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69" r:id="rId4"/>
    <p:sldId id="272" r:id="rId5"/>
    <p:sldId id="274" r:id="rId6"/>
    <p:sldId id="273" r:id="rId7"/>
    <p:sldId id="270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9" r:id="rId8"/>
    <p:sldLayoutId id="214748366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18" Type="http://schemas.openxmlformats.org/officeDocument/2006/relationships/image" Target="../media/image29.jpg"/><Relationship Id="rId3" Type="http://schemas.openxmlformats.org/officeDocument/2006/relationships/image" Target="../media/image14.wmf"/><Relationship Id="rId21" Type="http://schemas.openxmlformats.org/officeDocument/2006/relationships/image" Target="../media/image32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wmf"/><Relationship Id="rId16" Type="http://schemas.openxmlformats.org/officeDocument/2006/relationships/image" Target="../media/image27.png"/><Relationship Id="rId20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5" Type="http://schemas.openxmlformats.org/officeDocument/2006/relationships/image" Target="../media/image26.png"/><Relationship Id="rId10" Type="http://schemas.openxmlformats.org/officeDocument/2006/relationships/image" Target="../media/image21.jp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Developing an experimental platform for Human Robot Interaction based on human </a:t>
            </a:r>
            <a:r>
              <a:rPr lang="en" sz="1800" b="1" dirty="0" smtClean="0">
                <a:solidFill>
                  <a:schemeClr val="dk1"/>
                </a:solidFill>
              </a:rPr>
              <a:t>motions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2428" y="346410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2015/05/11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  Improvement of Pose estimation of marker</a:t>
            </a:r>
          </a:p>
          <a:p>
            <a:pPr lvl="1"/>
            <a:r>
              <a:rPr lang="en-US" sz="1600" dirty="0" smtClean="0"/>
              <a:t> Removing outliers when the change in angle is large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Averaging the pose to find smooth estimate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Particle Filter approach using Bayesian filter library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Was not able to make it work as expected. Have to spend more time on it.</a:t>
            </a:r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Collaborate </a:t>
            </a:r>
            <a:r>
              <a:rPr lang="en-US" sz="1600" dirty="0"/>
              <a:t>with Mr. Vincent </a:t>
            </a:r>
            <a:r>
              <a:rPr lang="en-US" sz="1600" dirty="0" err="1"/>
              <a:t>Berenz</a:t>
            </a:r>
            <a:r>
              <a:rPr lang="en-US" sz="1600" dirty="0"/>
              <a:t> to use TDM framework for behavior </a:t>
            </a:r>
            <a:r>
              <a:rPr lang="en-US" sz="1600" dirty="0" smtClean="0"/>
              <a:t>execution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Made initial tests of Nao walking towards a virtual target.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The TDM module gets localization information in real time from the server however as the robot approaches the distance increases instead of decreasing.</a:t>
            </a:r>
          </a:p>
          <a:p>
            <a:pPr lvl="1"/>
            <a:r>
              <a:rPr lang="en-US" sz="1600" dirty="0" smtClean="0"/>
              <a:t> Will get things clarified during the meeting in this week</a:t>
            </a:r>
          </a:p>
          <a:p>
            <a:pPr marL="25400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 smtClean="0"/>
              <a:t>  Improve the data structure that contains the description of the world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Added required information for managing the gestures of all the active humans in the field of view.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Additionally added information about available behavior modules and motion modules.</a:t>
            </a:r>
          </a:p>
        </p:txBody>
      </p:sp>
    </p:spTree>
    <p:extLst>
      <p:ext uri="{BB962C8B-B14F-4D97-AF65-F5344CB8AC3E}">
        <p14:creationId xmlns:p14="http://schemas.microsoft.com/office/powerpoint/2010/main" val="3825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Natural Language representation and translation of high level representation into gesture triggers and robot behaviors</a:t>
            </a:r>
          </a:p>
          <a:p>
            <a:pPr lvl="1"/>
            <a:r>
              <a:rPr lang="en-US" sz="1600" dirty="0" smtClean="0"/>
              <a:t>  Tried integrating Stanford Natural Language Processing Library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It is good. However when given an empty paper, the user can write whatever they want and converting them into a meaningful interaction scenario is very tough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Checked out various visual programming methods for novice programmers like Scratch, </a:t>
            </a:r>
            <a:r>
              <a:rPr lang="en-US" sz="1600" dirty="0" err="1" smtClean="0"/>
              <a:t>TouchDevelop</a:t>
            </a:r>
            <a:r>
              <a:rPr lang="en-US" sz="1600" dirty="0" smtClean="0"/>
              <a:t>, 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etc.,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looked promising since they offer the SDK to make custom blocks and code generation capability</a:t>
            </a:r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Develop an easy to use interface for designing behaviors using high level language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Web interface developed using a bunch of client side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libraries including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and </a:t>
            </a:r>
            <a:r>
              <a:rPr lang="en-US" sz="1600" dirty="0" err="1" smtClean="0"/>
              <a:t>Threejs</a:t>
            </a:r>
            <a:r>
              <a:rPr lang="en-US" sz="1600" dirty="0" smtClean="0"/>
              <a:t> 3D viewer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Designing concrete scenarios and evaluate (Receptionist, Something based on IMU?)</a:t>
            </a:r>
          </a:p>
          <a:p>
            <a:pPr lvl="1"/>
            <a:r>
              <a:rPr lang="en-US" sz="1600" dirty="0" smtClean="0"/>
              <a:t> To be done!</a:t>
            </a:r>
          </a:p>
          <a:p>
            <a:pPr marL="2540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Platform – User Interface concept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2" y="1606916"/>
            <a:ext cx="2689800" cy="230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1" y="1568902"/>
            <a:ext cx="2788322" cy="2344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52" y="1594511"/>
            <a:ext cx="3154879" cy="2331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688258" y="4090219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Designer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42897" y="4090218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Visualize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3726" y="4100051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Toolbox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3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Behaviors: Design-Generate-Execute workflow</a:t>
            </a:r>
            <a:endParaRPr lang="en-US" dirty="0"/>
          </a:p>
        </p:txBody>
      </p:sp>
      <p:grpSp>
        <p:nvGrpSpPr>
          <p:cNvPr id="2091" name="グループ化 2090"/>
          <p:cNvGrpSpPr/>
          <p:nvPr/>
        </p:nvGrpSpPr>
        <p:grpSpPr>
          <a:xfrm>
            <a:off x="81331" y="558281"/>
            <a:ext cx="9165985" cy="4283899"/>
            <a:chOff x="81331" y="558281"/>
            <a:chExt cx="9165985" cy="4283899"/>
          </a:xfrm>
        </p:grpSpPr>
        <p:sp>
          <p:nvSpPr>
            <p:cNvPr id="30" name="正方形/長方形 29"/>
            <p:cNvSpPr/>
            <p:nvPr/>
          </p:nvSpPr>
          <p:spPr>
            <a:xfrm>
              <a:off x="81331" y="622156"/>
              <a:ext cx="4707716" cy="30115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2" y="959297"/>
              <a:ext cx="2141767" cy="1933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803" y="876801"/>
              <a:ext cx="1931065" cy="2098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364626" y="2981961"/>
              <a:ext cx="186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Behavior Creation</a:t>
              </a:r>
              <a:endParaRPr 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815739" y="3031836"/>
              <a:ext cx="186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Visual Program to JSON data</a:t>
              </a:r>
              <a:endParaRPr lang="en-US" dirty="0"/>
            </a:p>
          </p:txBody>
        </p:sp>
        <p:cxnSp>
          <p:nvCxnSpPr>
            <p:cNvPr id="12" name="直線矢印コネクタ 11"/>
            <p:cNvCxnSpPr>
              <a:stCxn id="7" idx="3"/>
              <a:endCxn id="8" idx="1"/>
            </p:cNvCxnSpPr>
            <p:nvPr/>
          </p:nvCxnSpPr>
          <p:spPr>
            <a:xfrm>
              <a:off x="2389239" y="1926289"/>
              <a:ext cx="36356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5352367" y="558281"/>
              <a:ext cx="3712974" cy="42838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546282" y="1377960"/>
              <a:ext cx="874183" cy="1077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Embedded</a:t>
              </a:r>
            </a:p>
            <a:p>
              <a:pPr algn="ctr"/>
              <a:r>
                <a:rPr lang="en-US" sz="1100" dirty="0" smtClean="0"/>
                <a:t>Web</a:t>
              </a:r>
            </a:p>
            <a:p>
              <a:pPr algn="ctr"/>
              <a:r>
                <a:rPr lang="en-US" sz="1100" dirty="0" smtClean="0"/>
                <a:t>Server</a:t>
              </a:r>
              <a:endParaRPr lang="en-US" sz="1100" dirty="0"/>
            </a:p>
          </p:txBody>
        </p:sp>
        <p:cxnSp>
          <p:nvCxnSpPr>
            <p:cNvPr id="16" name="直線矢印コネクタ 15"/>
            <p:cNvCxnSpPr>
              <a:stCxn id="8" idx="3"/>
              <a:endCxn id="15" idx="1"/>
            </p:cNvCxnSpPr>
            <p:nvPr/>
          </p:nvCxnSpPr>
          <p:spPr>
            <a:xfrm flipV="1">
              <a:off x="4683868" y="1916465"/>
              <a:ext cx="862414" cy="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240216" y="623218"/>
              <a:ext cx="20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709653" y="1606410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3.POST</a:t>
              </a:r>
              <a:endParaRPr lang="en-US" sz="1200" b="1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382436" y="558281"/>
              <a:ext cx="2377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Web Interface</a:t>
              </a:r>
              <a:endParaRPr 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691071" y="929090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Boot </a:t>
              </a:r>
              <a:r>
                <a:rPr lang="en-US" sz="1100" dirty="0" err="1" smtClean="0"/>
                <a:t>strapper</a:t>
              </a:r>
              <a:endParaRPr lang="en-US" sz="11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305604" y="934651"/>
              <a:ext cx="1319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4. Program</a:t>
              </a:r>
            </a:p>
            <a:p>
              <a:pPr algn="ctr"/>
              <a:r>
                <a:rPr lang="en-US" sz="1100" dirty="0" smtClean="0"/>
                <a:t>Generation </a:t>
              </a:r>
              <a:r>
                <a:rPr lang="en-US" sz="1100" dirty="0" err="1" smtClean="0"/>
                <a:t>Req</a:t>
              </a:r>
              <a:endParaRPr lang="en-US" sz="1100" dirty="0"/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7711947" y="3856640"/>
              <a:ext cx="832285" cy="852772"/>
              <a:chOff x="7045969" y="3617190"/>
              <a:chExt cx="1350381" cy="1350381"/>
            </a:xfrm>
          </p:grpSpPr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5969" y="3617190"/>
                <a:ext cx="1350381" cy="1350381"/>
              </a:xfrm>
              <a:prstGeom prst="rect">
                <a:avLst/>
              </a:prstGeom>
            </p:spPr>
          </p:pic>
          <p:pic>
            <p:nvPicPr>
              <p:cNvPr id="2050" name="Picture 2" descr="scriptc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0486" y="4171780"/>
                <a:ext cx="621346" cy="2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テキスト ボックス 47"/>
            <p:cNvSpPr txBox="1"/>
            <p:nvPr/>
          </p:nvSpPr>
          <p:spPr>
            <a:xfrm>
              <a:off x="8156415" y="2102442"/>
              <a:ext cx="10909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5. Dynamic Program Generation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673341" y="1470659"/>
              <a:ext cx="10909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6. Program Start </a:t>
              </a:r>
              <a:r>
                <a:rPr lang="en-US" sz="1100" dirty="0" err="1" smtClean="0"/>
                <a:t>Req</a:t>
              </a:r>
              <a:endParaRPr lang="en-US" sz="1100" dirty="0" smtClean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8156415" y="2833178"/>
              <a:ext cx="9062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7. Load Program in memory and run</a:t>
              </a: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638425" y="2259417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World Description</a:t>
              </a:r>
              <a:endParaRPr lang="en-US" sz="1100" dirty="0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5363854" y="3738182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Motion</a:t>
              </a:r>
            </a:p>
            <a:p>
              <a:pPr algn="ctr"/>
              <a:r>
                <a:rPr lang="en-US" sz="1200" dirty="0" smtClean="0"/>
                <a:t>recognition</a:t>
              </a:r>
              <a:endParaRPr lang="en-US" sz="12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6407779" y="3730494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Robot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cxnSp>
          <p:nvCxnSpPr>
            <p:cNvPr id="84" name="直線矢印コネクタ 83"/>
            <p:cNvCxnSpPr/>
            <p:nvPr/>
          </p:nvCxnSpPr>
          <p:spPr>
            <a:xfrm flipH="1">
              <a:off x="4729317" y="2412491"/>
              <a:ext cx="811715" cy="1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テキスト ボックス 85"/>
            <p:cNvSpPr txBox="1"/>
            <p:nvPr/>
          </p:nvSpPr>
          <p:spPr>
            <a:xfrm>
              <a:off x="4865671" y="2526496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GET</a:t>
              </a:r>
              <a:endParaRPr lang="en-US" sz="1200" b="1" dirty="0"/>
            </a:p>
          </p:txBody>
        </p:sp>
        <p:pic>
          <p:nvPicPr>
            <p:cNvPr id="87" name="Shape 1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13895" y="4264009"/>
              <a:ext cx="956121" cy="538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635" y="4219222"/>
              <a:ext cx="407090" cy="612934"/>
            </a:xfrm>
            <a:prstGeom prst="rect">
              <a:avLst/>
            </a:prstGeom>
          </p:spPr>
        </p:pic>
        <p:cxnSp>
          <p:nvCxnSpPr>
            <p:cNvPr id="2064" name="カギ線コネクタ 2063"/>
            <p:cNvCxnSpPr>
              <a:stCxn id="32" idx="2"/>
              <a:endCxn id="39" idx="3"/>
            </p:cNvCxnSpPr>
            <p:nvPr/>
          </p:nvCxnSpPr>
          <p:spPr>
            <a:xfrm rot="16200000" flipH="1">
              <a:off x="7124205" y="2862999"/>
              <a:ext cx="2523654" cy="316400"/>
            </a:xfrm>
            <a:prstGeom prst="bentConnector4">
              <a:avLst>
                <a:gd name="adj1" fmla="val 41552"/>
                <a:gd name="adj2" fmla="val 241897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カギ線コネクタ 2067"/>
            <p:cNvCxnSpPr>
              <a:stCxn id="15" idx="3"/>
              <a:endCxn id="32" idx="1"/>
            </p:cNvCxnSpPr>
            <p:nvPr/>
          </p:nvCxnSpPr>
          <p:spPr>
            <a:xfrm flipV="1">
              <a:off x="6420465" y="1344231"/>
              <a:ext cx="1270606" cy="572234"/>
            </a:xfrm>
            <a:prstGeom prst="bentConnector3">
              <a:avLst>
                <a:gd name="adj1" fmla="val 298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カギ線コネクタ 2074"/>
            <p:cNvCxnSpPr>
              <a:stCxn id="51" idx="3"/>
              <a:endCxn id="39" idx="0"/>
            </p:cNvCxnSpPr>
            <p:nvPr/>
          </p:nvCxnSpPr>
          <p:spPr>
            <a:xfrm>
              <a:off x="7711947" y="2674558"/>
              <a:ext cx="416143" cy="11820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カギ線コネクタ 2077"/>
            <p:cNvCxnSpPr>
              <a:stCxn id="66" idx="0"/>
              <a:endCxn id="51" idx="2"/>
            </p:cNvCxnSpPr>
            <p:nvPr/>
          </p:nvCxnSpPr>
          <p:spPr>
            <a:xfrm rot="5400000" flipH="1" flipV="1">
              <a:off x="6187249" y="2750245"/>
              <a:ext cx="648483" cy="13273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カギ線コネクタ 73"/>
            <p:cNvCxnSpPr>
              <a:stCxn id="51" idx="1"/>
              <a:endCxn id="15" idx="2"/>
            </p:cNvCxnSpPr>
            <p:nvPr/>
          </p:nvCxnSpPr>
          <p:spPr>
            <a:xfrm rot="10800000">
              <a:off x="5983375" y="2454970"/>
              <a:ext cx="655051" cy="21958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カギ線コネクタ 78"/>
            <p:cNvCxnSpPr>
              <a:stCxn id="67" idx="0"/>
              <a:endCxn id="51" idx="2"/>
            </p:cNvCxnSpPr>
            <p:nvPr/>
          </p:nvCxnSpPr>
          <p:spPr>
            <a:xfrm rot="5400000" flipH="1" flipV="1">
              <a:off x="6713055" y="3268364"/>
              <a:ext cx="640795" cy="283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カギ線コネクタ 94"/>
            <p:cNvCxnSpPr>
              <a:stCxn id="39" idx="1"/>
              <a:endCxn id="67" idx="3"/>
            </p:cNvCxnSpPr>
            <p:nvPr/>
          </p:nvCxnSpPr>
          <p:spPr>
            <a:xfrm rot="10800000">
              <a:off x="7375659" y="3949962"/>
              <a:ext cx="336288" cy="33306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/>
            <p:cNvSpPr txBox="1"/>
            <p:nvPr/>
          </p:nvSpPr>
          <p:spPr>
            <a:xfrm>
              <a:off x="7418114" y="3194653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8.Monitor</a:t>
              </a:r>
            </a:p>
            <a:p>
              <a:r>
                <a:rPr lang="en-US" sz="1100" dirty="0" smtClean="0"/>
                <a:t>Trigger</a:t>
              </a:r>
              <a:endParaRPr lang="en-US" sz="1100" dirty="0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6974231" y="4290360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9. Invoke</a:t>
              </a:r>
            </a:p>
            <a:p>
              <a:pPr algn="ctr"/>
              <a:r>
                <a:rPr lang="en-US" sz="1100" dirty="0" smtClean="0"/>
                <a:t>Behavior</a:t>
              </a:r>
              <a:endParaRPr lang="en-US" sz="11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5699308" y="2849985"/>
              <a:ext cx="961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Periodic data update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1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Technologies/Brands/Libraries used </a:t>
            </a:r>
            <a:endParaRPr 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447541" y="813086"/>
            <a:ext cx="5547245" cy="3955990"/>
            <a:chOff x="374348" y="869537"/>
            <a:chExt cx="5547245" cy="395599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48" y="2831285"/>
              <a:ext cx="1887793" cy="482097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48" y="1109687"/>
              <a:ext cx="2071668" cy="524083"/>
            </a:xfrm>
            <a:prstGeom prst="rect">
              <a:avLst/>
            </a:prstGeom>
          </p:spPr>
        </p:pic>
        <p:pic>
          <p:nvPicPr>
            <p:cNvPr id="1026" name="Picture 2" descr="Backbone.j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141" y="2002099"/>
              <a:ext cx="2334288" cy="415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521" y="869537"/>
              <a:ext cx="646437" cy="807242"/>
            </a:xfrm>
            <a:prstGeom prst="rect">
              <a:avLst/>
            </a:prstGeom>
          </p:spPr>
        </p:pic>
        <p:pic>
          <p:nvPicPr>
            <p:cNvPr id="1036" name="Picture 12" descr="Image result for three js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979" y="2903469"/>
              <a:ext cx="2090611" cy="36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946" y="3813195"/>
              <a:ext cx="1552365" cy="877424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796" y="2775271"/>
              <a:ext cx="1272797" cy="680199"/>
            </a:xfrm>
            <a:prstGeom prst="rect">
              <a:avLst/>
            </a:prstGeom>
          </p:spPr>
        </p:pic>
        <p:pic>
          <p:nvPicPr>
            <p:cNvPr id="1042" name="Picture 18" descr="Logo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946" y="1156776"/>
              <a:ext cx="14097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172" y="3678287"/>
              <a:ext cx="1912067" cy="1147240"/>
            </a:xfrm>
            <a:prstGeom prst="rect">
              <a:avLst/>
            </a:prstGeom>
          </p:spPr>
        </p:pic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4" y="1108054"/>
            <a:ext cx="1310091" cy="409403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" y="1616968"/>
            <a:ext cx="2105025" cy="6477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7" y="2330692"/>
            <a:ext cx="2271253" cy="460389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21" y="1727216"/>
            <a:ext cx="920394" cy="920394"/>
          </a:xfrm>
          <a:prstGeom prst="rect">
            <a:avLst/>
          </a:prstGeom>
        </p:spPr>
      </p:pic>
      <p:pic>
        <p:nvPicPr>
          <p:cNvPr id="1060" name="Picture 36" descr="Quartz Schedul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80" y="1992879"/>
            <a:ext cx="13335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opencv.org/wp-content/themes/opencv/images/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" y="2900196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pointclouds.org/assets/images/contents/logos/pcl/pcl_vert_large_po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20" y="2886999"/>
            <a:ext cx="696251" cy="9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図 10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28" y="4180658"/>
            <a:ext cx="1462115" cy="453510"/>
          </a:xfrm>
          <a:prstGeom prst="rect">
            <a:avLst/>
          </a:prstGeom>
        </p:spPr>
      </p:pic>
      <p:pic>
        <p:nvPicPr>
          <p:cNvPr id="1074" name="Picture 50" descr="http://t3.gstatic.com/images?q=tbn:ANd9GcSELtU8iXhVKIPOZdIO2bqmNFPuBH2WTMxYRIDXUYI_KCZ78LB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71" y="1157157"/>
            <a:ext cx="1106144" cy="3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図 10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88" y="1856021"/>
            <a:ext cx="776750" cy="776750"/>
          </a:xfrm>
          <a:prstGeom prst="rect">
            <a:avLst/>
          </a:prstGeom>
        </p:spPr>
      </p:pic>
      <p:pic>
        <p:nvPicPr>
          <p:cNvPr id="1030" name="図 10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47" y="3228485"/>
            <a:ext cx="1070279" cy="614687"/>
          </a:xfrm>
          <a:prstGeom prst="rect">
            <a:avLst/>
          </a:prstGeom>
        </p:spPr>
      </p:pic>
      <p:pic>
        <p:nvPicPr>
          <p:cNvPr id="1031" name="図 103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6" y="3952287"/>
            <a:ext cx="917249" cy="9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5461" y="2307569"/>
            <a:ext cx="637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8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442</Words>
  <Application>Microsoft Office PowerPoint</Application>
  <PresentationFormat>画面に合わせる (16:9)</PresentationFormat>
  <Paragraphs>73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motions </vt:lpstr>
      <vt:lpstr>   TO-DO List</vt:lpstr>
      <vt:lpstr>   TO-DO List</vt:lpstr>
      <vt:lpstr>   Platform – User Interface concept</vt:lpstr>
      <vt:lpstr>   Behaviors: Design-Generate-Execute workflow</vt:lpstr>
      <vt:lpstr>Technologies/Brands/Libraries used 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121</cp:revision>
  <cp:lastPrinted>2015-04-19T12:12:19Z</cp:lastPrinted>
  <dcterms:modified xsi:type="dcterms:W3CDTF">2015-05-08T11:48:07Z</dcterms:modified>
</cp:coreProperties>
</file>