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BEFA9AE-E932-46B0-9850-DC3F5C90731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00DC"/>
    <a:srgbClr val="80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Develop\src\github\ExPeriMot\docs\Humanoids\ieeeconf\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Develop\src\github\ExPeriMot\docs\Humanoids\ieeeconf\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Develop\src\github\ExPeriMot\docs\Humanoids\ieeeconf\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Develop\src\github\ExPeriMot\docs\Humanoids\ieeeconf\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Develop\src\github\ExPeriMot\docs\Humanoids\ieeeconf\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ja-JP">
                <a:solidFill>
                  <a:schemeClr val="tx1"/>
                </a:solidFill>
              </a:rPr>
              <a:t>Factor 3</a:t>
            </a:r>
            <a:endParaRPr lang="ja-JP" altLang="en-US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(Sheet1!$G$17,Sheet1!$H$17,Sheet1!$I$17,Sheet1!$O$17)</c:f>
                <c:numCache>
                  <c:formatCode>General</c:formatCode>
                  <c:ptCount val="4"/>
                  <c:pt idx="0">
                    <c:v>0.81649658092772603</c:v>
                  </c:pt>
                  <c:pt idx="1">
                    <c:v>1.1547005383792515</c:v>
                  </c:pt>
                  <c:pt idx="2">
                    <c:v>0.99442892601175314</c:v>
                  </c:pt>
                  <c:pt idx="3">
                    <c:v>0.56764621219754663</c:v>
                  </c:pt>
                </c:numCache>
              </c:numRef>
            </c:plus>
            <c:minus>
              <c:numRef>
                <c:f>(Sheet1!$G$17,Sheet1!$H$17,Sheet1!$I$17,Sheet1!$O$17)</c:f>
                <c:numCache>
                  <c:formatCode>General</c:formatCode>
                  <c:ptCount val="4"/>
                  <c:pt idx="0">
                    <c:v>0.81649658092772603</c:v>
                  </c:pt>
                  <c:pt idx="1">
                    <c:v>1.1547005383792515</c:v>
                  </c:pt>
                  <c:pt idx="2">
                    <c:v>0.99442892601175314</c:v>
                  </c:pt>
                  <c:pt idx="3">
                    <c:v>0.56764621219754663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(Sheet1!$G$15,Sheet1!$H$15,Sheet1!$I$15,Sheet1!$O$15)</c:f>
              <c:strCache>
                <c:ptCount val="4"/>
                <c:pt idx="0">
                  <c:v>Scenario Creation</c:v>
                </c:pt>
                <c:pt idx="1">
                  <c:v>Scenario Execution</c:v>
                </c:pt>
                <c:pt idx="2">
                  <c:v>Situation awareness</c:v>
                </c:pt>
                <c:pt idx="3">
                  <c:v>Satisfaction</c:v>
                </c:pt>
              </c:strCache>
            </c:strRef>
          </c:cat>
          <c:val>
            <c:numRef>
              <c:f>(Sheet1!$G$16,Sheet1!$H$16,Sheet1!$I$16,Sheet1!$O$16)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2.1</c:v>
                </c:pt>
                <c:pt idx="3">
                  <c:v>1.9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58634592"/>
        <c:axId val="358634984"/>
      </c:barChart>
      <c:catAx>
        <c:axId val="358634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634984"/>
        <c:crosses val="autoZero"/>
        <c:auto val="1"/>
        <c:lblAlgn val="ctr"/>
        <c:lblOffset val="100"/>
        <c:noMultiLvlLbl val="0"/>
      </c:catAx>
      <c:valAx>
        <c:axId val="358634984"/>
        <c:scaling>
          <c:orientation val="minMax"/>
          <c:max val="4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63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ja-JP">
                <a:solidFill>
                  <a:schemeClr val="tx1"/>
                </a:solidFill>
              </a:rPr>
              <a:t>Factor 1</a:t>
            </a:r>
            <a:endParaRPr lang="ja-JP" altLang="en-US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(Sheet1!$B$17,Sheet1!$D$17,Sheet1!$E$17,Sheet1!$L$17,Sheet1!$M$17)</c:f>
                <c:numCache>
                  <c:formatCode>General</c:formatCode>
                  <c:ptCount val="5"/>
                  <c:pt idx="0">
                    <c:v>0.316227766016838</c:v>
                  </c:pt>
                  <c:pt idx="1">
                    <c:v>0.316227766016838</c:v>
                  </c:pt>
                  <c:pt idx="2">
                    <c:v>0.42163702135578385</c:v>
                  </c:pt>
                  <c:pt idx="3">
                    <c:v>0.42163702135578385</c:v>
                  </c:pt>
                  <c:pt idx="4">
                    <c:v>0.42163702135578385</c:v>
                  </c:pt>
                </c:numCache>
              </c:numRef>
            </c:plus>
            <c:minus>
              <c:numRef>
                <c:f>(Sheet1!$B$17,Sheet1!$D$17,Sheet1!$E$17,Sheet1!$L$17,Sheet1!$M$17)</c:f>
                <c:numCache>
                  <c:formatCode>General</c:formatCode>
                  <c:ptCount val="5"/>
                  <c:pt idx="0">
                    <c:v>0.316227766016838</c:v>
                  </c:pt>
                  <c:pt idx="1">
                    <c:v>0.316227766016838</c:v>
                  </c:pt>
                  <c:pt idx="2">
                    <c:v>0.42163702135578385</c:v>
                  </c:pt>
                  <c:pt idx="3">
                    <c:v>0.42163702135578385</c:v>
                  </c:pt>
                  <c:pt idx="4">
                    <c:v>0.42163702135578385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(Sheet1!$B$15,Sheet1!$D$15,Sheet1!$E$15,Sheet1!$L$15,Sheet1!$M$15)</c:f>
              <c:strCache>
                <c:ptCount val="5"/>
                <c:pt idx="0">
                  <c:v>Ease of use</c:v>
                </c:pt>
                <c:pt idx="1">
                  <c:v>Learn to use</c:v>
                </c:pt>
                <c:pt idx="2">
                  <c:v>Program structure</c:v>
                </c:pt>
                <c:pt idx="3">
                  <c:v>Efficiency</c:v>
                </c:pt>
                <c:pt idx="4">
                  <c:v>Interest towards system</c:v>
                </c:pt>
              </c:strCache>
            </c:strRef>
          </c:cat>
          <c:val>
            <c:numRef>
              <c:f>(Sheet1!$B$16,Sheet1!$D$16,Sheet1!$E$16,Sheet1!$L$16,Sheet1!$M$16)</c:f>
              <c:numCache>
                <c:formatCode>General</c:formatCode>
                <c:ptCount val="5"/>
                <c:pt idx="0">
                  <c:v>1.1000000000000001</c:v>
                </c:pt>
                <c:pt idx="1">
                  <c:v>1.1000000000000001</c:v>
                </c:pt>
                <c:pt idx="2">
                  <c:v>1.2</c:v>
                </c:pt>
                <c:pt idx="3">
                  <c:v>1.2</c:v>
                </c:pt>
                <c:pt idx="4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25348328"/>
        <c:axId val="425342840"/>
      </c:barChart>
      <c:catAx>
        <c:axId val="425348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342840"/>
        <c:crosses val="autoZero"/>
        <c:auto val="1"/>
        <c:lblAlgn val="ctr"/>
        <c:lblOffset val="100"/>
        <c:noMultiLvlLbl val="0"/>
      </c:catAx>
      <c:valAx>
        <c:axId val="425342840"/>
        <c:scaling>
          <c:orientation val="minMax"/>
          <c:max val="4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348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>
                <a:solidFill>
                  <a:schemeClr val="tx1"/>
                </a:solidFill>
              </a:rPr>
              <a:t>Factor 2</a:t>
            </a:r>
            <a:endParaRPr lang="ja-JP" altLang="en-US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(Sheet1!$C$17,Sheet1!$F$17,Sheet1!$J$17,Sheet1!$Q$17)</c:f>
                <c:numCache>
                  <c:formatCode>General</c:formatCode>
                  <c:ptCount val="4"/>
                  <c:pt idx="0">
                    <c:v>0.70710678118654757</c:v>
                  </c:pt>
                  <c:pt idx="1">
                    <c:v>0.48304589153964811</c:v>
                  </c:pt>
                  <c:pt idx="2">
                    <c:v>0.52704627669472992</c:v>
                  </c:pt>
                  <c:pt idx="3">
                    <c:v>0.52704627669472992</c:v>
                  </c:pt>
                </c:numCache>
              </c:numRef>
            </c:plus>
            <c:minus>
              <c:numRef>
                <c:f>(Sheet1!$C$17,Sheet1!$F$17,Sheet1!$J$17,Sheet1!$Q$17)</c:f>
                <c:numCache>
                  <c:formatCode>General</c:formatCode>
                  <c:ptCount val="4"/>
                  <c:pt idx="0">
                    <c:v>0.70710678118654757</c:v>
                  </c:pt>
                  <c:pt idx="1">
                    <c:v>0.48304589153964811</c:v>
                  </c:pt>
                  <c:pt idx="2">
                    <c:v>0.52704627669472992</c:v>
                  </c:pt>
                  <c:pt idx="3">
                    <c:v>0.52704627669472992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(Sheet1!$C$15,Sheet1!$F$15,Sheet1!$J$15,Sheet1!$Q$15)</c:f>
              <c:strCache>
                <c:ptCount val="4"/>
                <c:pt idx="0">
                  <c:v>Convenience</c:v>
                </c:pt>
                <c:pt idx="1">
                  <c:v>Block functions</c:v>
                </c:pt>
                <c:pt idx="2">
                  <c:v>Reactiveness</c:v>
                </c:pt>
                <c:pt idx="3">
                  <c:v>Overall rating</c:v>
                </c:pt>
              </c:strCache>
            </c:strRef>
          </c:cat>
          <c:val>
            <c:numRef>
              <c:f>(Sheet1!$C$16,Sheet1!$F$16,Sheet1!$J$16,Sheet1!$Q$16)</c:f>
              <c:numCache>
                <c:formatCode>General</c:formatCode>
                <c:ptCount val="4"/>
                <c:pt idx="0">
                  <c:v>1.5</c:v>
                </c:pt>
                <c:pt idx="1">
                  <c:v>1.7</c:v>
                </c:pt>
                <c:pt idx="2">
                  <c:v>1.5</c:v>
                </c:pt>
                <c:pt idx="3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25348720"/>
        <c:axId val="425349112"/>
      </c:barChart>
      <c:catAx>
        <c:axId val="425348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349112"/>
        <c:crosses val="autoZero"/>
        <c:auto val="1"/>
        <c:lblAlgn val="ctr"/>
        <c:lblOffset val="100"/>
        <c:noMultiLvlLbl val="0"/>
      </c:catAx>
      <c:valAx>
        <c:axId val="425349112"/>
        <c:scaling>
          <c:orientation val="minMax"/>
          <c:max val="4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348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800" b="1">
                <a:solidFill>
                  <a:schemeClr val="tx1"/>
                </a:solidFill>
              </a:rPr>
              <a:t>Usability metrics</a:t>
            </a:r>
            <a:endParaRPr lang="ja-JP" altLang="en-US" sz="1800" b="1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Sheet2!$B$20:$N$20</c:f>
                <c:numCache>
                  <c:formatCode>General</c:formatCode>
                  <c:ptCount val="13"/>
                  <c:pt idx="0">
                    <c:v>0.316227766016838</c:v>
                  </c:pt>
                  <c:pt idx="1">
                    <c:v>0.316227766016838</c:v>
                  </c:pt>
                  <c:pt idx="2">
                    <c:v>0.42163702135578385</c:v>
                  </c:pt>
                  <c:pt idx="3">
                    <c:v>0.42163702135578385</c:v>
                  </c:pt>
                  <c:pt idx="4">
                    <c:v>0.42163702135578385</c:v>
                  </c:pt>
                  <c:pt idx="5">
                    <c:v>0.48304589153964811</c:v>
                  </c:pt>
                  <c:pt idx="6">
                    <c:v>0.52704627669472992</c:v>
                  </c:pt>
                  <c:pt idx="7">
                    <c:v>0.70710678118654757</c:v>
                  </c:pt>
                  <c:pt idx="8">
                    <c:v>0.52704627669472992</c:v>
                  </c:pt>
                  <c:pt idx="9">
                    <c:v>0.81649658092772603</c:v>
                  </c:pt>
                  <c:pt idx="10">
                    <c:v>1.1547005383792515</c:v>
                  </c:pt>
                  <c:pt idx="11">
                    <c:v>0.99442892601175314</c:v>
                  </c:pt>
                  <c:pt idx="12">
                    <c:v>0.56764621219754663</c:v>
                  </c:pt>
                </c:numCache>
              </c:numRef>
            </c:plus>
            <c:minus>
              <c:numRef>
                <c:f>Sheet2!$B$20:$N$20</c:f>
                <c:numCache>
                  <c:formatCode>General</c:formatCode>
                  <c:ptCount val="13"/>
                  <c:pt idx="0">
                    <c:v>0.316227766016838</c:v>
                  </c:pt>
                  <c:pt idx="1">
                    <c:v>0.316227766016838</c:v>
                  </c:pt>
                  <c:pt idx="2">
                    <c:v>0.42163702135578385</c:v>
                  </c:pt>
                  <c:pt idx="3">
                    <c:v>0.42163702135578385</c:v>
                  </c:pt>
                  <c:pt idx="4">
                    <c:v>0.42163702135578385</c:v>
                  </c:pt>
                  <c:pt idx="5">
                    <c:v>0.48304589153964811</c:v>
                  </c:pt>
                  <c:pt idx="6">
                    <c:v>0.52704627669472992</c:v>
                  </c:pt>
                  <c:pt idx="7">
                    <c:v>0.70710678118654757</c:v>
                  </c:pt>
                  <c:pt idx="8">
                    <c:v>0.52704627669472992</c:v>
                  </c:pt>
                  <c:pt idx="9">
                    <c:v>0.81649658092772603</c:v>
                  </c:pt>
                  <c:pt idx="10">
                    <c:v>1.1547005383792515</c:v>
                  </c:pt>
                  <c:pt idx="11">
                    <c:v>0.99442892601175314</c:v>
                  </c:pt>
                  <c:pt idx="12">
                    <c:v>0.56764621219754663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multiLvlStrRef>
              <c:f>Sheet2!$B$17:$N$18</c:f>
              <c:multiLvlStrCache>
                <c:ptCount val="13"/>
                <c:lvl>
                  <c:pt idx="0">
                    <c:v>Ease of use</c:v>
                  </c:pt>
                  <c:pt idx="1">
                    <c:v>Learn to use</c:v>
                  </c:pt>
                  <c:pt idx="2">
                    <c:v>Program structure</c:v>
                  </c:pt>
                  <c:pt idx="3">
                    <c:v>Efficiency</c:v>
                  </c:pt>
                  <c:pt idx="4">
                    <c:v>Interest towards system</c:v>
                  </c:pt>
                  <c:pt idx="5">
                    <c:v>Block functions</c:v>
                  </c:pt>
                  <c:pt idx="6">
                    <c:v>Reactiveness</c:v>
                  </c:pt>
                  <c:pt idx="7">
                    <c:v>Convenience</c:v>
                  </c:pt>
                  <c:pt idx="8">
                    <c:v>Overall rating</c:v>
                  </c:pt>
                  <c:pt idx="9">
                    <c:v>Scenario Creation</c:v>
                  </c:pt>
                  <c:pt idx="10">
                    <c:v>Scenario Execution</c:v>
                  </c:pt>
                  <c:pt idx="11">
                    <c:v>Situation awareness</c:v>
                  </c:pt>
                  <c:pt idx="12">
                    <c:v>Satisfaction</c:v>
                  </c:pt>
                </c:lvl>
                <c:lvl>
                  <c:pt idx="0">
                    <c:v>Factor 1</c:v>
                  </c:pt>
                  <c:pt idx="5">
                    <c:v>Factor 2</c:v>
                  </c:pt>
                  <c:pt idx="9">
                    <c:v>Factor 3</c:v>
                  </c:pt>
                </c:lvl>
              </c:multiLvlStrCache>
            </c:multiLvlStrRef>
          </c:cat>
          <c:val>
            <c:numRef>
              <c:f>Sheet2!$B$19:$N$19</c:f>
              <c:numCache>
                <c:formatCode>General</c:formatCode>
                <c:ptCount val="13"/>
                <c:pt idx="0">
                  <c:v>1.1000000000000001</c:v>
                </c:pt>
                <c:pt idx="1">
                  <c:v>1.1000000000000001</c:v>
                </c:pt>
                <c:pt idx="2">
                  <c:v>1.2</c:v>
                </c:pt>
                <c:pt idx="3">
                  <c:v>1.2</c:v>
                </c:pt>
                <c:pt idx="4">
                  <c:v>1.2</c:v>
                </c:pt>
                <c:pt idx="5">
                  <c:v>1.7</c:v>
                </c:pt>
                <c:pt idx="6">
                  <c:v>1.5</c:v>
                </c:pt>
                <c:pt idx="7">
                  <c:v>1.5</c:v>
                </c:pt>
                <c:pt idx="8">
                  <c:v>1.5</c:v>
                </c:pt>
                <c:pt idx="9">
                  <c:v>2</c:v>
                </c:pt>
                <c:pt idx="10">
                  <c:v>2</c:v>
                </c:pt>
                <c:pt idx="11">
                  <c:v>2.1</c:v>
                </c:pt>
                <c:pt idx="12">
                  <c:v>1.9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25345584"/>
        <c:axId val="425343232"/>
      </c:barChart>
      <c:catAx>
        <c:axId val="425345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343232"/>
        <c:crosses val="autoZero"/>
        <c:auto val="1"/>
        <c:lblAlgn val="ctr"/>
        <c:lblOffset val="100"/>
        <c:noMultiLvlLbl val="0"/>
      </c:catAx>
      <c:valAx>
        <c:axId val="425343232"/>
        <c:scaling>
          <c:orientation val="minMax"/>
          <c:max val="4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34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800" b="1">
                <a:solidFill>
                  <a:schemeClr val="tx1"/>
                </a:solidFill>
              </a:rPr>
              <a:t>Usability metrics</a:t>
            </a:r>
            <a:endParaRPr lang="ja-JP" altLang="en-US" sz="1800" b="1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Sheet2!$B$20:$N$20</c:f>
                <c:numCache>
                  <c:formatCode>General</c:formatCode>
                  <c:ptCount val="13"/>
                  <c:pt idx="0">
                    <c:v>0.316227766016838</c:v>
                  </c:pt>
                  <c:pt idx="1">
                    <c:v>0.316227766016838</c:v>
                  </c:pt>
                  <c:pt idx="2">
                    <c:v>0.42163702135578385</c:v>
                  </c:pt>
                  <c:pt idx="3">
                    <c:v>0.42163702135578385</c:v>
                  </c:pt>
                  <c:pt idx="4">
                    <c:v>0.42163702135578385</c:v>
                  </c:pt>
                  <c:pt idx="5">
                    <c:v>0.48304589153964811</c:v>
                  </c:pt>
                  <c:pt idx="6">
                    <c:v>0.52704627669472992</c:v>
                  </c:pt>
                  <c:pt idx="7">
                    <c:v>0.70710678118654757</c:v>
                  </c:pt>
                  <c:pt idx="8">
                    <c:v>0.52704627669472992</c:v>
                  </c:pt>
                  <c:pt idx="9">
                    <c:v>0.81649658092772603</c:v>
                  </c:pt>
                  <c:pt idx="10">
                    <c:v>1.1547005383792515</c:v>
                  </c:pt>
                  <c:pt idx="11">
                    <c:v>0.99442892601175314</c:v>
                  </c:pt>
                  <c:pt idx="12">
                    <c:v>0.56764621219754663</c:v>
                  </c:pt>
                </c:numCache>
              </c:numRef>
            </c:plus>
            <c:minus>
              <c:numRef>
                <c:f>Sheet2!$B$20:$N$20</c:f>
                <c:numCache>
                  <c:formatCode>General</c:formatCode>
                  <c:ptCount val="13"/>
                  <c:pt idx="0">
                    <c:v>0.316227766016838</c:v>
                  </c:pt>
                  <c:pt idx="1">
                    <c:v>0.316227766016838</c:v>
                  </c:pt>
                  <c:pt idx="2">
                    <c:v>0.42163702135578385</c:v>
                  </c:pt>
                  <c:pt idx="3">
                    <c:v>0.42163702135578385</c:v>
                  </c:pt>
                  <c:pt idx="4">
                    <c:v>0.42163702135578385</c:v>
                  </c:pt>
                  <c:pt idx="5">
                    <c:v>0.48304589153964811</c:v>
                  </c:pt>
                  <c:pt idx="6">
                    <c:v>0.52704627669472992</c:v>
                  </c:pt>
                  <c:pt idx="7">
                    <c:v>0.70710678118654757</c:v>
                  </c:pt>
                  <c:pt idx="8">
                    <c:v>0.52704627669472992</c:v>
                  </c:pt>
                  <c:pt idx="9">
                    <c:v>0.81649658092772603</c:v>
                  </c:pt>
                  <c:pt idx="10">
                    <c:v>1.1547005383792515</c:v>
                  </c:pt>
                  <c:pt idx="11">
                    <c:v>0.99442892601175314</c:v>
                  </c:pt>
                  <c:pt idx="12">
                    <c:v>0.56764621219754663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multiLvlStrRef>
              <c:f>Sheet2!$B$17:$N$18</c:f>
              <c:multiLvlStrCache>
                <c:ptCount val="13"/>
                <c:lvl>
                  <c:pt idx="0">
                    <c:v>Ease of use</c:v>
                  </c:pt>
                  <c:pt idx="1">
                    <c:v>Learn to use</c:v>
                  </c:pt>
                  <c:pt idx="2">
                    <c:v>Program structure</c:v>
                  </c:pt>
                  <c:pt idx="3">
                    <c:v>Efficiency</c:v>
                  </c:pt>
                  <c:pt idx="4">
                    <c:v>Interest towards system</c:v>
                  </c:pt>
                  <c:pt idx="5">
                    <c:v>Block functions</c:v>
                  </c:pt>
                  <c:pt idx="6">
                    <c:v>Reactiveness</c:v>
                  </c:pt>
                  <c:pt idx="7">
                    <c:v>Convenience</c:v>
                  </c:pt>
                  <c:pt idx="8">
                    <c:v>Overall rating</c:v>
                  </c:pt>
                  <c:pt idx="9">
                    <c:v>Scenario Creation</c:v>
                  </c:pt>
                  <c:pt idx="10">
                    <c:v>Scenario Execution</c:v>
                  </c:pt>
                  <c:pt idx="11">
                    <c:v>Situation awareness</c:v>
                  </c:pt>
                  <c:pt idx="12">
                    <c:v>Satisfaction</c:v>
                  </c:pt>
                </c:lvl>
                <c:lvl>
                  <c:pt idx="0">
                    <c:v>Factor 1</c:v>
                  </c:pt>
                  <c:pt idx="5">
                    <c:v>Factor 2</c:v>
                  </c:pt>
                  <c:pt idx="9">
                    <c:v>Factor 3</c:v>
                  </c:pt>
                </c:lvl>
              </c:multiLvlStrCache>
            </c:multiLvlStrRef>
          </c:cat>
          <c:val>
            <c:numRef>
              <c:f>Sheet2!$B$19:$N$19</c:f>
              <c:numCache>
                <c:formatCode>General</c:formatCode>
                <c:ptCount val="13"/>
                <c:pt idx="0">
                  <c:v>1.1000000000000001</c:v>
                </c:pt>
                <c:pt idx="1">
                  <c:v>1.1000000000000001</c:v>
                </c:pt>
                <c:pt idx="2">
                  <c:v>1.2</c:v>
                </c:pt>
                <c:pt idx="3">
                  <c:v>1.2</c:v>
                </c:pt>
                <c:pt idx="4">
                  <c:v>1.2</c:v>
                </c:pt>
                <c:pt idx="5">
                  <c:v>1.7</c:v>
                </c:pt>
                <c:pt idx="6">
                  <c:v>1.5</c:v>
                </c:pt>
                <c:pt idx="7">
                  <c:v>1.5</c:v>
                </c:pt>
                <c:pt idx="8">
                  <c:v>1.5</c:v>
                </c:pt>
                <c:pt idx="9">
                  <c:v>2</c:v>
                </c:pt>
                <c:pt idx="10">
                  <c:v>2</c:v>
                </c:pt>
                <c:pt idx="11">
                  <c:v>2.1</c:v>
                </c:pt>
                <c:pt idx="12">
                  <c:v>1.9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75848808"/>
        <c:axId val="475849592"/>
      </c:barChart>
      <c:catAx>
        <c:axId val="475848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849592"/>
        <c:crosses val="autoZero"/>
        <c:auto val="1"/>
        <c:lblAlgn val="ctr"/>
        <c:lblOffset val="100"/>
        <c:noMultiLvlLbl val="0"/>
      </c:catAx>
      <c:valAx>
        <c:axId val="475849592"/>
        <c:scaling>
          <c:orientation val="minMax"/>
          <c:max val="4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848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2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9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6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4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3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4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3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4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2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84CD-48CE-4FC7-9122-241A3FDBD299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8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3067689" y="1036054"/>
            <a:ext cx="3521689" cy="4028352"/>
            <a:chOff x="499337" y="846583"/>
            <a:chExt cx="3521689" cy="4028352"/>
          </a:xfrm>
        </p:grpSpPr>
        <p:cxnSp>
          <p:nvCxnSpPr>
            <p:cNvPr id="5" name="Shape 150"/>
            <p:cNvCxnSpPr>
              <a:stCxn id="7" idx="0"/>
              <a:endCxn id="9" idx="2"/>
            </p:cNvCxnSpPr>
            <p:nvPr/>
          </p:nvCxnSpPr>
          <p:spPr>
            <a:xfrm flipV="1">
              <a:off x="2902866" y="2479020"/>
              <a:ext cx="0" cy="226342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grpSp>
          <p:nvGrpSpPr>
            <p:cNvPr id="6" name="Shape 139"/>
            <p:cNvGrpSpPr/>
            <p:nvPr/>
          </p:nvGrpSpPr>
          <p:grpSpPr>
            <a:xfrm>
              <a:off x="1489133" y="3298685"/>
              <a:ext cx="911850" cy="1576250"/>
              <a:chOff x="6592700" y="3185825"/>
              <a:chExt cx="911850" cy="1576250"/>
            </a:xfrm>
          </p:grpSpPr>
          <p:pic>
            <p:nvPicPr>
              <p:cNvPr id="22" name="Shape 14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592700" y="3428275"/>
                <a:ext cx="911850" cy="1333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Shape 14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889200" y="3185825"/>
                <a:ext cx="405100" cy="2881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" name="Shape 1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61769" y="2705362"/>
              <a:ext cx="1282194" cy="6954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Shape 143"/>
            <p:cNvSpPr txBox="1"/>
            <p:nvPr/>
          </p:nvSpPr>
          <p:spPr>
            <a:xfrm>
              <a:off x="1408430" y="975839"/>
              <a:ext cx="1295433" cy="5364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400" dirty="0" smtClean="0"/>
                <a:t>Localization node</a:t>
              </a:r>
              <a:endParaRPr lang="en" sz="1400" dirty="0"/>
            </a:p>
          </p:txBody>
        </p:sp>
        <p:sp>
          <p:nvSpPr>
            <p:cNvPr id="9" name="Shape 144"/>
            <p:cNvSpPr txBox="1"/>
            <p:nvPr/>
          </p:nvSpPr>
          <p:spPr>
            <a:xfrm>
              <a:off x="2158958" y="1944503"/>
              <a:ext cx="1487815" cy="53451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400" dirty="0"/>
                <a:t>Kinect Data capture</a:t>
              </a:r>
            </a:p>
          </p:txBody>
        </p:sp>
        <p:sp>
          <p:nvSpPr>
            <p:cNvPr id="10" name="Shape 145"/>
            <p:cNvSpPr txBox="1"/>
            <p:nvPr/>
          </p:nvSpPr>
          <p:spPr>
            <a:xfrm>
              <a:off x="499337" y="1953712"/>
              <a:ext cx="1100657" cy="75165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400" dirty="0"/>
                <a:t>Robot </a:t>
              </a:r>
              <a:r>
                <a:rPr lang="en" sz="1400" dirty="0" smtClean="0"/>
                <a:t>interface node</a:t>
              </a:r>
              <a:endParaRPr lang="en" sz="1400" dirty="0"/>
            </a:p>
          </p:txBody>
        </p:sp>
        <p:sp>
          <p:nvSpPr>
            <p:cNvPr id="11" name="Shape 146"/>
            <p:cNvSpPr txBox="1"/>
            <p:nvPr/>
          </p:nvSpPr>
          <p:spPr>
            <a:xfrm>
              <a:off x="2838569" y="3589575"/>
              <a:ext cx="976148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400" dirty="0"/>
                <a:t>Visual Link</a:t>
              </a:r>
            </a:p>
          </p:txBody>
        </p:sp>
        <p:cxnSp>
          <p:nvCxnSpPr>
            <p:cNvPr id="12" name="Shape 147"/>
            <p:cNvCxnSpPr>
              <a:stCxn id="7" idx="2"/>
              <a:endCxn id="22" idx="3"/>
            </p:cNvCxnSpPr>
            <p:nvPr/>
          </p:nvCxnSpPr>
          <p:spPr>
            <a:xfrm rot="5400000">
              <a:off x="2248332" y="3553501"/>
              <a:ext cx="807186" cy="501883"/>
            </a:xfrm>
            <a:prstGeom prst="bentConnector2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" name="Shape 148"/>
            <p:cNvCxnSpPr>
              <a:stCxn id="10" idx="2"/>
              <a:endCxn id="22" idx="1"/>
            </p:cNvCxnSpPr>
            <p:nvPr/>
          </p:nvCxnSpPr>
          <p:spPr>
            <a:xfrm rot="16200000" flipH="1">
              <a:off x="518063" y="3236964"/>
              <a:ext cx="1502673" cy="439467"/>
            </a:xfrm>
            <a:prstGeom prst="bentConnector2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4" name="Shape 149"/>
            <p:cNvSpPr txBox="1"/>
            <p:nvPr/>
          </p:nvSpPr>
          <p:spPr>
            <a:xfrm>
              <a:off x="946600" y="2655606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400" dirty="0"/>
                <a:t>Ethernet</a:t>
              </a:r>
            </a:p>
          </p:txBody>
        </p:sp>
        <p:sp>
          <p:nvSpPr>
            <p:cNvPr id="15" name="Shape 151"/>
            <p:cNvSpPr txBox="1"/>
            <p:nvPr/>
          </p:nvSpPr>
          <p:spPr>
            <a:xfrm>
              <a:off x="2923627" y="2479020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400" dirty="0"/>
                <a:t>USB3</a:t>
              </a:r>
            </a:p>
          </p:txBody>
        </p:sp>
        <p:cxnSp>
          <p:nvCxnSpPr>
            <p:cNvPr id="16" name="Shape 152"/>
            <p:cNvCxnSpPr>
              <a:stCxn id="9" idx="0"/>
              <a:endCxn id="8" idx="2"/>
            </p:cNvCxnSpPr>
            <p:nvPr/>
          </p:nvCxnSpPr>
          <p:spPr>
            <a:xfrm rot="16200000" flipV="1">
              <a:off x="2263418" y="1305054"/>
              <a:ext cx="432178" cy="846719"/>
            </a:xfrm>
            <a:prstGeom prst="bentConnector3">
              <a:avLst>
                <a:gd name="adj1" fmla="val 50000"/>
              </a:avLst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153"/>
            <p:cNvCxnSpPr>
              <a:stCxn id="8" idx="2"/>
              <a:endCxn id="10" idx="0"/>
            </p:cNvCxnSpPr>
            <p:nvPr/>
          </p:nvCxnSpPr>
          <p:spPr>
            <a:xfrm rot="5400000">
              <a:off x="1332214" y="1229778"/>
              <a:ext cx="441387" cy="1006481"/>
            </a:xfrm>
            <a:prstGeom prst="bentConnector3">
              <a:avLst>
                <a:gd name="adj1" fmla="val 50000"/>
              </a:avLst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8" name="稲妻 17"/>
            <p:cNvSpPr/>
            <p:nvPr/>
          </p:nvSpPr>
          <p:spPr>
            <a:xfrm rot="17319945">
              <a:off x="2647170" y="1042498"/>
              <a:ext cx="449370" cy="312475"/>
            </a:xfrm>
            <a:prstGeom prst="lightningBol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Shape 151"/>
            <p:cNvSpPr txBox="1"/>
            <p:nvPr/>
          </p:nvSpPr>
          <p:spPr>
            <a:xfrm>
              <a:off x="3062627" y="846583"/>
              <a:ext cx="884732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400" dirty="0" smtClean="0"/>
                <a:t>6D Pose of robot</a:t>
              </a:r>
            </a:p>
          </p:txBody>
        </p:sp>
        <p:sp>
          <p:nvSpPr>
            <p:cNvPr id="20" name="Shape 146"/>
            <p:cNvSpPr txBox="1"/>
            <p:nvPr/>
          </p:nvSpPr>
          <p:spPr>
            <a:xfrm>
              <a:off x="958747" y="1417235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400" dirty="0" smtClean="0"/>
                <a:t>TCP</a:t>
              </a:r>
              <a:endParaRPr lang="en" sz="1400" dirty="0"/>
            </a:p>
          </p:txBody>
        </p:sp>
        <p:sp>
          <p:nvSpPr>
            <p:cNvPr id="21" name="Shape 146"/>
            <p:cNvSpPr txBox="1"/>
            <p:nvPr/>
          </p:nvSpPr>
          <p:spPr>
            <a:xfrm>
              <a:off x="2576425" y="1433833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400" dirty="0" smtClean="0"/>
                <a:t>Static link</a:t>
              </a:r>
              <a:endParaRPr lang="en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5935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6186338"/>
              </p:ext>
            </p:extLst>
          </p:nvPr>
        </p:nvGraphicFramePr>
        <p:xfrm>
          <a:off x="3886457" y="371609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631647"/>
              </p:ext>
            </p:extLst>
          </p:nvPr>
        </p:nvGraphicFramePr>
        <p:xfrm>
          <a:off x="1877154" y="69129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4015951"/>
              </p:ext>
            </p:extLst>
          </p:nvPr>
        </p:nvGraphicFramePr>
        <p:xfrm>
          <a:off x="6984817" y="7904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01341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574464"/>
              </p:ext>
            </p:extLst>
          </p:nvPr>
        </p:nvGraphicFramePr>
        <p:xfrm>
          <a:off x="2140743" y="-347662"/>
          <a:ext cx="7910513" cy="7553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730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6396058"/>
              </p:ext>
            </p:extLst>
          </p:nvPr>
        </p:nvGraphicFramePr>
        <p:xfrm>
          <a:off x="2140743" y="-347662"/>
          <a:ext cx="7910513" cy="7553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353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グループ化 127"/>
          <p:cNvGrpSpPr/>
          <p:nvPr/>
        </p:nvGrpSpPr>
        <p:grpSpPr>
          <a:xfrm>
            <a:off x="2689775" y="2253315"/>
            <a:ext cx="3945996" cy="3111856"/>
            <a:chOff x="2689775" y="2253315"/>
            <a:chExt cx="3945996" cy="3111856"/>
          </a:xfrm>
        </p:grpSpPr>
        <p:grpSp>
          <p:nvGrpSpPr>
            <p:cNvPr id="56" name="グループ化 55"/>
            <p:cNvGrpSpPr/>
            <p:nvPr/>
          </p:nvGrpSpPr>
          <p:grpSpPr>
            <a:xfrm>
              <a:off x="5102334" y="4003323"/>
              <a:ext cx="1533437" cy="1019346"/>
              <a:chOff x="5536674" y="4026183"/>
              <a:chExt cx="1533437" cy="1019346"/>
            </a:xfrm>
          </p:grpSpPr>
          <p:pic>
            <p:nvPicPr>
              <p:cNvPr id="40" name="図 39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528720">
                <a:off x="5706258" y="4190902"/>
                <a:ext cx="839423" cy="839423"/>
              </a:xfrm>
              <a:prstGeom prst="rect">
                <a:avLst/>
              </a:prstGeom>
              <a:scene3d>
                <a:camera prst="isometricTopUp"/>
                <a:lightRig rig="threePt" dir="t"/>
              </a:scene3d>
            </p:spPr>
          </p:pic>
          <p:grpSp>
            <p:nvGrpSpPr>
              <p:cNvPr id="33" name="グループ化 32"/>
              <p:cNvGrpSpPr/>
              <p:nvPr/>
            </p:nvGrpSpPr>
            <p:grpSpPr>
              <a:xfrm>
                <a:off x="5536674" y="4066039"/>
                <a:ext cx="1187823" cy="979490"/>
                <a:chOff x="3981742" y="2955287"/>
                <a:chExt cx="1187823" cy="979490"/>
              </a:xfrm>
            </p:grpSpPr>
            <p:cxnSp>
              <p:nvCxnSpPr>
                <p:cNvPr id="34" name="直線矢印コネクタ 33"/>
                <p:cNvCxnSpPr/>
                <p:nvPr/>
              </p:nvCxnSpPr>
              <p:spPr>
                <a:xfrm flipV="1">
                  <a:off x="4556535" y="2971679"/>
                  <a:ext cx="0" cy="516477"/>
                </a:xfrm>
                <a:prstGeom prst="straightConnector1">
                  <a:avLst/>
                </a:prstGeom>
                <a:ln w="12700">
                  <a:solidFill>
                    <a:srgbClr val="2300D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矢印コネクタ 34"/>
                <p:cNvCxnSpPr>
                  <a:endCxn id="39" idx="3"/>
                </p:cNvCxnSpPr>
                <p:nvPr/>
              </p:nvCxnSpPr>
              <p:spPr>
                <a:xfrm flipH="1">
                  <a:off x="4180440" y="3488156"/>
                  <a:ext cx="376095" cy="323511"/>
                </a:xfrm>
                <a:prstGeom prst="straightConnector1">
                  <a:avLst/>
                </a:prstGeom>
                <a:ln w="12700">
                  <a:solidFill>
                    <a:srgbClr val="8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矢印コネクタ 35"/>
                <p:cNvCxnSpPr/>
                <p:nvPr/>
              </p:nvCxnSpPr>
              <p:spPr>
                <a:xfrm>
                  <a:off x="4556535" y="3483471"/>
                  <a:ext cx="513680" cy="138486"/>
                </a:xfrm>
                <a:prstGeom prst="straightConnector1">
                  <a:avLst/>
                </a:prstGeom>
                <a:ln w="12700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テキスト ボックス 36"/>
                <p:cNvSpPr txBox="1"/>
                <p:nvPr/>
              </p:nvSpPr>
              <p:spPr>
                <a:xfrm>
                  <a:off x="4568165" y="2955287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2300DC"/>
                      </a:solidFill>
                    </a:rPr>
                    <a:t>Z</a:t>
                  </a:r>
                  <a:endParaRPr lang="en-US" sz="1000" dirty="0">
                    <a:solidFill>
                      <a:srgbClr val="2300DC"/>
                    </a:solidFill>
                  </a:endParaRPr>
                </a:p>
              </p:txBody>
            </p:sp>
            <p:sp>
              <p:nvSpPr>
                <p:cNvPr id="38" name="テキスト ボックス 37"/>
                <p:cNvSpPr txBox="1"/>
                <p:nvPr/>
              </p:nvSpPr>
              <p:spPr>
                <a:xfrm>
                  <a:off x="4970867" y="3376750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008000"/>
                      </a:solidFill>
                    </a:rPr>
                    <a:t>Y</a:t>
                  </a:r>
                  <a:endParaRPr lang="en-US" sz="1000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39" name="テキスト ボックス 38"/>
                <p:cNvSpPr txBox="1"/>
                <p:nvPr/>
              </p:nvSpPr>
              <p:spPr>
                <a:xfrm>
                  <a:off x="3981742" y="3688556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800000"/>
                      </a:solidFill>
                    </a:rPr>
                    <a:t>X</a:t>
                  </a:r>
                  <a:endParaRPr lang="en-US" sz="1000" dirty="0">
                    <a:solidFill>
                      <a:srgbClr val="800000"/>
                    </a:solidFill>
                  </a:endParaRPr>
                </a:p>
              </p:txBody>
            </p:sp>
          </p:grpSp>
          <p:sp>
            <p:nvSpPr>
              <p:cNvPr id="50" name="テキスト ボックス 49"/>
              <p:cNvSpPr txBox="1"/>
              <p:nvPr/>
            </p:nvSpPr>
            <p:spPr>
              <a:xfrm>
                <a:off x="6570551" y="4026183"/>
                <a:ext cx="499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 smtClean="0"/>
                  <a:t>W</a:t>
                </a:r>
                <a:endParaRPr lang="en-US" baseline="-25000" dirty="0"/>
              </a:p>
            </p:txBody>
          </p:sp>
        </p:grpSp>
        <p:grpSp>
          <p:nvGrpSpPr>
            <p:cNvPr id="57" name="グループ化 56"/>
            <p:cNvGrpSpPr/>
            <p:nvPr/>
          </p:nvGrpSpPr>
          <p:grpSpPr>
            <a:xfrm>
              <a:off x="3353973" y="2963854"/>
              <a:ext cx="1269645" cy="2086254"/>
              <a:chOff x="3829575" y="2978152"/>
              <a:chExt cx="1269645" cy="2086254"/>
            </a:xfrm>
          </p:grpSpPr>
          <p:pic>
            <p:nvPicPr>
              <p:cNvPr id="4" name="Shape 14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057485" y="3730606"/>
                <a:ext cx="911850" cy="1333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" name="Shape 14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353985" y="3488156"/>
                <a:ext cx="405100" cy="2881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1" name="グループ化 20"/>
              <p:cNvGrpSpPr/>
              <p:nvPr/>
            </p:nvGrpSpPr>
            <p:grpSpPr>
              <a:xfrm>
                <a:off x="4057485" y="2978152"/>
                <a:ext cx="1041735" cy="751540"/>
                <a:chOff x="4057485" y="2978152"/>
                <a:chExt cx="1041735" cy="751540"/>
              </a:xfrm>
            </p:grpSpPr>
            <p:cxnSp>
              <p:nvCxnSpPr>
                <p:cNvPr id="7" name="直線矢印コネクタ 6"/>
                <p:cNvCxnSpPr>
                  <a:stCxn id="5" idx="0"/>
                </p:cNvCxnSpPr>
                <p:nvPr/>
              </p:nvCxnSpPr>
              <p:spPr>
                <a:xfrm flipV="1">
                  <a:off x="4556535" y="3138616"/>
                  <a:ext cx="0" cy="349540"/>
                </a:xfrm>
                <a:prstGeom prst="straightConnector1">
                  <a:avLst/>
                </a:prstGeom>
                <a:ln w="12700">
                  <a:solidFill>
                    <a:srgbClr val="2300D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矢印コネクタ 8"/>
                <p:cNvCxnSpPr>
                  <a:stCxn id="5" idx="0"/>
                </p:cNvCxnSpPr>
                <p:nvPr/>
              </p:nvCxnSpPr>
              <p:spPr>
                <a:xfrm flipH="1">
                  <a:off x="4244975" y="3488156"/>
                  <a:ext cx="311560" cy="167743"/>
                </a:xfrm>
                <a:prstGeom prst="straightConnector1">
                  <a:avLst/>
                </a:prstGeom>
                <a:ln w="12700">
                  <a:solidFill>
                    <a:srgbClr val="8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矢印コネクタ 10"/>
                <p:cNvCxnSpPr/>
                <p:nvPr/>
              </p:nvCxnSpPr>
              <p:spPr>
                <a:xfrm>
                  <a:off x="4556535" y="3483471"/>
                  <a:ext cx="405100" cy="53545"/>
                </a:xfrm>
                <a:prstGeom prst="straightConnector1">
                  <a:avLst/>
                </a:prstGeom>
                <a:ln w="12700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テキスト ボックス 17"/>
                <p:cNvSpPr txBox="1"/>
                <p:nvPr/>
              </p:nvSpPr>
              <p:spPr>
                <a:xfrm>
                  <a:off x="4513410" y="2978152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2300DC"/>
                      </a:solidFill>
                    </a:rPr>
                    <a:t>Z</a:t>
                  </a:r>
                  <a:endParaRPr lang="en-US" sz="1000" dirty="0">
                    <a:solidFill>
                      <a:srgbClr val="2300DC"/>
                    </a:solidFill>
                  </a:endParaRPr>
                </a:p>
              </p:txBody>
            </p:sp>
            <p:sp>
              <p:nvSpPr>
                <p:cNvPr id="19" name="テキスト ボックス 18"/>
                <p:cNvSpPr txBox="1"/>
                <p:nvPr/>
              </p:nvSpPr>
              <p:spPr>
                <a:xfrm>
                  <a:off x="4900522" y="3447031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008000"/>
                      </a:solidFill>
                    </a:rPr>
                    <a:t>Y</a:t>
                  </a:r>
                  <a:endParaRPr lang="en-US" sz="1000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4057485" y="3483471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800000"/>
                      </a:solidFill>
                    </a:rPr>
                    <a:t>X</a:t>
                  </a:r>
                  <a:endParaRPr lang="en-US" sz="1000" dirty="0">
                    <a:solidFill>
                      <a:srgbClr val="800000"/>
                    </a:solidFill>
                  </a:endParaRPr>
                </a:p>
              </p:txBody>
            </p:sp>
          </p:grpSp>
          <p:sp>
            <p:nvSpPr>
              <p:cNvPr id="51" name="テキスト ボックス 50"/>
              <p:cNvSpPr txBox="1"/>
              <p:nvPr/>
            </p:nvSpPr>
            <p:spPr>
              <a:xfrm>
                <a:off x="3829575" y="3048404"/>
                <a:ext cx="499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 smtClean="0"/>
                  <a:t>M</a:t>
                </a:r>
                <a:endParaRPr lang="en-US" baseline="-25000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3843739" y="4212840"/>
                <a:ext cx="499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 smtClean="0"/>
                  <a:t>T</a:t>
                </a:r>
                <a:endParaRPr lang="en-US" baseline="-25000" dirty="0"/>
              </a:p>
            </p:txBody>
          </p:sp>
        </p:grpSp>
        <p:grpSp>
          <p:nvGrpSpPr>
            <p:cNvPr id="55" name="グループ化 54"/>
            <p:cNvGrpSpPr/>
            <p:nvPr/>
          </p:nvGrpSpPr>
          <p:grpSpPr>
            <a:xfrm>
              <a:off x="4445158" y="2322043"/>
              <a:ext cx="1596848" cy="1255344"/>
              <a:chOff x="5191581" y="2111303"/>
              <a:chExt cx="1596848" cy="1255344"/>
            </a:xfrm>
          </p:grpSpPr>
          <p:grpSp>
            <p:nvGrpSpPr>
              <p:cNvPr id="32" name="グループ化 31"/>
              <p:cNvGrpSpPr/>
              <p:nvPr/>
            </p:nvGrpSpPr>
            <p:grpSpPr>
              <a:xfrm>
                <a:off x="5191581" y="2394283"/>
                <a:ext cx="1596848" cy="972364"/>
                <a:chOff x="5511621" y="2531412"/>
                <a:chExt cx="1596848" cy="972364"/>
              </a:xfrm>
            </p:grpSpPr>
            <p:pic>
              <p:nvPicPr>
                <p:cNvPr id="31" name="図 30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43344" y="2791875"/>
                  <a:ext cx="1265125" cy="711901"/>
                </a:xfrm>
                <a:prstGeom prst="rect">
                  <a:avLst/>
                </a:prstGeom>
              </p:spPr>
            </p:pic>
            <p:grpSp>
              <p:nvGrpSpPr>
                <p:cNvPr id="22" name="グループ化 21"/>
                <p:cNvGrpSpPr/>
                <p:nvPr/>
              </p:nvGrpSpPr>
              <p:grpSpPr>
                <a:xfrm>
                  <a:off x="5511621" y="2531412"/>
                  <a:ext cx="1041735" cy="751540"/>
                  <a:chOff x="4027005" y="3084832"/>
                  <a:chExt cx="1041735" cy="751540"/>
                </a:xfrm>
              </p:grpSpPr>
              <p:cxnSp>
                <p:nvCxnSpPr>
                  <p:cNvPr id="23" name="直線矢印コネクタ 22"/>
                  <p:cNvCxnSpPr/>
                  <p:nvPr/>
                </p:nvCxnSpPr>
                <p:spPr>
                  <a:xfrm flipV="1">
                    <a:off x="4526055" y="3245296"/>
                    <a:ext cx="0" cy="349540"/>
                  </a:xfrm>
                  <a:prstGeom prst="straightConnector1">
                    <a:avLst/>
                  </a:prstGeom>
                  <a:ln w="12700">
                    <a:solidFill>
                      <a:srgbClr val="008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矢印コネクタ 23"/>
                  <p:cNvCxnSpPr/>
                  <p:nvPr/>
                </p:nvCxnSpPr>
                <p:spPr>
                  <a:xfrm flipH="1">
                    <a:off x="4214495" y="3594836"/>
                    <a:ext cx="311560" cy="167743"/>
                  </a:xfrm>
                  <a:prstGeom prst="straightConnector1">
                    <a:avLst/>
                  </a:prstGeom>
                  <a:ln w="12700">
                    <a:solidFill>
                      <a:srgbClr val="2300DC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線矢印コネクタ 24"/>
                  <p:cNvCxnSpPr/>
                  <p:nvPr/>
                </p:nvCxnSpPr>
                <p:spPr>
                  <a:xfrm>
                    <a:off x="4526055" y="3590151"/>
                    <a:ext cx="405100" cy="53545"/>
                  </a:xfrm>
                  <a:prstGeom prst="straightConnector1">
                    <a:avLst/>
                  </a:prstGeom>
                  <a:ln w="12700">
                    <a:solidFill>
                      <a:srgbClr val="8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テキスト ボックス 25"/>
                  <p:cNvSpPr txBox="1"/>
                  <p:nvPr/>
                </p:nvSpPr>
                <p:spPr>
                  <a:xfrm>
                    <a:off x="4482930" y="3084832"/>
                    <a:ext cx="19869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rgbClr val="008000"/>
                        </a:solidFill>
                      </a:rPr>
                      <a:t>Y</a:t>
                    </a:r>
                    <a:endParaRPr lang="en-US" sz="1000" dirty="0">
                      <a:solidFill>
                        <a:srgbClr val="008000"/>
                      </a:solidFill>
                    </a:endParaRPr>
                  </a:p>
                </p:txBody>
              </p:sp>
              <p:sp>
                <p:nvSpPr>
                  <p:cNvPr id="27" name="テキスト ボックス 26"/>
                  <p:cNvSpPr txBox="1"/>
                  <p:nvPr/>
                </p:nvSpPr>
                <p:spPr>
                  <a:xfrm>
                    <a:off x="4870042" y="3553711"/>
                    <a:ext cx="19869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rgbClr val="800000"/>
                        </a:solidFill>
                      </a:rPr>
                      <a:t>X</a:t>
                    </a:r>
                    <a:endParaRPr lang="en-US" sz="1000" dirty="0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28" name="テキスト ボックス 27"/>
                  <p:cNvSpPr txBox="1"/>
                  <p:nvPr/>
                </p:nvSpPr>
                <p:spPr>
                  <a:xfrm>
                    <a:off x="4027005" y="3590151"/>
                    <a:ext cx="19869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rgbClr val="2300DC"/>
                        </a:solidFill>
                      </a:rPr>
                      <a:t>Z</a:t>
                    </a:r>
                    <a:endParaRPr lang="en-US" sz="1000" dirty="0">
                      <a:solidFill>
                        <a:srgbClr val="2300DC"/>
                      </a:solidFill>
                    </a:endParaRPr>
                  </a:p>
                </p:txBody>
              </p:sp>
            </p:grpSp>
          </p:grpSp>
          <p:sp>
            <p:nvSpPr>
              <p:cNvPr id="54" name="テキスト ボックス 53"/>
              <p:cNvSpPr txBox="1"/>
              <p:nvPr/>
            </p:nvSpPr>
            <p:spPr>
              <a:xfrm>
                <a:off x="5266922" y="2111303"/>
                <a:ext cx="420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 smtClean="0"/>
                  <a:t>K</a:t>
                </a:r>
                <a:endParaRPr lang="en-US" baseline="-25000" dirty="0"/>
              </a:p>
            </p:txBody>
          </p:sp>
        </p:grpSp>
        <p:cxnSp>
          <p:nvCxnSpPr>
            <p:cNvPr id="59" name="曲線コネクタ 58"/>
            <p:cNvCxnSpPr>
              <a:stCxn id="54" idx="1"/>
              <a:endCxn id="51" idx="0"/>
            </p:cNvCxnSpPr>
            <p:nvPr/>
          </p:nvCxnSpPr>
          <p:spPr>
            <a:xfrm rot="10800000" flipV="1">
              <a:off x="3603753" y="2506708"/>
              <a:ext cx="916746" cy="527397"/>
            </a:xfrm>
            <a:prstGeom prst="curvedConnector2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曲線コネクタ 69"/>
            <p:cNvCxnSpPr>
              <a:stCxn id="53" idx="1"/>
              <a:endCxn id="51" idx="1"/>
            </p:cNvCxnSpPr>
            <p:nvPr/>
          </p:nvCxnSpPr>
          <p:spPr>
            <a:xfrm rot="10800000">
              <a:off x="3353973" y="3218772"/>
              <a:ext cx="14164" cy="1164436"/>
            </a:xfrm>
            <a:prstGeom prst="curvedConnector3">
              <a:avLst>
                <a:gd name="adj1" fmla="val 1713951"/>
              </a:avLst>
            </a:prstGeom>
            <a:ln w="127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曲線コネクタ 77"/>
            <p:cNvCxnSpPr>
              <a:stCxn id="50" idx="2"/>
              <a:endCxn id="53" idx="2"/>
            </p:cNvCxnSpPr>
            <p:nvPr/>
          </p:nvCxnSpPr>
          <p:spPr>
            <a:xfrm rot="5400000">
              <a:off x="4904345" y="3086227"/>
              <a:ext cx="195219" cy="2768074"/>
            </a:xfrm>
            <a:prstGeom prst="curvedConnector3">
              <a:avLst>
                <a:gd name="adj1" fmla="val 517655"/>
              </a:avLst>
            </a:prstGeom>
            <a:ln w="127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曲線コネクタ 115"/>
            <p:cNvCxnSpPr>
              <a:stCxn id="54" idx="3"/>
              <a:endCxn id="50" idx="0"/>
            </p:cNvCxnSpPr>
            <p:nvPr/>
          </p:nvCxnSpPr>
          <p:spPr>
            <a:xfrm>
              <a:off x="4940919" y="2506709"/>
              <a:ext cx="1445072" cy="1496614"/>
            </a:xfrm>
            <a:prstGeom prst="curvedConnector2">
              <a:avLst/>
            </a:prstGeom>
            <a:ln w="127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テキスト ボックス 122"/>
            <p:cNvSpPr txBox="1"/>
            <p:nvPr/>
          </p:nvSpPr>
          <p:spPr>
            <a:xfrm>
              <a:off x="3603753" y="2253315"/>
              <a:ext cx="61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baseline="30000" dirty="0" smtClean="0"/>
                <a:t>K</a:t>
              </a:r>
              <a:r>
                <a:rPr lang="en-US" b="1" dirty="0" smtClean="0"/>
                <a:t>T</a:t>
              </a:r>
              <a:r>
                <a:rPr lang="en-US" b="1" baseline="-25000" dirty="0" smtClean="0"/>
                <a:t>M</a:t>
              </a:r>
              <a:endParaRPr lang="en-US" b="1" baseline="-25000" dirty="0"/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2689775" y="3581497"/>
              <a:ext cx="61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baseline="30000" dirty="0" smtClean="0"/>
                <a:t>T</a:t>
              </a:r>
              <a:r>
                <a:rPr lang="en-US" b="1" dirty="0" smtClean="0"/>
                <a:t>T</a:t>
              </a:r>
              <a:r>
                <a:rPr lang="en-US" b="1" baseline="-25000" dirty="0" smtClean="0"/>
                <a:t>M</a:t>
              </a:r>
              <a:endParaRPr lang="en-US" b="1" baseline="-25000" dirty="0"/>
            </a:p>
          </p:txBody>
        </p:sp>
        <p:sp>
          <p:nvSpPr>
            <p:cNvPr id="125" name="テキスト ボックス 124"/>
            <p:cNvSpPr txBox="1"/>
            <p:nvPr/>
          </p:nvSpPr>
          <p:spPr>
            <a:xfrm>
              <a:off x="4554846" y="4995839"/>
              <a:ext cx="61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baseline="30000" dirty="0" smtClean="0"/>
                <a:t>W</a:t>
              </a:r>
              <a:r>
                <a:rPr lang="en-US" b="1" dirty="0" smtClean="0"/>
                <a:t>T</a:t>
              </a:r>
              <a:r>
                <a:rPr lang="en-US" b="1" baseline="-25000" dirty="0" smtClean="0"/>
                <a:t>T</a:t>
              </a:r>
              <a:endParaRPr lang="en-US" b="1" baseline="-25000" dirty="0"/>
            </a:p>
          </p:txBody>
        </p:sp>
        <p:sp>
          <p:nvSpPr>
            <p:cNvPr id="126" name="テキスト ボックス 125"/>
            <p:cNvSpPr txBox="1"/>
            <p:nvPr/>
          </p:nvSpPr>
          <p:spPr>
            <a:xfrm>
              <a:off x="5942688" y="2765487"/>
              <a:ext cx="61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baseline="30000" dirty="0" smtClean="0"/>
                <a:t>K</a:t>
              </a:r>
              <a:r>
                <a:rPr lang="en-US" b="1" dirty="0" smtClean="0"/>
                <a:t>T</a:t>
              </a:r>
              <a:r>
                <a:rPr lang="en-US" b="1" baseline="-25000" dirty="0" smtClean="0"/>
                <a:t>W</a:t>
              </a:r>
              <a:endParaRPr lang="en-US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38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図 3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43013"/>
            <a:ext cx="4048125" cy="4371975"/>
          </a:xfrm>
          <a:prstGeom prst="rect">
            <a:avLst/>
          </a:prstGeom>
        </p:spPr>
      </p:pic>
      <p:grpSp>
        <p:nvGrpSpPr>
          <p:cNvPr id="348" name="グループ化 347"/>
          <p:cNvGrpSpPr/>
          <p:nvPr/>
        </p:nvGrpSpPr>
        <p:grpSpPr>
          <a:xfrm>
            <a:off x="2028826" y="1168479"/>
            <a:ext cx="2940367" cy="4462464"/>
            <a:chOff x="2028826" y="1168479"/>
            <a:chExt cx="2940367" cy="4462464"/>
          </a:xfrm>
        </p:grpSpPr>
        <p:sp>
          <p:nvSpPr>
            <p:cNvPr id="307" name="正方形/長方形 306"/>
            <p:cNvSpPr/>
            <p:nvPr/>
          </p:nvSpPr>
          <p:spPr>
            <a:xfrm>
              <a:off x="2197419" y="1998820"/>
              <a:ext cx="2771774" cy="2420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正方形/長方形 305"/>
            <p:cNvSpPr/>
            <p:nvPr/>
          </p:nvSpPr>
          <p:spPr>
            <a:xfrm>
              <a:off x="2112646" y="2078236"/>
              <a:ext cx="2771774" cy="24673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正方形/長方形 303"/>
            <p:cNvSpPr/>
            <p:nvPr/>
          </p:nvSpPr>
          <p:spPr>
            <a:xfrm>
              <a:off x="2028826" y="2168543"/>
              <a:ext cx="2771774" cy="26245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4" name="グループ化 313"/>
            <p:cNvGrpSpPr/>
            <p:nvPr/>
          </p:nvGrpSpPr>
          <p:grpSpPr>
            <a:xfrm>
              <a:off x="2243138" y="4125575"/>
              <a:ext cx="2313623" cy="607934"/>
              <a:chOff x="4071938" y="5649218"/>
              <a:chExt cx="2313623" cy="607934"/>
            </a:xfrm>
          </p:grpSpPr>
          <p:sp>
            <p:nvSpPr>
              <p:cNvPr id="308" name="正方形/長方形 307"/>
              <p:cNvSpPr/>
              <p:nvPr/>
            </p:nvSpPr>
            <p:spPr>
              <a:xfrm>
                <a:off x="4071938" y="5664817"/>
                <a:ext cx="2313623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正方形/長方形 308"/>
              <p:cNvSpPr/>
              <p:nvPr/>
            </p:nvSpPr>
            <p:spPr>
              <a:xfrm>
                <a:off x="5258754" y="5664817"/>
                <a:ext cx="1126807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1" name="直線コネクタ 310"/>
              <p:cNvCxnSpPr>
                <a:stCxn id="309" idx="1"/>
                <a:endCxn id="308" idx="3"/>
              </p:cNvCxnSpPr>
              <p:nvPr/>
            </p:nvCxnSpPr>
            <p:spPr>
              <a:xfrm>
                <a:off x="5258754" y="5957174"/>
                <a:ext cx="112680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テキスト ボックス 311"/>
              <p:cNvSpPr txBox="1"/>
              <p:nvPr/>
            </p:nvSpPr>
            <p:spPr>
              <a:xfrm>
                <a:off x="5421245" y="5649218"/>
                <a:ext cx="801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Action-1</a:t>
                </a:r>
                <a:endParaRPr lang="en-US" sz="1400" dirty="0"/>
              </a:p>
            </p:txBody>
          </p:sp>
          <p:sp>
            <p:nvSpPr>
              <p:cNvPr id="313" name="テキスト ボックス 312"/>
              <p:cNvSpPr txBox="1"/>
              <p:nvPr/>
            </p:nvSpPr>
            <p:spPr>
              <a:xfrm>
                <a:off x="5413625" y="5949375"/>
                <a:ext cx="825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Action-N</a:t>
                </a:r>
                <a:endParaRPr lang="en-US" sz="1400" dirty="0"/>
              </a:p>
            </p:txBody>
          </p:sp>
        </p:grpSp>
        <p:grpSp>
          <p:nvGrpSpPr>
            <p:cNvPr id="327" name="グループ化 326"/>
            <p:cNvGrpSpPr/>
            <p:nvPr/>
          </p:nvGrpSpPr>
          <p:grpSpPr>
            <a:xfrm>
              <a:off x="2243139" y="2830113"/>
              <a:ext cx="2313623" cy="607934"/>
              <a:chOff x="4071938" y="5649218"/>
              <a:chExt cx="2313623" cy="607934"/>
            </a:xfrm>
          </p:grpSpPr>
          <p:sp>
            <p:nvSpPr>
              <p:cNvPr id="328" name="正方形/長方形 327"/>
              <p:cNvSpPr/>
              <p:nvPr/>
            </p:nvSpPr>
            <p:spPr>
              <a:xfrm>
                <a:off x="4071938" y="5664817"/>
                <a:ext cx="2313623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正方形/長方形 328"/>
              <p:cNvSpPr/>
              <p:nvPr/>
            </p:nvSpPr>
            <p:spPr>
              <a:xfrm>
                <a:off x="5258754" y="5664817"/>
                <a:ext cx="1126807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30" name="直線コネクタ 329"/>
              <p:cNvCxnSpPr>
                <a:stCxn id="329" idx="1"/>
                <a:endCxn id="328" idx="3"/>
              </p:cNvCxnSpPr>
              <p:nvPr/>
            </p:nvCxnSpPr>
            <p:spPr>
              <a:xfrm>
                <a:off x="5258754" y="5957174"/>
                <a:ext cx="112680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テキスト ボックス 330"/>
              <p:cNvSpPr txBox="1"/>
              <p:nvPr/>
            </p:nvSpPr>
            <p:spPr>
              <a:xfrm>
                <a:off x="5421245" y="5649218"/>
                <a:ext cx="801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Action-1</a:t>
                </a:r>
                <a:endParaRPr lang="en-US" sz="1400" dirty="0"/>
              </a:p>
            </p:txBody>
          </p:sp>
          <p:sp>
            <p:nvSpPr>
              <p:cNvPr id="332" name="テキスト ボックス 331"/>
              <p:cNvSpPr txBox="1"/>
              <p:nvPr/>
            </p:nvSpPr>
            <p:spPr>
              <a:xfrm>
                <a:off x="5413625" y="5949375"/>
                <a:ext cx="825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Action-N</a:t>
                </a:r>
                <a:endParaRPr lang="en-US" sz="1400" dirty="0"/>
              </a:p>
            </p:txBody>
          </p:sp>
        </p:grpSp>
        <p:grpSp>
          <p:nvGrpSpPr>
            <p:cNvPr id="333" name="グループ化 332"/>
            <p:cNvGrpSpPr/>
            <p:nvPr/>
          </p:nvGrpSpPr>
          <p:grpSpPr>
            <a:xfrm>
              <a:off x="2243137" y="3469388"/>
              <a:ext cx="2313623" cy="607934"/>
              <a:chOff x="4071938" y="5649218"/>
              <a:chExt cx="2313623" cy="607934"/>
            </a:xfrm>
          </p:grpSpPr>
          <p:sp>
            <p:nvSpPr>
              <p:cNvPr id="334" name="正方形/長方形 333"/>
              <p:cNvSpPr/>
              <p:nvPr/>
            </p:nvSpPr>
            <p:spPr>
              <a:xfrm>
                <a:off x="4071938" y="5664817"/>
                <a:ext cx="2313623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正方形/長方形 334"/>
              <p:cNvSpPr/>
              <p:nvPr/>
            </p:nvSpPr>
            <p:spPr>
              <a:xfrm>
                <a:off x="5258754" y="5664817"/>
                <a:ext cx="1126807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36" name="直線コネクタ 335"/>
              <p:cNvCxnSpPr>
                <a:stCxn id="335" idx="1"/>
                <a:endCxn id="334" idx="3"/>
              </p:cNvCxnSpPr>
              <p:nvPr/>
            </p:nvCxnSpPr>
            <p:spPr>
              <a:xfrm>
                <a:off x="5258754" y="5957174"/>
                <a:ext cx="112680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テキスト ボックス 336"/>
              <p:cNvSpPr txBox="1"/>
              <p:nvPr/>
            </p:nvSpPr>
            <p:spPr>
              <a:xfrm>
                <a:off x="5421245" y="5649218"/>
                <a:ext cx="801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Action-1</a:t>
                </a:r>
                <a:endParaRPr lang="en-US" sz="1400" dirty="0"/>
              </a:p>
            </p:txBody>
          </p:sp>
          <p:sp>
            <p:nvSpPr>
              <p:cNvPr id="338" name="テキスト ボックス 337"/>
              <p:cNvSpPr txBox="1"/>
              <p:nvPr/>
            </p:nvSpPr>
            <p:spPr>
              <a:xfrm>
                <a:off x="5413625" y="5949375"/>
                <a:ext cx="825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Action-N</a:t>
                </a:r>
                <a:endParaRPr lang="en-US" sz="1400" dirty="0"/>
              </a:p>
            </p:txBody>
          </p:sp>
        </p:grpSp>
        <p:grpSp>
          <p:nvGrpSpPr>
            <p:cNvPr id="347" name="グループ化 346"/>
            <p:cNvGrpSpPr/>
            <p:nvPr/>
          </p:nvGrpSpPr>
          <p:grpSpPr>
            <a:xfrm>
              <a:off x="2112646" y="1168479"/>
              <a:ext cx="2771774" cy="776287"/>
              <a:chOff x="2112646" y="1099899"/>
              <a:chExt cx="2771774" cy="776287"/>
            </a:xfrm>
          </p:grpSpPr>
          <p:sp>
            <p:nvSpPr>
              <p:cNvPr id="303" name="正方形/長方形 302"/>
              <p:cNvSpPr/>
              <p:nvPr/>
            </p:nvSpPr>
            <p:spPr>
              <a:xfrm>
                <a:off x="2112646" y="1099899"/>
                <a:ext cx="2771774" cy="7762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5" name="グループ化 314"/>
              <p:cNvGrpSpPr/>
              <p:nvPr/>
            </p:nvGrpSpPr>
            <p:grpSpPr>
              <a:xfrm>
                <a:off x="2326481" y="1177944"/>
                <a:ext cx="2313623" cy="607934"/>
                <a:chOff x="4071938" y="5649218"/>
                <a:chExt cx="2313623" cy="607934"/>
              </a:xfrm>
            </p:grpSpPr>
            <p:sp>
              <p:nvSpPr>
                <p:cNvPr id="316" name="正方形/長方形 315"/>
                <p:cNvSpPr/>
                <p:nvPr/>
              </p:nvSpPr>
              <p:spPr>
                <a:xfrm>
                  <a:off x="4071938" y="5664817"/>
                  <a:ext cx="2313623" cy="5847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7" name="正方形/長方形 316"/>
                <p:cNvSpPr/>
                <p:nvPr/>
              </p:nvSpPr>
              <p:spPr>
                <a:xfrm>
                  <a:off x="5258754" y="5664817"/>
                  <a:ext cx="1126807" cy="5847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8" name="直線コネクタ 317"/>
                <p:cNvCxnSpPr>
                  <a:stCxn id="317" idx="1"/>
                  <a:endCxn id="316" idx="3"/>
                </p:cNvCxnSpPr>
                <p:nvPr/>
              </p:nvCxnSpPr>
              <p:spPr>
                <a:xfrm>
                  <a:off x="5258754" y="5957174"/>
                  <a:ext cx="112680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9" name="テキスト ボックス 318"/>
                <p:cNvSpPr txBox="1"/>
                <p:nvPr/>
              </p:nvSpPr>
              <p:spPr>
                <a:xfrm>
                  <a:off x="5421245" y="5649218"/>
                  <a:ext cx="80182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Action-1</a:t>
                  </a:r>
                  <a:endParaRPr lang="en-US" sz="1400" dirty="0"/>
                </a:p>
              </p:txBody>
            </p:sp>
            <p:sp>
              <p:nvSpPr>
                <p:cNvPr id="320" name="テキスト ボックス 319"/>
                <p:cNvSpPr txBox="1"/>
                <p:nvPr/>
              </p:nvSpPr>
              <p:spPr>
                <a:xfrm>
                  <a:off x="5413625" y="5949375"/>
                  <a:ext cx="82586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Action-N</a:t>
                  </a:r>
                  <a:endParaRPr lang="en-US" sz="1400" dirty="0"/>
                </a:p>
              </p:txBody>
            </p:sp>
          </p:grpSp>
          <p:sp>
            <p:nvSpPr>
              <p:cNvPr id="339" name="テキスト ボックス 338"/>
              <p:cNvSpPr txBox="1"/>
              <p:nvPr/>
            </p:nvSpPr>
            <p:spPr>
              <a:xfrm>
                <a:off x="2523077" y="1224111"/>
                <a:ext cx="8277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Startup </a:t>
                </a:r>
              </a:p>
              <a:p>
                <a:pPr algn="ctr"/>
                <a:r>
                  <a:rPr lang="en-US" sz="1400" dirty="0" smtClean="0"/>
                  <a:t>behavior</a:t>
                </a:r>
                <a:endParaRPr lang="en-US" sz="1400" dirty="0"/>
              </a:p>
            </p:txBody>
          </p:sp>
        </p:grpSp>
        <p:grpSp>
          <p:nvGrpSpPr>
            <p:cNvPr id="346" name="グループ化 345"/>
            <p:cNvGrpSpPr/>
            <p:nvPr/>
          </p:nvGrpSpPr>
          <p:grpSpPr>
            <a:xfrm>
              <a:off x="2112646" y="4854656"/>
              <a:ext cx="2771774" cy="776287"/>
              <a:chOff x="2112646" y="4763216"/>
              <a:chExt cx="2771774" cy="776287"/>
            </a:xfrm>
          </p:grpSpPr>
          <p:sp>
            <p:nvSpPr>
              <p:cNvPr id="305" name="正方形/長方形 304"/>
              <p:cNvSpPr/>
              <p:nvPr/>
            </p:nvSpPr>
            <p:spPr>
              <a:xfrm>
                <a:off x="2112646" y="4763216"/>
                <a:ext cx="2771774" cy="7762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1" name="グループ化 320"/>
              <p:cNvGrpSpPr/>
              <p:nvPr/>
            </p:nvGrpSpPr>
            <p:grpSpPr>
              <a:xfrm>
                <a:off x="2326481" y="4849265"/>
                <a:ext cx="2313623" cy="607934"/>
                <a:chOff x="4071938" y="5649218"/>
                <a:chExt cx="2313623" cy="607934"/>
              </a:xfrm>
            </p:grpSpPr>
            <p:sp>
              <p:nvSpPr>
                <p:cNvPr id="322" name="正方形/長方形 321"/>
                <p:cNvSpPr/>
                <p:nvPr/>
              </p:nvSpPr>
              <p:spPr>
                <a:xfrm>
                  <a:off x="4071938" y="5664817"/>
                  <a:ext cx="2313623" cy="5847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正方形/長方形 322"/>
                <p:cNvSpPr/>
                <p:nvPr/>
              </p:nvSpPr>
              <p:spPr>
                <a:xfrm>
                  <a:off x="5258754" y="5664817"/>
                  <a:ext cx="1126807" cy="5847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4" name="直線コネクタ 323"/>
                <p:cNvCxnSpPr>
                  <a:stCxn id="323" idx="1"/>
                  <a:endCxn id="322" idx="3"/>
                </p:cNvCxnSpPr>
                <p:nvPr/>
              </p:nvCxnSpPr>
              <p:spPr>
                <a:xfrm>
                  <a:off x="5258754" y="5957174"/>
                  <a:ext cx="112680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5" name="テキスト ボックス 324"/>
                <p:cNvSpPr txBox="1"/>
                <p:nvPr/>
              </p:nvSpPr>
              <p:spPr>
                <a:xfrm>
                  <a:off x="5421245" y="5649218"/>
                  <a:ext cx="80182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Action-1</a:t>
                  </a:r>
                  <a:endParaRPr lang="en-US" sz="1400" dirty="0"/>
                </a:p>
              </p:txBody>
            </p:sp>
            <p:sp>
              <p:nvSpPr>
                <p:cNvPr id="326" name="テキスト ボックス 325"/>
                <p:cNvSpPr txBox="1"/>
                <p:nvPr/>
              </p:nvSpPr>
              <p:spPr>
                <a:xfrm>
                  <a:off x="5413625" y="5949375"/>
                  <a:ext cx="82586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Action-N</a:t>
                  </a:r>
                  <a:endParaRPr lang="en-US" sz="1400" dirty="0"/>
                </a:p>
              </p:txBody>
            </p:sp>
          </p:grpSp>
          <p:sp>
            <p:nvSpPr>
              <p:cNvPr id="340" name="テキスト ボックス 339"/>
              <p:cNvSpPr txBox="1"/>
              <p:nvPr/>
            </p:nvSpPr>
            <p:spPr>
              <a:xfrm>
                <a:off x="2521081" y="4896178"/>
                <a:ext cx="8277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Exit</a:t>
                </a:r>
              </a:p>
              <a:p>
                <a:pPr algn="ctr"/>
                <a:r>
                  <a:rPr lang="en-US" sz="1400" dirty="0" smtClean="0"/>
                  <a:t>behavior</a:t>
                </a:r>
                <a:endParaRPr lang="en-US" sz="1400" dirty="0"/>
              </a:p>
            </p:txBody>
          </p:sp>
        </p:grpSp>
        <p:sp>
          <p:nvSpPr>
            <p:cNvPr id="341" name="テキスト ボックス 340"/>
            <p:cNvSpPr txBox="1"/>
            <p:nvPr/>
          </p:nvSpPr>
          <p:spPr>
            <a:xfrm>
              <a:off x="2454359" y="2876280"/>
              <a:ext cx="764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Startup </a:t>
              </a:r>
            </a:p>
            <a:p>
              <a:pPr algn="ctr"/>
              <a:r>
                <a:rPr lang="en-US" sz="1400" dirty="0" smtClean="0"/>
                <a:t>block</a:t>
              </a:r>
              <a:endParaRPr lang="en-US" sz="1400" dirty="0"/>
            </a:p>
          </p:txBody>
        </p:sp>
        <p:sp>
          <p:nvSpPr>
            <p:cNvPr id="342" name="テキスト ボックス 341"/>
            <p:cNvSpPr txBox="1"/>
            <p:nvPr/>
          </p:nvSpPr>
          <p:spPr>
            <a:xfrm>
              <a:off x="2539382" y="3508437"/>
              <a:ext cx="5943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Cyclic</a:t>
              </a:r>
            </a:p>
            <a:p>
              <a:pPr algn="ctr"/>
              <a:r>
                <a:rPr lang="en-US" sz="1400" dirty="0" smtClean="0"/>
                <a:t>block</a:t>
              </a:r>
              <a:endParaRPr lang="en-US" sz="1400" dirty="0"/>
            </a:p>
          </p:txBody>
        </p:sp>
        <p:sp>
          <p:nvSpPr>
            <p:cNvPr id="343" name="テキスト ボックス 342"/>
            <p:cNvSpPr txBox="1"/>
            <p:nvPr/>
          </p:nvSpPr>
          <p:spPr>
            <a:xfrm>
              <a:off x="2550250" y="4180052"/>
              <a:ext cx="5725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Exit</a:t>
              </a:r>
            </a:p>
            <a:p>
              <a:pPr algn="ctr"/>
              <a:r>
                <a:rPr lang="en-US" sz="1400" dirty="0" smtClean="0"/>
                <a:t>block</a:t>
              </a:r>
              <a:endParaRPr lang="en-US" sz="1400" dirty="0"/>
            </a:p>
          </p:txBody>
        </p:sp>
        <p:sp>
          <p:nvSpPr>
            <p:cNvPr id="344" name="テキスト ボックス 343"/>
            <p:cNvSpPr txBox="1"/>
            <p:nvPr/>
          </p:nvSpPr>
          <p:spPr>
            <a:xfrm>
              <a:off x="2103532" y="2133806"/>
              <a:ext cx="249927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Trigger behavior</a:t>
              </a:r>
            </a:p>
            <a:p>
              <a:r>
                <a:rPr lang="en-US" sz="1400" dirty="0"/>
                <a:t>Lifetime: &lt;Once, Until, Forever&gt;</a:t>
              </a:r>
            </a:p>
            <a:p>
              <a:r>
                <a:rPr lang="en-US" sz="1400" dirty="0" smtClean="0"/>
                <a:t>Priority: &lt;Low, Normal, High&gt;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879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グループ化 98"/>
          <p:cNvGrpSpPr/>
          <p:nvPr/>
        </p:nvGrpSpPr>
        <p:grpSpPr>
          <a:xfrm>
            <a:off x="4015740" y="983954"/>
            <a:ext cx="4762500" cy="731195"/>
            <a:chOff x="4015740" y="983954"/>
            <a:chExt cx="4762500" cy="731195"/>
          </a:xfrm>
        </p:grpSpPr>
        <p:sp>
          <p:nvSpPr>
            <p:cNvPr id="6" name="正方形/長方形 5"/>
            <p:cNvSpPr/>
            <p:nvPr/>
          </p:nvSpPr>
          <p:spPr>
            <a:xfrm>
              <a:off x="4015740" y="989894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Behavior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Execution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Engine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直線矢印コネクタ 59"/>
            <p:cNvCxnSpPr>
              <a:stCxn id="6" idx="3"/>
              <a:endCxn id="90" idx="1"/>
            </p:cNvCxnSpPr>
            <p:nvPr/>
          </p:nvCxnSpPr>
          <p:spPr>
            <a:xfrm flipV="1">
              <a:off x="5012072" y="1346257"/>
              <a:ext cx="247302" cy="59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矢印コネクタ 60"/>
            <p:cNvCxnSpPr>
              <a:stCxn id="90" idx="3"/>
              <a:endCxn id="91" idx="1"/>
            </p:cNvCxnSpPr>
            <p:nvPr/>
          </p:nvCxnSpPr>
          <p:spPr>
            <a:xfrm>
              <a:off x="6255706" y="1346257"/>
              <a:ext cx="228621" cy="65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/>
            <p:cNvCxnSpPr>
              <a:stCxn id="91" idx="3"/>
              <a:endCxn id="92" idx="1"/>
            </p:cNvCxnSpPr>
            <p:nvPr/>
          </p:nvCxnSpPr>
          <p:spPr>
            <a:xfrm flipV="1">
              <a:off x="7480659" y="1352846"/>
              <a:ext cx="26672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正方形/長方形 89"/>
            <p:cNvSpPr/>
            <p:nvPr/>
          </p:nvSpPr>
          <p:spPr>
            <a:xfrm>
              <a:off x="5259374" y="983954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Behavior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Program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6484327" y="990544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Behavior Execution Context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7747380" y="990543"/>
              <a:ext cx="1030860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Application Context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6" name="グループ化 145"/>
          <p:cNvGrpSpPr/>
          <p:nvPr/>
        </p:nvGrpSpPr>
        <p:grpSpPr>
          <a:xfrm>
            <a:off x="2750820" y="2414834"/>
            <a:ext cx="5440680" cy="1633927"/>
            <a:chOff x="2750820" y="2414834"/>
            <a:chExt cx="5440680" cy="1633927"/>
          </a:xfrm>
        </p:grpSpPr>
        <p:grpSp>
          <p:nvGrpSpPr>
            <p:cNvPr id="100" name="グループ化 99"/>
            <p:cNvGrpSpPr/>
            <p:nvPr/>
          </p:nvGrpSpPr>
          <p:grpSpPr>
            <a:xfrm>
              <a:off x="4015740" y="2414834"/>
              <a:ext cx="4175760" cy="725255"/>
              <a:chOff x="4015740" y="989894"/>
              <a:chExt cx="4175760" cy="725255"/>
            </a:xfrm>
          </p:grpSpPr>
          <p:sp>
            <p:nvSpPr>
              <p:cNvPr id="101" name="正方形/長方形 100"/>
              <p:cNvSpPr/>
              <p:nvPr/>
            </p:nvSpPr>
            <p:spPr>
              <a:xfrm>
                <a:off x="4015740" y="989894"/>
                <a:ext cx="996332" cy="7246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Visual Gesture Builder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2" name="直線矢印コネクタ 101"/>
              <p:cNvCxnSpPr>
                <a:stCxn id="101" idx="3"/>
                <a:endCxn id="108" idx="2"/>
              </p:cNvCxnSpPr>
              <p:nvPr/>
            </p:nvCxnSpPr>
            <p:spPr>
              <a:xfrm>
                <a:off x="5012072" y="1352197"/>
                <a:ext cx="321592" cy="102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矢印コネクタ 102"/>
              <p:cNvCxnSpPr>
                <a:stCxn id="108" idx="4"/>
                <a:endCxn id="106" idx="1"/>
              </p:cNvCxnSpPr>
              <p:nvPr/>
            </p:nvCxnSpPr>
            <p:spPr>
              <a:xfrm flipV="1">
                <a:off x="6233160" y="1352847"/>
                <a:ext cx="464527" cy="96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正方形/長方形 105"/>
              <p:cNvSpPr/>
              <p:nvPr/>
            </p:nvSpPr>
            <p:spPr>
              <a:xfrm>
                <a:off x="6697687" y="990544"/>
                <a:ext cx="467381" cy="7246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Gesture Runtime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正方形/長方形 106"/>
              <p:cNvSpPr/>
              <p:nvPr/>
            </p:nvSpPr>
            <p:spPr>
              <a:xfrm>
                <a:off x="7160640" y="990543"/>
                <a:ext cx="1030860" cy="7246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Application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8" name="円柱 107"/>
            <p:cNvSpPr/>
            <p:nvPr/>
          </p:nvSpPr>
          <p:spPr>
            <a:xfrm>
              <a:off x="5333664" y="2488711"/>
              <a:ext cx="899496" cy="597387"/>
            </a:xfrm>
            <a:prstGeom prst="can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Gesture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Database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4015740" y="3324156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Recorded Clips</a:t>
              </a:r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2750820" y="3324155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Kinect Studio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30" name="図 1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41" r="28059"/>
            <a:stretch/>
          </p:blipFill>
          <p:spPr>
            <a:xfrm>
              <a:off x="3009900" y="2420618"/>
              <a:ext cx="472440" cy="711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</p:pic>
        <p:cxnSp>
          <p:nvCxnSpPr>
            <p:cNvPr id="126" name="直線矢印コネクタ 125"/>
            <p:cNvCxnSpPr>
              <a:stCxn id="130" idx="3"/>
              <a:endCxn id="101" idx="1"/>
            </p:cNvCxnSpPr>
            <p:nvPr/>
          </p:nvCxnSpPr>
          <p:spPr>
            <a:xfrm>
              <a:off x="3482340" y="2776218"/>
              <a:ext cx="533400" cy="9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矢印コネクタ 130"/>
            <p:cNvCxnSpPr>
              <a:stCxn id="130" idx="2"/>
              <a:endCxn id="125" idx="0"/>
            </p:cNvCxnSpPr>
            <p:nvPr/>
          </p:nvCxnSpPr>
          <p:spPr>
            <a:xfrm>
              <a:off x="3246120" y="3131818"/>
              <a:ext cx="2866" cy="1923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矢印コネクタ 136"/>
            <p:cNvCxnSpPr>
              <a:stCxn id="125" idx="3"/>
              <a:endCxn id="124" idx="1"/>
            </p:cNvCxnSpPr>
            <p:nvPr/>
          </p:nvCxnSpPr>
          <p:spPr>
            <a:xfrm>
              <a:off x="3747152" y="3686458"/>
              <a:ext cx="26858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矢印コネクタ 142"/>
            <p:cNvCxnSpPr>
              <a:stCxn id="124" idx="0"/>
              <a:endCxn id="101" idx="2"/>
            </p:cNvCxnSpPr>
            <p:nvPr/>
          </p:nvCxnSpPr>
          <p:spPr>
            <a:xfrm flipV="1">
              <a:off x="4513906" y="3139439"/>
              <a:ext cx="0" cy="1847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248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グループ化 50"/>
          <p:cNvGrpSpPr/>
          <p:nvPr/>
        </p:nvGrpSpPr>
        <p:grpSpPr>
          <a:xfrm>
            <a:off x="3826268" y="594478"/>
            <a:ext cx="2551268" cy="2881542"/>
            <a:chOff x="3826268" y="594478"/>
            <a:chExt cx="2551268" cy="2881542"/>
          </a:xfrm>
        </p:grpSpPr>
        <p:sp>
          <p:nvSpPr>
            <p:cNvPr id="45" name="正方形/長方形 44"/>
            <p:cNvSpPr/>
            <p:nvPr/>
          </p:nvSpPr>
          <p:spPr>
            <a:xfrm>
              <a:off x="3912761" y="1358315"/>
              <a:ext cx="1804297" cy="18297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グループ化 3"/>
            <p:cNvGrpSpPr/>
            <p:nvPr/>
          </p:nvGrpSpPr>
          <p:grpSpPr>
            <a:xfrm>
              <a:off x="4262875" y="594478"/>
              <a:ext cx="1165860" cy="2450739"/>
              <a:chOff x="4015740" y="989894"/>
              <a:chExt cx="1165860" cy="2450739"/>
            </a:xfrm>
          </p:grpSpPr>
          <p:sp>
            <p:nvSpPr>
              <p:cNvPr id="5" name="正方形/長方形 4"/>
              <p:cNvSpPr/>
              <p:nvPr/>
            </p:nvSpPr>
            <p:spPr>
              <a:xfrm>
                <a:off x="4015740" y="989894"/>
                <a:ext cx="1165860" cy="45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Audio input/ Frontend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直線矢印コネクタ 5"/>
              <p:cNvCxnSpPr>
                <a:stCxn id="5" idx="2"/>
                <a:endCxn id="9" idx="0"/>
              </p:cNvCxnSpPr>
              <p:nvPr/>
            </p:nvCxnSpPr>
            <p:spPr>
              <a:xfrm>
                <a:off x="4598670" y="1441621"/>
                <a:ext cx="0" cy="4484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矢印コネクタ 6"/>
              <p:cNvCxnSpPr>
                <a:stCxn id="9" idx="2"/>
                <a:endCxn id="10" idx="0"/>
              </p:cNvCxnSpPr>
              <p:nvPr/>
            </p:nvCxnSpPr>
            <p:spPr>
              <a:xfrm>
                <a:off x="4598670" y="2331309"/>
                <a:ext cx="0" cy="1464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/>
              <p:cNvCxnSpPr>
                <a:stCxn id="10" idx="2"/>
                <a:endCxn id="11" idx="0"/>
              </p:cNvCxnSpPr>
              <p:nvPr/>
            </p:nvCxnSpPr>
            <p:spPr>
              <a:xfrm>
                <a:off x="4598670" y="2803597"/>
                <a:ext cx="0" cy="1464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正方形/長方形 8"/>
              <p:cNvSpPr/>
              <p:nvPr/>
            </p:nvSpPr>
            <p:spPr>
              <a:xfrm>
                <a:off x="4015740" y="1890117"/>
                <a:ext cx="1165860" cy="4411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Acoustic model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4015740" y="2477744"/>
                <a:ext cx="1165860" cy="32585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Grammars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>
                <a:off x="4015740" y="2950032"/>
                <a:ext cx="1165860" cy="4906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Recognition</a:t>
                </a:r>
                <a:r>
                  <a:rPr 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algorithms</a:t>
                </a: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854042" y="1052835"/>
              <a:ext cx="1523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Feature extraction</a:t>
              </a:r>
              <a:endParaRPr lang="en-US" sz="1400" dirty="0"/>
            </a:p>
          </p:txBody>
        </p:sp>
        <p:cxnSp>
          <p:nvCxnSpPr>
            <p:cNvPr id="46" name="直線矢印コネクタ 45"/>
            <p:cNvCxnSpPr>
              <a:stCxn id="11" idx="2"/>
            </p:cNvCxnSpPr>
            <p:nvPr/>
          </p:nvCxnSpPr>
          <p:spPr>
            <a:xfrm>
              <a:off x="4845805" y="3045217"/>
              <a:ext cx="0" cy="357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/>
            <p:cNvSpPr txBox="1"/>
            <p:nvPr/>
          </p:nvSpPr>
          <p:spPr>
            <a:xfrm>
              <a:off x="4845805" y="3168243"/>
              <a:ext cx="15081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Recognition result</a:t>
              </a:r>
              <a:endParaRPr lang="en-US" sz="1400" dirty="0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3826268" y="1851915"/>
              <a:ext cx="461665" cy="88158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Backend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928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56" y="356544"/>
            <a:ext cx="4867275" cy="5238750"/>
          </a:xfrm>
          <a:prstGeom prst="rect">
            <a:avLst/>
          </a:prstGeom>
        </p:spPr>
      </p:pic>
      <p:grpSp>
        <p:nvGrpSpPr>
          <p:cNvPr id="130" name="グループ化 129"/>
          <p:cNvGrpSpPr/>
          <p:nvPr/>
        </p:nvGrpSpPr>
        <p:grpSpPr>
          <a:xfrm>
            <a:off x="5803271" y="588475"/>
            <a:ext cx="3874883" cy="4771176"/>
            <a:chOff x="5803271" y="588475"/>
            <a:chExt cx="3874883" cy="4771176"/>
          </a:xfrm>
        </p:grpSpPr>
        <p:grpSp>
          <p:nvGrpSpPr>
            <p:cNvPr id="127" name="グループ化 126"/>
            <p:cNvGrpSpPr/>
            <p:nvPr/>
          </p:nvGrpSpPr>
          <p:grpSpPr>
            <a:xfrm>
              <a:off x="5875698" y="669230"/>
              <a:ext cx="3730028" cy="4613377"/>
              <a:chOff x="6590922" y="1401805"/>
              <a:chExt cx="3730028" cy="4613377"/>
            </a:xfrm>
          </p:grpSpPr>
          <p:grpSp>
            <p:nvGrpSpPr>
              <p:cNvPr id="56" name="グループ化 55"/>
              <p:cNvGrpSpPr/>
              <p:nvPr/>
            </p:nvGrpSpPr>
            <p:grpSpPr>
              <a:xfrm>
                <a:off x="6590923" y="1401805"/>
                <a:ext cx="3730027" cy="645306"/>
                <a:chOff x="6590923" y="1401804"/>
                <a:chExt cx="3730027" cy="752921"/>
              </a:xfrm>
            </p:grpSpPr>
            <p:sp>
              <p:nvSpPr>
                <p:cNvPr id="8" name="正方形/長方形 7"/>
                <p:cNvSpPr/>
                <p:nvPr/>
              </p:nvSpPr>
              <p:spPr>
                <a:xfrm>
                  <a:off x="6590923" y="1401804"/>
                  <a:ext cx="3730027" cy="75292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正方形/長方形 39"/>
                <p:cNvSpPr/>
                <p:nvPr/>
              </p:nvSpPr>
              <p:spPr>
                <a:xfrm>
                  <a:off x="7672174" y="1487292"/>
                  <a:ext cx="1126807" cy="57116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Behavior designer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正方形/長方形 49"/>
                <p:cNvSpPr/>
                <p:nvPr/>
              </p:nvSpPr>
              <p:spPr>
                <a:xfrm>
                  <a:off x="8876847" y="1487292"/>
                  <a:ext cx="1163226" cy="57116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Visualization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テキスト ボックス 50"/>
                <p:cNvSpPr txBox="1"/>
                <p:nvPr/>
              </p:nvSpPr>
              <p:spPr>
                <a:xfrm>
                  <a:off x="6650228" y="1455098"/>
                  <a:ext cx="83638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Web</a:t>
                  </a:r>
                </a:p>
                <a:p>
                  <a:r>
                    <a:rPr lang="en-US" sz="1400" dirty="0" smtClean="0"/>
                    <a:t>Interface</a:t>
                  </a:r>
                  <a:endParaRPr lang="en-US" sz="1400" dirty="0"/>
                </a:p>
              </p:txBody>
            </p:sp>
          </p:grpSp>
          <p:cxnSp>
            <p:nvCxnSpPr>
              <p:cNvPr id="62" name="直線矢印コネクタ 61"/>
              <p:cNvCxnSpPr>
                <a:stCxn id="8" idx="2"/>
                <a:endCxn id="52" idx="0"/>
              </p:cNvCxnSpPr>
              <p:nvPr/>
            </p:nvCxnSpPr>
            <p:spPr>
              <a:xfrm>
                <a:off x="8455937" y="2047111"/>
                <a:ext cx="0" cy="1793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テキスト ボックス 62"/>
              <p:cNvSpPr txBox="1"/>
              <p:nvPr/>
            </p:nvSpPr>
            <p:spPr>
              <a:xfrm>
                <a:off x="8492148" y="2000337"/>
                <a:ext cx="568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HTTP</a:t>
                </a:r>
                <a:endParaRPr lang="en-US" sz="1400" dirty="0"/>
              </a:p>
            </p:txBody>
          </p:sp>
          <p:grpSp>
            <p:nvGrpSpPr>
              <p:cNvPr id="79" name="グループ化 78"/>
              <p:cNvGrpSpPr/>
              <p:nvPr/>
            </p:nvGrpSpPr>
            <p:grpSpPr>
              <a:xfrm>
                <a:off x="6590923" y="2226425"/>
                <a:ext cx="3730027" cy="1575799"/>
                <a:chOff x="6590923" y="2226425"/>
                <a:chExt cx="3730027" cy="1575799"/>
              </a:xfrm>
            </p:grpSpPr>
            <p:sp>
              <p:nvSpPr>
                <p:cNvPr id="52" name="正方形/長方形 51"/>
                <p:cNvSpPr/>
                <p:nvPr/>
              </p:nvSpPr>
              <p:spPr>
                <a:xfrm>
                  <a:off x="6590923" y="2226425"/>
                  <a:ext cx="3730027" cy="155792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正方形/長方形 52"/>
                <p:cNvSpPr/>
                <p:nvPr/>
              </p:nvSpPr>
              <p:spPr>
                <a:xfrm>
                  <a:off x="8006308" y="2333540"/>
                  <a:ext cx="1126807" cy="45492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Application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400" dirty="0" smtClean="0">
                      <a:solidFill>
                        <a:schemeClr val="tx1"/>
                      </a:solidFill>
                    </a:rPr>
                    <a:t>Context</a:t>
                  </a:r>
                </a:p>
              </p:txBody>
            </p:sp>
            <p:sp>
              <p:nvSpPr>
                <p:cNvPr id="54" name="正方形/長方形 53"/>
                <p:cNvSpPr/>
                <p:nvPr/>
              </p:nvSpPr>
              <p:spPr>
                <a:xfrm>
                  <a:off x="9317744" y="2333540"/>
                  <a:ext cx="941025" cy="45492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Parameter Server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正方形/長方形 56"/>
                <p:cNvSpPr/>
                <p:nvPr/>
              </p:nvSpPr>
              <p:spPr>
                <a:xfrm>
                  <a:off x="9397498" y="3029151"/>
                  <a:ext cx="859853" cy="454927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Behavior program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正方形/長方形 57"/>
                <p:cNvSpPr/>
                <p:nvPr/>
              </p:nvSpPr>
              <p:spPr>
                <a:xfrm>
                  <a:off x="7816184" y="3029151"/>
                  <a:ext cx="1437962" cy="45492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Behavior execution engine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正方形/長方形 58"/>
                <p:cNvSpPr/>
                <p:nvPr/>
              </p:nvSpPr>
              <p:spPr>
                <a:xfrm>
                  <a:off x="6650228" y="3034440"/>
                  <a:ext cx="1088265" cy="45492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Context orchestrator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正方形/長方形 59"/>
                <p:cNvSpPr/>
                <p:nvPr/>
              </p:nvSpPr>
              <p:spPr>
                <a:xfrm>
                  <a:off x="6655735" y="2322814"/>
                  <a:ext cx="1165945" cy="46565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Embedded web server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テキスト ボックス 63"/>
                <p:cNvSpPr txBox="1"/>
                <p:nvPr/>
              </p:nvSpPr>
              <p:spPr>
                <a:xfrm>
                  <a:off x="7554825" y="3494447"/>
                  <a:ext cx="19609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Application components</a:t>
                  </a:r>
                  <a:endParaRPr lang="en-US" sz="1400" dirty="0"/>
                </a:p>
              </p:txBody>
            </p:sp>
            <p:cxnSp>
              <p:nvCxnSpPr>
                <p:cNvPr id="66" name="直線矢印コネクタ 65"/>
                <p:cNvCxnSpPr>
                  <a:stCxn id="54" idx="1"/>
                  <a:endCxn id="53" idx="3"/>
                </p:cNvCxnSpPr>
                <p:nvPr/>
              </p:nvCxnSpPr>
              <p:spPr>
                <a:xfrm flipH="1">
                  <a:off x="9133115" y="2561004"/>
                  <a:ext cx="18462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stealt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矢印コネクタ 69"/>
                <p:cNvCxnSpPr>
                  <a:stCxn id="53" idx="1"/>
                  <a:endCxn id="60" idx="3"/>
                </p:cNvCxnSpPr>
                <p:nvPr/>
              </p:nvCxnSpPr>
              <p:spPr>
                <a:xfrm flipH="1" flipV="1">
                  <a:off x="7821680" y="2555641"/>
                  <a:ext cx="184628" cy="53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stealt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カギ線コネクタ 74"/>
                <p:cNvCxnSpPr>
                  <a:stCxn id="59" idx="0"/>
                  <a:endCxn id="53" idx="2"/>
                </p:cNvCxnSpPr>
                <p:nvPr/>
              </p:nvCxnSpPr>
              <p:spPr>
                <a:xfrm rot="5400000" flipH="1" flipV="1">
                  <a:off x="7759050" y="2223779"/>
                  <a:ext cx="245973" cy="1375351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矢印コネクタ 77"/>
                <p:cNvCxnSpPr>
                  <a:stCxn id="58" idx="3"/>
                  <a:endCxn id="57" idx="1"/>
                </p:cNvCxnSpPr>
                <p:nvPr/>
              </p:nvCxnSpPr>
              <p:spPr>
                <a:xfrm>
                  <a:off x="9254146" y="3256615"/>
                  <a:ext cx="14335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グループ化 113"/>
              <p:cNvGrpSpPr/>
              <p:nvPr/>
            </p:nvGrpSpPr>
            <p:grpSpPr>
              <a:xfrm>
                <a:off x="6590922" y="3997467"/>
                <a:ext cx="3730027" cy="1208346"/>
                <a:chOff x="6590922" y="3997467"/>
                <a:chExt cx="3730027" cy="1208346"/>
              </a:xfrm>
            </p:grpSpPr>
            <p:sp>
              <p:nvSpPr>
                <p:cNvPr id="81" name="正方形/長方形 80"/>
                <p:cNvSpPr/>
                <p:nvPr/>
              </p:nvSpPr>
              <p:spPr>
                <a:xfrm>
                  <a:off x="6590922" y="3997467"/>
                  <a:ext cx="3730027" cy="120834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テキスト ボックス 83"/>
                <p:cNvSpPr txBox="1"/>
                <p:nvPr/>
              </p:nvSpPr>
              <p:spPr>
                <a:xfrm>
                  <a:off x="6685276" y="4779877"/>
                  <a:ext cx="64953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Nodes</a:t>
                  </a:r>
                  <a:endParaRPr lang="en-US" sz="1400" dirty="0"/>
                </a:p>
              </p:txBody>
            </p:sp>
            <p:grpSp>
              <p:nvGrpSpPr>
                <p:cNvPr id="92" name="グループ化 91"/>
                <p:cNvGrpSpPr/>
                <p:nvPr/>
              </p:nvGrpSpPr>
              <p:grpSpPr>
                <a:xfrm>
                  <a:off x="6776870" y="4091612"/>
                  <a:ext cx="1096613" cy="558922"/>
                  <a:chOff x="6785920" y="3973923"/>
                  <a:chExt cx="1096613" cy="558922"/>
                </a:xfrm>
              </p:grpSpPr>
              <p:sp>
                <p:nvSpPr>
                  <p:cNvPr id="87" name="正方形/長方形 86"/>
                  <p:cNvSpPr/>
                  <p:nvPr/>
                </p:nvSpPr>
                <p:spPr>
                  <a:xfrm>
                    <a:off x="6849823" y="4043317"/>
                    <a:ext cx="1032710" cy="4895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" name="正方形/長方形 84"/>
                  <p:cNvSpPr/>
                  <p:nvPr/>
                </p:nvSpPr>
                <p:spPr>
                  <a:xfrm>
                    <a:off x="6785920" y="3973923"/>
                    <a:ext cx="1032710" cy="4895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Motion recognition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1" name="グループ化 90"/>
                <p:cNvGrpSpPr/>
                <p:nvPr/>
              </p:nvGrpSpPr>
              <p:grpSpPr>
                <a:xfrm>
                  <a:off x="7955634" y="4091612"/>
                  <a:ext cx="1096007" cy="560364"/>
                  <a:chOff x="7964684" y="3973923"/>
                  <a:chExt cx="1096007" cy="560364"/>
                </a:xfrm>
              </p:grpSpPr>
              <p:sp>
                <p:nvSpPr>
                  <p:cNvPr id="88" name="正方形/長方形 87"/>
                  <p:cNvSpPr/>
                  <p:nvPr/>
                </p:nvSpPr>
                <p:spPr>
                  <a:xfrm>
                    <a:off x="8027981" y="4044759"/>
                    <a:ext cx="1032710" cy="4895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" name="正方形/長方形 85"/>
                  <p:cNvSpPr/>
                  <p:nvPr/>
                </p:nvSpPr>
                <p:spPr>
                  <a:xfrm>
                    <a:off x="7964684" y="3973923"/>
                    <a:ext cx="1032710" cy="4895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Speech recognition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0" name="グループ化 89"/>
                <p:cNvGrpSpPr/>
                <p:nvPr/>
              </p:nvGrpSpPr>
              <p:grpSpPr>
                <a:xfrm>
                  <a:off x="9133792" y="4091612"/>
                  <a:ext cx="951312" cy="557645"/>
                  <a:chOff x="9289351" y="3973923"/>
                  <a:chExt cx="951312" cy="557645"/>
                </a:xfrm>
              </p:grpSpPr>
              <p:sp>
                <p:nvSpPr>
                  <p:cNvPr id="89" name="正方形/長方形 88"/>
                  <p:cNvSpPr/>
                  <p:nvPr/>
                </p:nvSpPr>
                <p:spPr>
                  <a:xfrm>
                    <a:off x="9352648" y="4042040"/>
                    <a:ext cx="888015" cy="4895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" name="正方形/長方形 82"/>
                  <p:cNvSpPr/>
                  <p:nvPr/>
                </p:nvSpPr>
                <p:spPr>
                  <a:xfrm>
                    <a:off x="9289351" y="3973923"/>
                    <a:ext cx="882790" cy="4895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Robot interface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4" name="グループ化 93"/>
                <p:cNvGrpSpPr/>
                <p:nvPr/>
              </p:nvGrpSpPr>
              <p:grpSpPr>
                <a:xfrm>
                  <a:off x="7960054" y="4725878"/>
                  <a:ext cx="1109092" cy="421354"/>
                  <a:chOff x="8621654" y="5373240"/>
                  <a:chExt cx="1109092" cy="421354"/>
                </a:xfrm>
              </p:grpSpPr>
              <p:sp>
                <p:nvSpPr>
                  <p:cNvPr id="82" name="正方形/長方形 81"/>
                  <p:cNvSpPr/>
                  <p:nvPr/>
                </p:nvSpPr>
                <p:spPr>
                  <a:xfrm>
                    <a:off x="8670259" y="5441358"/>
                    <a:ext cx="1060487" cy="35323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正方形/長方形 92"/>
                  <p:cNvSpPr/>
                  <p:nvPr/>
                </p:nvSpPr>
                <p:spPr>
                  <a:xfrm>
                    <a:off x="8621654" y="5373240"/>
                    <a:ext cx="1060487" cy="35323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Localization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05" name="直線矢印コネクタ 104"/>
              <p:cNvCxnSpPr>
                <a:stCxn id="52" idx="2"/>
                <a:endCxn id="81" idx="0"/>
              </p:cNvCxnSpPr>
              <p:nvPr/>
            </p:nvCxnSpPr>
            <p:spPr>
              <a:xfrm flipH="1">
                <a:off x="8455936" y="3784349"/>
                <a:ext cx="1" cy="2131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テキスト ボックス 105"/>
              <p:cNvSpPr txBox="1"/>
              <p:nvPr/>
            </p:nvSpPr>
            <p:spPr>
              <a:xfrm>
                <a:off x="8478163" y="3757049"/>
                <a:ext cx="6556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TCP/IP</a:t>
                </a:r>
                <a:endParaRPr lang="en-US" sz="1400" dirty="0"/>
              </a:p>
            </p:txBody>
          </p:sp>
          <p:cxnSp>
            <p:nvCxnSpPr>
              <p:cNvPr id="115" name="直線矢印コネクタ 114"/>
              <p:cNvCxnSpPr>
                <a:stCxn id="81" idx="2"/>
                <a:endCxn id="98" idx="0"/>
              </p:cNvCxnSpPr>
              <p:nvPr/>
            </p:nvCxnSpPr>
            <p:spPr>
              <a:xfrm>
                <a:off x="8455936" y="5205813"/>
                <a:ext cx="0" cy="2063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テキスト ボックス 115"/>
              <p:cNvSpPr txBox="1"/>
              <p:nvPr/>
            </p:nvSpPr>
            <p:spPr>
              <a:xfrm>
                <a:off x="8459380" y="5166785"/>
                <a:ext cx="6556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TCP/IP</a:t>
                </a:r>
                <a:endParaRPr lang="en-US" sz="1400" dirty="0"/>
              </a:p>
            </p:txBody>
          </p:sp>
          <p:grpSp>
            <p:nvGrpSpPr>
              <p:cNvPr id="126" name="グループ化 125"/>
              <p:cNvGrpSpPr/>
              <p:nvPr/>
            </p:nvGrpSpPr>
            <p:grpSpPr>
              <a:xfrm>
                <a:off x="6590922" y="5412168"/>
                <a:ext cx="3730027" cy="603014"/>
                <a:chOff x="6590922" y="5412168"/>
                <a:chExt cx="3730027" cy="603014"/>
              </a:xfrm>
            </p:grpSpPr>
            <p:sp>
              <p:nvSpPr>
                <p:cNvPr id="98" name="正方形/長方形 97"/>
                <p:cNvSpPr/>
                <p:nvPr/>
              </p:nvSpPr>
              <p:spPr>
                <a:xfrm>
                  <a:off x="6590922" y="5412168"/>
                  <a:ext cx="3730027" cy="6030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02" name="グループ化 101"/>
                <p:cNvGrpSpPr/>
                <p:nvPr/>
              </p:nvGrpSpPr>
              <p:grpSpPr>
                <a:xfrm>
                  <a:off x="7648380" y="5508062"/>
                  <a:ext cx="1109092" cy="421354"/>
                  <a:chOff x="8621654" y="5373240"/>
                  <a:chExt cx="1109092" cy="421354"/>
                </a:xfrm>
              </p:grpSpPr>
              <p:sp>
                <p:nvSpPr>
                  <p:cNvPr id="103" name="正方形/長方形 102"/>
                  <p:cNvSpPr/>
                  <p:nvPr/>
                </p:nvSpPr>
                <p:spPr>
                  <a:xfrm>
                    <a:off x="8670259" y="5441358"/>
                    <a:ext cx="1060487" cy="35323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正方形/長方形 103"/>
                  <p:cNvSpPr/>
                  <p:nvPr/>
                </p:nvSpPr>
                <p:spPr>
                  <a:xfrm>
                    <a:off x="8621654" y="5373240"/>
                    <a:ext cx="1060487" cy="35323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Sensor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2" name="グループ化 121"/>
                <p:cNvGrpSpPr/>
                <p:nvPr/>
              </p:nvGrpSpPr>
              <p:grpSpPr>
                <a:xfrm>
                  <a:off x="8953713" y="5508062"/>
                  <a:ext cx="1109092" cy="421354"/>
                  <a:chOff x="8621654" y="5373240"/>
                  <a:chExt cx="1109092" cy="421354"/>
                </a:xfrm>
              </p:grpSpPr>
              <p:sp>
                <p:nvSpPr>
                  <p:cNvPr id="123" name="正方形/長方形 122"/>
                  <p:cNvSpPr/>
                  <p:nvPr/>
                </p:nvSpPr>
                <p:spPr>
                  <a:xfrm>
                    <a:off x="8670259" y="5441358"/>
                    <a:ext cx="1060487" cy="35323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" name="正方形/長方形 123"/>
                  <p:cNvSpPr/>
                  <p:nvPr/>
                </p:nvSpPr>
                <p:spPr>
                  <a:xfrm>
                    <a:off x="8621654" y="5373240"/>
                    <a:ext cx="1060487" cy="35323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Robot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25" name="テキスト ボックス 124"/>
                <p:cNvSpPr txBox="1"/>
                <p:nvPr/>
              </p:nvSpPr>
              <p:spPr>
                <a:xfrm>
                  <a:off x="6685275" y="5621639"/>
                  <a:ext cx="9008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Hardware</a:t>
                  </a:r>
                  <a:endParaRPr lang="en-US" sz="1400" dirty="0"/>
                </a:p>
              </p:txBody>
            </p:sp>
          </p:grpSp>
        </p:grpSp>
        <p:sp>
          <p:nvSpPr>
            <p:cNvPr id="129" name="正方形/長方形 128"/>
            <p:cNvSpPr/>
            <p:nvPr/>
          </p:nvSpPr>
          <p:spPr>
            <a:xfrm>
              <a:off x="5803271" y="588475"/>
              <a:ext cx="3874883" cy="4771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553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914038" y="1215525"/>
            <a:ext cx="10446301" cy="3821119"/>
            <a:chOff x="914038" y="1215525"/>
            <a:chExt cx="10446301" cy="3821119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1926" y="3205311"/>
              <a:ext cx="10410526" cy="1831333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038" y="1215525"/>
              <a:ext cx="10446301" cy="184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34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185876" y="1223018"/>
            <a:ext cx="11764271" cy="4181064"/>
            <a:chOff x="185876" y="1223018"/>
            <a:chExt cx="11764271" cy="4181064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946" y="1223018"/>
              <a:ext cx="11744201" cy="2064640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876" y="3352797"/>
              <a:ext cx="11764271" cy="2051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83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グループ化 52"/>
          <p:cNvGrpSpPr/>
          <p:nvPr/>
        </p:nvGrpSpPr>
        <p:grpSpPr>
          <a:xfrm>
            <a:off x="2174788" y="2475644"/>
            <a:ext cx="3534033" cy="2277588"/>
            <a:chOff x="2174788" y="2475644"/>
            <a:chExt cx="3534033" cy="2277588"/>
          </a:xfrm>
        </p:grpSpPr>
        <p:sp>
          <p:nvSpPr>
            <p:cNvPr id="7" name="正方形/長方形 6"/>
            <p:cNvSpPr/>
            <p:nvPr/>
          </p:nvSpPr>
          <p:spPr>
            <a:xfrm>
              <a:off x="2174788" y="2475644"/>
              <a:ext cx="3534033" cy="22775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2243137" y="3500005"/>
              <a:ext cx="2313623" cy="11476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3429953" y="3500005"/>
              <a:ext cx="2204728" cy="11476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直線コネクタ 34"/>
            <p:cNvCxnSpPr/>
            <p:nvPr/>
          </p:nvCxnSpPr>
          <p:spPr>
            <a:xfrm>
              <a:off x="3414713" y="3965232"/>
              <a:ext cx="2219968" cy="183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/>
            <p:cNvSpPr txBox="1"/>
            <p:nvPr/>
          </p:nvSpPr>
          <p:spPr>
            <a:xfrm>
              <a:off x="3592444" y="3469388"/>
              <a:ext cx="18473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Approach human with </a:t>
              </a:r>
            </a:p>
            <a:p>
              <a:r>
                <a:rPr lang="en-US" sz="1400" dirty="0" smtClean="0"/>
                <a:t>distance 2.0 </a:t>
              </a:r>
              <a:r>
                <a:rPr lang="en-US" sz="1400" dirty="0" err="1" smtClean="0"/>
                <a:t>metres</a:t>
              </a:r>
              <a:endParaRPr lang="en-US" sz="1400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3598056" y="3983612"/>
              <a:ext cx="14364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Greet the human</a:t>
              </a:r>
              <a:endParaRPr lang="en-US" sz="1400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2473305" y="3811870"/>
              <a:ext cx="7264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Robot</a:t>
              </a:r>
            </a:p>
            <a:p>
              <a:pPr algn="ctr"/>
              <a:r>
                <a:rPr lang="en-US" sz="1400" dirty="0" smtClean="0"/>
                <a:t>Actions</a:t>
              </a:r>
              <a:endParaRPr lang="en-US" sz="1400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906555" y="2774425"/>
              <a:ext cx="205402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Trigger  : </a:t>
              </a:r>
              <a:r>
                <a:rPr lang="en-US" sz="1400" dirty="0" err="1" smtClean="0"/>
                <a:t>HumanDetected</a:t>
              </a:r>
              <a:endParaRPr lang="en-US" sz="1400" dirty="0" smtClean="0"/>
            </a:p>
            <a:p>
              <a:r>
                <a:rPr lang="en-US" sz="1400" dirty="0" smtClean="0"/>
                <a:t>Lifetime</a:t>
              </a:r>
              <a:r>
                <a:rPr lang="en-US" sz="1400" dirty="0"/>
                <a:t>: </a:t>
              </a:r>
              <a:r>
                <a:rPr lang="en-US" sz="1400" dirty="0" smtClean="0"/>
                <a:t>Once</a:t>
              </a:r>
            </a:p>
            <a:p>
              <a:r>
                <a:rPr lang="en-US" sz="1400" dirty="0" smtClean="0"/>
                <a:t>Priority:   Normal</a:t>
              </a:r>
              <a:endParaRPr lang="en-US" sz="1400" dirty="0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3584653" y="4309769"/>
              <a:ext cx="18628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Say about the museum</a:t>
              </a:r>
              <a:endParaRPr lang="en-US" sz="1400" dirty="0"/>
            </a:p>
          </p:txBody>
        </p:sp>
        <p:cxnSp>
          <p:nvCxnSpPr>
            <p:cNvPr id="50" name="直線コネクタ 49"/>
            <p:cNvCxnSpPr/>
            <p:nvPr/>
          </p:nvCxnSpPr>
          <p:spPr>
            <a:xfrm>
              <a:off x="3429953" y="4307746"/>
              <a:ext cx="2219968" cy="183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正方形/長方形 51"/>
            <p:cNvSpPr/>
            <p:nvPr/>
          </p:nvSpPr>
          <p:spPr>
            <a:xfrm>
              <a:off x="3079968" y="2475644"/>
              <a:ext cx="17071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Trigger behavior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874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183</Words>
  <Application>Microsoft Office PowerPoint</Application>
  <PresentationFormat>ワイド画面</PresentationFormat>
  <Paragraphs>107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国立大学法人東京農工大学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GVlab</dc:creator>
  <cp:lastModifiedBy>GVlab</cp:lastModifiedBy>
  <cp:revision>49</cp:revision>
  <dcterms:created xsi:type="dcterms:W3CDTF">2015-06-23T13:17:30Z</dcterms:created>
  <dcterms:modified xsi:type="dcterms:W3CDTF">2015-07-08T05:43:05Z</dcterms:modified>
</cp:coreProperties>
</file>