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B3037A4-480B-41BC-B6D1-30EC487626B5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754" cy="3558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6051" y="1"/>
            <a:ext cx="4434754" cy="3558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F32F5-CF75-42D1-9C54-EED378AD64CC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746648"/>
            <a:ext cx="4434754" cy="3558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6051" y="6746648"/>
            <a:ext cx="4434754" cy="3558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4FA62-C9C1-4F8D-91CB-829FD70A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85" y="57156"/>
            <a:ext cx="952464" cy="6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691" y="151174"/>
            <a:ext cx="1676344" cy="48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テキスト ボックス 8"/>
          <p:cNvSpPr txBox="1"/>
          <p:nvPr/>
        </p:nvSpPr>
        <p:spPr>
          <a:xfrm>
            <a:off x="3333731" y="151173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12AE65"/>
                </a:solidFill>
                <a:latin typeface="Century Gothic" pitchFamily="34" charset="0"/>
              </a:rPr>
              <a:t>Tokyo University of Agriculture and Technology</a:t>
            </a:r>
          </a:p>
          <a:p>
            <a:r>
              <a:rPr lang="zh-TW" altLang="en-US" sz="1400" b="0" dirty="0" smtClean="0">
                <a:solidFill>
                  <a:srgbClr val="12AE65"/>
                </a:solidFill>
                <a:latin typeface="ＭＳ Ｐゴシック" pitchFamily="50" charset="-128"/>
                <a:ea typeface="ＭＳ Ｐゴシック" pitchFamily="50" charset="-128"/>
              </a:rPr>
              <a:t>東京農工大学</a:t>
            </a:r>
            <a:endParaRPr lang="en-US" sz="1400" b="0" dirty="0" smtClean="0">
              <a:solidFill>
                <a:srgbClr val="12AE65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2" name="図 11" descr="GVLAB.jpg"/>
          <p:cNvPicPr>
            <a:picLocks noChangeAspect="1"/>
          </p:cNvPicPr>
          <p:nvPr/>
        </p:nvPicPr>
        <p:blipFill>
          <a:blip r:embed="rId4" cstate="print"/>
          <a:srcRect l="3000" t="28000" r="3999" b="27999"/>
          <a:stretch>
            <a:fillRect/>
          </a:stretch>
        </p:blipFill>
        <p:spPr>
          <a:xfrm>
            <a:off x="-43" y="-24"/>
            <a:ext cx="2952771" cy="785818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95208" y="6572275"/>
            <a:ext cx="10763325" cy="338559"/>
            <a:chOff x="35687" y="6500826"/>
            <a:chExt cx="8072494" cy="534824"/>
          </a:xfrm>
        </p:grpSpPr>
        <p:sp>
          <p:nvSpPr>
            <p:cNvPr id="13" name="テキスト ボックス 12"/>
            <p:cNvSpPr txBox="1"/>
            <p:nvPr userDrawn="1"/>
          </p:nvSpPr>
          <p:spPr>
            <a:xfrm>
              <a:off x="35687" y="6500826"/>
              <a:ext cx="1285884" cy="340338"/>
            </a:xfrm>
            <a:prstGeom prst="rect">
              <a:avLst/>
            </a:prstGeom>
            <a:solidFill>
              <a:srgbClr val="0069AD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pPr algn="ctr"/>
              <a:endParaRPr lang="en-US" altLang="ja-JP" sz="800" dirty="0" smtClean="0">
                <a:solidFill>
                  <a:schemeClr val="bg1"/>
                </a:solidFill>
                <a:latin typeface="Century Gothic" pitchFamily="34" charset="0"/>
                <a:ea typeface="ＭＳ Ｐゴシック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 userDrawn="1"/>
          </p:nvSpPr>
          <p:spPr>
            <a:xfrm>
              <a:off x="1393009" y="6500834"/>
              <a:ext cx="1285884" cy="534816"/>
            </a:xfrm>
            <a:prstGeom prst="rect">
              <a:avLst/>
            </a:prstGeom>
            <a:solidFill>
              <a:srgbClr val="067E97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5" name="テキスト ボックス 14"/>
            <p:cNvSpPr txBox="1"/>
            <p:nvPr userDrawn="1"/>
          </p:nvSpPr>
          <p:spPr>
            <a:xfrm>
              <a:off x="2750331" y="6500834"/>
              <a:ext cx="1285884" cy="534816"/>
            </a:xfrm>
            <a:prstGeom prst="rect">
              <a:avLst/>
            </a:prstGeom>
            <a:solidFill>
              <a:srgbClr val="12AE65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 userDrawn="1"/>
          </p:nvSpPr>
          <p:spPr>
            <a:xfrm>
              <a:off x="4107653" y="6500834"/>
              <a:ext cx="1285884" cy="534816"/>
            </a:xfrm>
            <a:prstGeom prst="rect">
              <a:avLst/>
            </a:prstGeom>
            <a:solidFill>
              <a:srgbClr val="A0E767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 userDrawn="1"/>
          </p:nvSpPr>
          <p:spPr>
            <a:xfrm>
              <a:off x="5464975" y="6500834"/>
              <a:ext cx="1285884" cy="534816"/>
            </a:xfrm>
            <a:prstGeom prst="rect">
              <a:avLst/>
            </a:prstGeom>
            <a:solidFill>
              <a:srgbClr val="DDFF66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 userDrawn="1"/>
          </p:nvSpPr>
          <p:spPr>
            <a:xfrm>
              <a:off x="6822297" y="6500834"/>
              <a:ext cx="1285884" cy="53481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</p:grpSp>
      <p:sp>
        <p:nvSpPr>
          <p:cNvPr id="2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80752" y="6492876"/>
            <a:ext cx="1511291" cy="365125"/>
          </a:xfrm>
        </p:spPr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タイトル 1"/>
          <p:cNvSpPr>
            <a:spLocks noGrp="1"/>
          </p:cNvSpPr>
          <p:nvPr>
            <p:ph type="title" hasCustomPrompt="1"/>
          </p:nvPr>
        </p:nvSpPr>
        <p:spPr>
          <a:xfrm>
            <a:off x="914400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2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</p:spTree>
    <p:extLst>
      <p:ext uri="{BB962C8B-B14F-4D97-AF65-F5344CB8AC3E}">
        <p14:creationId xmlns:p14="http://schemas.microsoft.com/office/powerpoint/2010/main" val="117332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-61136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54821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33467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1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14635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>
            <a:noAutofit/>
          </a:bodyPr>
          <a:lstStyle>
            <a:lvl1pPr>
              <a:defRPr sz="480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47202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970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99342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579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91526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none" baseline="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Clr>
                <a:srgbClr val="A0E767"/>
              </a:buClr>
              <a:buFont typeface="Wingdings" pitchFamily="2" charset="2"/>
              <a:buChar char="p"/>
              <a:defRPr sz="2000">
                <a:solidFill>
                  <a:srgbClr val="A0E767"/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 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-71832" y="9945"/>
            <a:ext cx="122638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-71832" y="1151025"/>
            <a:ext cx="12263831" cy="541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208" y="6572277"/>
            <a:ext cx="1714512" cy="215444"/>
          </a:xfrm>
          <a:prstGeom prst="rect">
            <a:avLst/>
          </a:prstGeom>
          <a:solidFill>
            <a:srgbClr val="0069AD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pPr algn="ctr"/>
            <a:endParaRPr lang="en-US" sz="800" dirty="0" smtClean="0">
              <a:solidFill>
                <a:schemeClr val="bg1"/>
              </a:solidFill>
              <a:latin typeface="Century Gothic" pitchFamily="34" charset="0"/>
              <a:ea typeface="ＭＳ Ｐゴシック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04971" y="6572284"/>
            <a:ext cx="1714512" cy="338554"/>
          </a:xfrm>
          <a:prstGeom prst="rect">
            <a:avLst/>
          </a:prstGeom>
          <a:solidFill>
            <a:srgbClr val="067E9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14733" y="6572284"/>
            <a:ext cx="1714512" cy="338554"/>
          </a:xfrm>
          <a:prstGeom prst="rect">
            <a:avLst/>
          </a:prstGeom>
          <a:solidFill>
            <a:srgbClr val="12AE65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24496" y="6572284"/>
            <a:ext cx="1714512" cy="338554"/>
          </a:xfrm>
          <a:prstGeom prst="rect">
            <a:avLst/>
          </a:prstGeom>
          <a:solidFill>
            <a:srgbClr val="A0E76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34259" y="6572284"/>
            <a:ext cx="1714512" cy="338554"/>
          </a:xfrm>
          <a:prstGeom prst="rect">
            <a:avLst/>
          </a:prstGeom>
          <a:solidFill>
            <a:srgbClr val="DDFF66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44021" y="6572284"/>
            <a:ext cx="171451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0680752" y="6492876"/>
            <a:ext cx="1511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A0E767"/>
                </a:solidFill>
                <a:latin typeface="Century Gothic" pitchFamily="34" charset="0"/>
                <a:ea typeface="+mj-ea"/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800" kern="1200">
          <a:solidFill>
            <a:srgbClr val="0069AD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9AD"/>
        </a:buClr>
        <a:buFont typeface="Wingdings" pitchFamily="2" charset="2"/>
        <a:buChar char="p"/>
        <a:defRPr kumimoji="1" sz="4000" kern="1200">
          <a:solidFill>
            <a:srgbClr val="0069AD"/>
          </a:solidFill>
          <a:latin typeface="Century Gothic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67E97"/>
        </a:buClr>
        <a:buFont typeface="Wingdings" pitchFamily="2" charset="2"/>
        <a:buChar char="n"/>
        <a:defRPr kumimoji="1" sz="3600" kern="1200">
          <a:solidFill>
            <a:srgbClr val="067E97"/>
          </a:solidFill>
          <a:latin typeface="Century Gothic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2AE65"/>
        </a:buClr>
        <a:buFont typeface="Wingdings" pitchFamily="2" charset="2"/>
        <a:buChar char="p"/>
        <a:defRPr kumimoji="1" sz="3200" kern="1200">
          <a:solidFill>
            <a:srgbClr val="12AE65"/>
          </a:solidFill>
          <a:latin typeface="Century Gothic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n"/>
        <a:defRPr kumimoji="1" sz="2800" kern="1200">
          <a:solidFill>
            <a:srgbClr val="A0E767"/>
          </a:solidFill>
          <a:latin typeface="Century Gothic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Indriya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Praveenkumar</a:t>
            </a:r>
            <a:r>
              <a:rPr lang="en-US" dirty="0" smtClean="0"/>
              <a:t> VASUDEVAN</a:t>
            </a:r>
            <a:endParaRPr 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228165" y="1325793"/>
            <a:ext cx="1735669" cy="1388533"/>
            <a:chOff x="1947331" y="2362200"/>
            <a:chExt cx="1735669" cy="1388533"/>
          </a:xfrm>
        </p:grpSpPr>
        <p:sp>
          <p:nvSpPr>
            <p:cNvPr id="3" name="正方形/長方形 2"/>
            <p:cNvSpPr/>
            <p:nvPr/>
          </p:nvSpPr>
          <p:spPr>
            <a:xfrm>
              <a:off x="2422496" y="2778667"/>
              <a:ext cx="79380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i-IN" dirty="0" smtClean="0">
                  <a:solidFill>
                    <a:srgbClr val="96290E"/>
                  </a:solidFill>
                  <a:latin typeface="Sanskrit2003"/>
                </a:rPr>
                <a:t>इन्द्रिय</a:t>
              </a:r>
              <a:endParaRPr lang="en-US" dirty="0" smtClean="0">
                <a:solidFill>
                  <a:srgbClr val="96290E"/>
                </a:solidFill>
                <a:latin typeface="Sanskrit2003"/>
              </a:endParaRPr>
            </a:p>
            <a:p>
              <a:r>
                <a:rPr lang="en-US" sz="1200" dirty="0" smtClean="0">
                  <a:solidFill>
                    <a:srgbClr val="96290E"/>
                  </a:solidFill>
                  <a:latin typeface="Sanskrit2003"/>
                </a:rPr>
                <a:t>Sensible</a:t>
              </a:r>
              <a:endParaRPr lang="en-US" sz="1200" dirty="0"/>
            </a:p>
          </p:txBody>
        </p:sp>
        <p:sp>
          <p:nvSpPr>
            <p:cNvPr id="5" name="星 6 4"/>
            <p:cNvSpPr/>
            <p:nvPr/>
          </p:nvSpPr>
          <p:spPr>
            <a:xfrm>
              <a:off x="2222499" y="2539199"/>
              <a:ext cx="1193800" cy="1032934"/>
            </a:xfrm>
            <a:prstGeom prst="star6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星 6 6"/>
            <p:cNvSpPr/>
            <p:nvPr/>
          </p:nvSpPr>
          <p:spPr>
            <a:xfrm>
              <a:off x="2112431" y="2428532"/>
              <a:ext cx="1409702" cy="1254268"/>
            </a:xfrm>
            <a:prstGeom prst="star6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ドーナツ 7"/>
            <p:cNvSpPr/>
            <p:nvPr/>
          </p:nvSpPr>
          <p:spPr>
            <a:xfrm>
              <a:off x="1947331" y="2362200"/>
              <a:ext cx="1735669" cy="1388533"/>
            </a:xfrm>
            <a:prstGeom prst="donut">
              <a:avLst>
                <a:gd name="adj" fmla="val 31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to design human robot interaction scenario based on human behaviors</a:t>
            </a:r>
            <a:endParaRPr lang="en-US" dirty="0"/>
          </a:p>
        </p:txBody>
      </p:sp>
      <p:pic>
        <p:nvPicPr>
          <p:cNvPr id="1028" name="Picture 4" descr="吹き出し/ピクトグラム/3D/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332676"/>
            <a:ext cx="4381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003117" y="3772929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Nao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22" y="4555998"/>
            <a:ext cx="1727595" cy="1735307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6972300" y="4142261"/>
            <a:ext cx="963827" cy="53901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pic>
        <p:nvPicPr>
          <p:cNvPr id="1038" name="Picture 14" descr="挨拶する/ピクトグラム/3D/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8" y="3476368"/>
            <a:ext cx="3686953" cy="29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37" y="3772929"/>
            <a:ext cx="1714500" cy="265747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853514" y="2958756"/>
            <a:ext cx="274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Non-verbal communication</a:t>
            </a:r>
            <a:endParaRPr 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58001" y="2979563"/>
            <a:ext cx="22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Robot will be everywhere in the future closely interacting with human!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But it is very difficult to program a robot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2" y="2057451"/>
            <a:ext cx="3172268" cy="1571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2192388"/>
            <a:ext cx="2974136" cy="14742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44" y="3828974"/>
            <a:ext cx="2431856" cy="15199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3832806"/>
            <a:ext cx="3042264" cy="15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Indriya</a:t>
            </a:r>
            <a:r>
              <a:rPr lang="en-US" dirty="0" smtClean="0"/>
              <a:t> work?</a:t>
            </a:r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364" y="1690689"/>
            <a:ext cx="3469442" cy="38872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31" y="1492977"/>
            <a:ext cx="5181867" cy="3540074"/>
          </a:xfrm>
          <a:prstGeom prst="rect">
            <a:avLst/>
          </a:prstGeom>
        </p:spPr>
      </p:pic>
      <p:sp>
        <p:nvSpPr>
          <p:cNvPr id="10" name="左矢印 9"/>
          <p:cNvSpPr/>
          <p:nvPr/>
        </p:nvSpPr>
        <p:spPr>
          <a:xfrm>
            <a:off x="5938169" y="2347784"/>
            <a:ext cx="1871301" cy="263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591" y="5126974"/>
            <a:ext cx="6570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Steps: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the blocks from Toolbox and drop into designer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“RUN” button when you are done!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the execution of the scenario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5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all the blocks available?</a:t>
            </a:r>
            <a:endParaRPr 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93" y="1747502"/>
            <a:ext cx="2400300" cy="1057275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7539216" y="1397582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Triggers</a:t>
            </a:r>
            <a:endParaRPr lang="en-US" b="1" dirty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40" y="3114469"/>
            <a:ext cx="3410190" cy="3437363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8017915" y="278855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Nao actions</a:t>
            </a:r>
            <a:endParaRPr lang="en-US" b="1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004935" y="1750328"/>
            <a:ext cx="5924715" cy="3819525"/>
            <a:chOff x="1041149" y="1908632"/>
            <a:chExt cx="5924715" cy="3819525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1134762" y="1908632"/>
              <a:ext cx="5831102" cy="3819525"/>
              <a:chOff x="1134762" y="1908632"/>
              <a:chExt cx="5831102" cy="3819525"/>
            </a:xfrm>
          </p:grpSpPr>
          <p:grpSp>
            <p:nvGrpSpPr>
              <p:cNvPr id="49" name="グループ化 48"/>
              <p:cNvGrpSpPr/>
              <p:nvPr/>
            </p:nvGrpSpPr>
            <p:grpSpPr>
              <a:xfrm>
                <a:off x="1134762" y="2114404"/>
                <a:ext cx="2940367" cy="3277252"/>
                <a:chOff x="838200" y="1686037"/>
                <a:chExt cx="2940367" cy="3277252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1006793" y="2516378"/>
                  <a:ext cx="2771774" cy="132019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>
                  <a:off x="922020" y="2595794"/>
                  <a:ext cx="2771774" cy="14021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838200" y="2686102"/>
                  <a:ext cx="2771774" cy="14163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1067275" y="3390028"/>
                  <a:ext cx="2313623" cy="607934"/>
                  <a:chOff x="4071938" y="5649218"/>
                  <a:chExt cx="2313623" cy="607934"/>
                </a:xfrm>
              </p:grpSpPr>
              <p:sp>
                <p:nvSpPr>
                  <p:cNvPr id="34" name="正方形/長方形 33"/>
                  <p:cNvSpPr/>
                  <p:nvPr/>
                </p:nvSpPr>
                <p:spPr>
                  <a:xfrm>
                    <a:off x="4071938" y="5664817"/>
                    <a:ext cx="2313623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5258754" y="5664817"/>
                    <a:ext cx="1126807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6" name="直線コネクタ 35"/>
                  <p:cNvCxnSpPr>
                    <a:stCxn id="35" idx="1"/>
                    <a:endCxn id="34" idx="3"/>
                  </p:cNvCxnSpPr>
                  <p:nvPr/>
                </p:nvCxnSpPr>
                <p:spPr>
                  <a:xfrm>
                    <a:off x="5258754" y="5957174"/>
                    <a:ext cx="112680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テキスト ボックス 36"/>
                  <p:cNvSpPr txBox="1"/>
                  <p:nvPr/>
                </p:nvSpPr>
                <p:spPr>
                  <a:xfrm>
                    <a:off x="5421245" y="5649218"/>
                    <a:ext cx="801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Action-1</a:t>
                    </a:r>
                    <a:endParaRPr lang="en-US" sz="1400" dirty="0"/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5413625" y="5949375"/>
                    <a:ext cx="8258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Action-N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2" name="グループ化 11"/>
                <p:cNvGrpSpPr/>
                <p:nvPr/>
              </p:nvGrpSpPr>
              <p:grpSpPr>
                <a:xfrm>
                  <a:off x="922020" y="1686037"/>
                  <a:ext cx="2771774" cy="776287"/>
                  <a:chOff x="2112646" y="1099899"/>
                  <a:chExt cx="2771774" cy="776287"/>
                </a:xfrm>
              </p:grpSpPr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2112646" y="1099899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" name="グループ化 26"/>
                  <p:cNvGrpSpPr/>
                  <p:nvPr/>
                </p:nvGrpSpPr>
                <p:grpSpPr>
                  <a:xfrm>
                    <a:off x="2326481" y="1177944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9" name="正方形/長方形 28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正方形/長方形 29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1" name="直線コネクタ 30"/>
                    <p:cNvCxnSpPr>
                      <a:stCxn id="30" idx="1"/>
                      <a:endCxn id="29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テキスト ボックス 31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33" name="テキスト ボックス 32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2523077" y="1224111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Startup 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912906" y="4187002"/>
                  <a:ext cx="2771774" cy="776287"/>
                  <a:chOff x="2112646" y="4763216"/>
                  <a:chExt cx="2771774" cy="776287"/>
                </a:xfrm>
              </p:grpSpPr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2112646" y="4763216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2326481" y="4849265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1" name="正方形/長方形 20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正方形/長方形 21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3" name="直線コネクタ 22"/>
                    <p:cNvCxnSpPr>
                      <a:stCxn id="22" idx="1"/>
                      <a:endCxn id="21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テキスト ボックス 23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25" name="テキスト ボックス 24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2521081" y="4896178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Exit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318889" y="3457737"/>
                  <a:ext cx="6882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</a:t>
                  </a:r>
                </a:p>
                <a:p>
                  <a:pPr algn="ctr"/>
                  <a:r>
                    <a:rPr lang="en-US" sz="1400" dirty="0" smtClean="0"/>
                    <a:t>block</a:t>
                  </a:r>
                  <a:endParaRPr lang="en-US" sz="1400" dirty="0"/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912906" y="2651364"/>
                  <a:ext cx="249927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 behavior</a:t>
                  </a:r>
                </a:p>
                <a:p>
                  <a:r>
                    <a:rPr lang="en-US" sz="1400" dirty="0"/>
                    <a:t>Lifetime: &lt;Once, Until, Forever&gt;</a:t>
                  </a:r>
                </a:p>
                <a:p>
                  <a:r>
                    <a:rPr lang="en-US" sz="1400" dirty="0" smtClean="0"/>
                    <a:t>Priority: &lt;Low, Normal, High&gt;</a:t>
                  </a:r>
                  <a:endParaRPr lang="en-US" sz="1400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8914" y="1908632"/>
                <a:ext cx="2266950" cy="3819525"/>
              </a:xfrm>
              <a:prstGeom prst="rect">
                <a:avLst/>
              </a:prstGeom>
            </p:spPr>
          </p:pic>
          <p:sp>
            <p:nvSpPr>
              <p:cNvPr id="51" name="右矢印 50"/>
              <p:cNvSpPr/>
              <p:nvPr/>
            </p:nvSpPr>
            <p:spPr>
              <a:xfrm>
                <a:off x="3990356" y="2413686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右矢印 51"/>
              <p:cNvSpPr/>
              <p:nvPr/>
            </p:nvSpPr>
            <p:spPr>
              <a:xfrm>
                <a:off x="3988862" y="4892791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右矢印 52"/>
              <p:cNvSpPr/>
              <p:nvPr/>
            </p:nvSpPr>
            <p:spPr>
              <a:xfrm>
                <a:off x="4082749" y="3664627"/>
                <a:ext cx="821174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正方形/長方形 58"/>
            <p:cNvSpPr/>
            <p:nvPr/>
          </p:nvSpPr>
          <p:spPr>
            <a:xfrm>
              <a:off x="1041149" y="1908632"/>
              <a:ext cx="5839485" cy="3819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3092893" y="1342571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structure</a:t>
            </a:r>
            <a:endParaRPr lang="en-US" b="1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420" y="1711903"/>
            <a:ext cx="1541822" cy="1081980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7758" y="3108551"/>
            <a:ext cx="1551483" cy="998088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9392035" y="1373182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Speech response</a:t>
            </a:r>
            <a:endParaRPr lang="en-US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524373" y="2764205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Parallel task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1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program. 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you understand it?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98" y="1134859"/>
            <a:ext cx="5800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GVLab_Presentation_template</Template>
  <TotalTime>88</TotalTime>
  <Words>145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ＭＳ Ｐゴシック</vt:lpstr>
      <vt:lpstr>新細明體</vt:lpstr>
      <vt:lpstr>Sanskrit2003</vt:lpstr>
      <vt:lpstr>Arial</vt:lpstr>
      <vt:lpstr>Calibri</vt:lpstr>
      <vt:lpstr>Century Gothic</vt:lpstr>
      <vt:lpstr>Mangal</vt:lpstr>
      <vt:lpstr>Wingdings</vt:lpstr>
      <vt:lpstr>GVLab_ppt_template</vt:lpstr>
      <vt:lpstr>         Indriya Platform</vt:lpstr>
      <vt:lpstr>What is Indriya?</vt:lpstr>
      <vt:lpstr>Why do we need Indriya?</vt:lpstr>
      <vt:lpstr>How does Indriya work?</vt:lpstr>
      <vt:lpstr>What are all the blocks available?</vt:lpstr>
      <vt:lpstr>A simple program. 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Indriya Platform</dc:title>
  <dc:creator>GVlab</dc:creator>
  <cp:lastModifiedBy>GVlab</cp:lastModifiedBy>
  <cp:revision>16</cp:revision>
  <cp:lastPrinted>2015-07-01T11:35:51Z</cp:lastPrinted>
  <dcterms:created xsi:type="dcterms:W3CDTF">2015-06-30T12:13:41Z</dcterms:created>
  <dcterms:modified xsi:type="dcterms:W3CDTF">2015-07-01T11:38:51Z</dcterms:modified>
</cp:coreProperties>
</file>