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BEFA9AE-E932-46B0-9850-DC3F5C90731B}">
          <p14:sldIdLst>
            <p14:sldId id="256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3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(Sheet1!$G$17,Sheet1!$H$17,Sheet1!$I$17,Sheet1!$O$17)</c:f>
                <c:numCache>
                  <c:formatCode>General</c:formatCode>
                  <c:ptCount val="4"/>
                  <c:pt idx="0">
                    <c:v>0.81649658092772603</c:v>
                  </c:pt>
                  <c:pt idx="1">
                    <c:v>1.1547005383792515</c:v>
                  </c:pt>
                  <c:pt idx="2">
                    <c:v>0.99442892601175314</c:v>
                  </c:pt>
                  <c:pt idx="3">
                    <c:v>0.56764621219754663</c:v>
                  </c:pt>
                </c:numCache>
              </c:numRef>
            </c:plus>
            <c:minus>
              <c:numRef>
                <c:f>(Sheet1!$G$17,Sheet1!$H$17,Sheet1!$I$17,Sheet1!$O$17)</c:f>
                <c:numCache>
                  <c:formatCode>General</c:formatCode>
                  <c:ptCount val="4"/>
                  <c:pt idx="0">
                    <c:v>0.81649658092772603</c:v>
                  </c:pt>
                  <c:pt idx="1">
                    <c:v>1.1547005383792515</c:v>
                  </c:pt>
                  <c:pt idx="2">
                    <c:v>0.99442892601175314</c:v>
                  </c:pt>
                  <c:pt idx="3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(Sheet1!$G$15,Sheet1!$H$15,Sheet1!$I$15,Sheet1!$O$15)</c:f>
              <c:strCache>
                <c:ptCount val="4"/>
                <c:pt idx="0">
                  <c:v>Scenario Creation</c:v>
                </c:pt>
                <c:pt idx="1">
                  <c:v>Scenario Execution</c:v>
                </c:pt>
                <c:pt idx="2">
                  <c:v>Situation awareness</c:v>
                </c:pt>
                <c:pt idx="3">
                  <c:v>Satisfaction</c:v>
                </c:pt>
              </c:strCache>
            </c:strRef>
          </c:cat>
          <c:val>
            <c:numRef>
              <c:f>(Sheet1!$G$16,Sheet1!$H$16,Sheet1!$I$16,Sheet1!$O$16)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2.1</c:v>
                </c:pt>
                <c:pt idx="3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8838832"/>
        <c:axId val="438834128"/>
      </c:barChart>
      <c:catAx>
        <c:axId val="438838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34128"/>
        <c:crosses val="autoZero"/>
        <c:auto val="1"/>
        <c:lblAlgn val="ctr"/>
        <c:lblOffset val="100"/>
        <c:noMultiLvlLbl val="0"/>
      </c:catAx>
      <c:valAx>
        <c:axId val="43883412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3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1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(Sheet1!$B$17,Sheet1!$D$17,Sheet1!$E$17,Sheet1!$L$17,Sheet1!$M$17)</c:f>
                <c:numCache>
                  <c:formatCode>General</c:formatCode>
                  <c:ptCount val="5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</c:numCache>
              </c:numRef>
            </c:plus>
            <c:minus>
              <c:numRef>
                <c:f>(Sheet1!$B$17,Sheet1!$D$17,Sheet1!$E$17,Sheet1!$L$17,Sheet1!$M$17)</c:f>
                <c:numCache>
                  <c:formatCode>General</c:formatCode>
                  <c:ptCount val="5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(Sheet1!$B$15,Sheet1!$D$15,Sheet1!$E$15,Sheet1!$L$15,Sheet1!$M$15)</c:f>
              <c:strCache>
                <c:ptCount val="5"/>
                <c:pt idx="0">
                  <c:v>Ease of use</c:v>
                </c:pt>
                <c:pt idx="1">
                  <c:v>Learn to use</c:v>
                </c:pt>
                <c:pt idx="2">
                  <c:v>Program structure</c:v>
                </c:pt>
                <c:pt idx="3">
                  <c:v>Efficiency</c:v>
                </c:pt>
                <c:pt idx="4">
                  <c:v>Interest towards system</c:v>
                </c:pt>
              </c:strCache>
            </c:strRef>
          </c:cat>
          <c:val>
            <c:numRef>
              <c:f>(Sheet1!$B$16,Sheet1!$D$16,Sheet1!$E$16,Sheet1!$L$16,Sheet1!$M$16)</c:f>
              <c:numCache>
                <c:formatCode>General</c:formatCode>
                <c:ptCount val="5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8838048"/>
        <c:axId val="438835304"/>
      </c:barChart>
      <c:catAx>
        <c:axId val="43883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35304"/>
        <c:crosses val="autoZero"/>
        <c:auto val="1"/>
        <c:lblAlgn val="ctr"/>
        <c:lblOffset val="100"/>
        <c:noMultiLvlLbl val="0"/>
      </c:catAx>
      <c:valAx>
        <c:axId val="43883530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3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2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(Sheet1!$C$17,Sheet1!$F$17,Sheet1!$J$17,Sheet1!$Q$17)</c:f>
                <c:numCache>
                  <c:formatCode>General</c:formatCode>
                  <c:ptCount val="4"/>
                  <c:pt idx="0">
                    <c:v>0.70710678118654757</c:v>
                  </c:pt>
                  <c:pt idx="1">
                    <c:v>0.48304589153964811</c:v>
                  </c:pt>
                  <c:pt idx="2">
                    <c:v>0.52704627669472992</c:v>
                  </c:pt>
                  <c:pt idx="3">
                    <c:v>0.52704627669472992</c:v>
                  </c:pt>
                </c:numCache>
              </c:numRef>
            </c:plus>
            <c:minus>
              <c:numRef>
                <c:f>(Sheet1!$C$17,Sheet1!$F$17,Sheet1!$J$17,Sheet1!$Q$17)</c:f>
                <c:numCache>
                  <c:formatCode>General</c:formatCode>
                  <c:ptCount val="4"/>
                  <c:pt idx="0">
                    <c:v>0.70710678118654757</c:v>
                  </c:pt>
                  <c:pt idx="1">
                    <c:v>0.48304589153964811</c:v>
                  </c:pt>
                  <c:pt idx="2">
                    <c:v>0.52704627669472992</c:v>
                  </c:pt>
                  <c:pt idx="3">
                    <c:v>0.52704627669472992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(Sheet1!$C$15,Sheet1!$F$15,Sheet1!$J$15,Sheet1!$Q$15)</c:f>
              <c:strCache>
                <c:ptCount val="4"/>
                <c:pt idx="0">
                  <c:v>Convenience</c:v>
                </c:pt>
                <c:pt idx="1">
                  <c:v>Block functions</c:v>
                </c:pt>
                <c:pt idx="2">
                  <c:v>Reactiveness</c:v>
                </c:pt>
                <c:pt idx="3">
                  <c:v>Overall rating</c:v>
                </c:pt>
              </c:strCache>
            </c:strRef>
          </c:cat>
          <c:val>
            <c:numRef>
              <c:f>(Sheet1!$C$16,Sheet1!$F$16,Sheet1!$J$16,Sheet1!$Q$16)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8836088"/>
        <c:axId val="438840792"/>
      </c:barChart>
      <c:catAx>
        <c:axId val="438836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40792"/>
        <c:crosses val="autoZero"/>
        <c:auto val="1"/>
        <c:lblAlgn val="ctr"/>
        <c:lblOffset val="100"/>
        <c:noMultiLvlLbl val="0"/>
      </c:catAx>
      <c:valAx>
        <c:axId val="43884079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3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b="1">
                <a:solidFill>
                  <a:schemeClr val="tx1"/>
                </a:solidFill>
              </a:rPr>
              <a:t>Usability metrics</a:t>
            </a:r>
            <a:endParaRPr lang="ja-JP" alt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plus>
            <c:min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Sheet2!$B$17:$N$18</c:f>
              <c:multiLvlStrCache>
                <c:ptCount val="13"/>
                <c:lvl>
                  <c:pt idx="0">
                    <c:v>Ease of use</c:v>
                  </c:pt>
                  <c:pt idx="1">
                    <c:v>Learn to use</c:v>
                  </c:pt>
                  <c:pt idx="2">
                    <c:v>Program structure</c:v>
                  </c:pt>
                  <c:pt idx="3">
                    <c:v>Efficiency</c:v>
                  </c:pt>
                  <c:pt idx="4">
                    <c:v>Interest towards system</c:v>
                  </c:pt>
                  <c:pt idx="5">
                    <c:v>Block functions</c:v>
                  </c:pt>
                  <c:pt idx="6">
                    <c:v>Reactiveness</c:v>
                  </c:pt>
                  <c:pt idx="7">
                    <c:v>Convenience</c:v>
                  </c:pt>
                  <c:pt idx="8">
                    <c:v>Overall rating</c:v>
                  </c:pt>
                  <c:pt idx="9">
                    <c:v>Scenario Creation</c:v>
                  </c:pt>
                  <c:pt idx="10">
                    <c:v>Scenario Execution</c:v>
                  </c:pt>
                  <c:pt idx="11">
                    <c:v>Situation awareness</c:v>
                  </c:pt>
                  <c:pt idx="12">
                    <c:v>Satisfaction</c:v>
                  </c:pt>
                </c:lvl>
                <c:lvl>
                  <c:pt idx="0">
                    <c:v>Factor 1</c:v>
                  </c:pt>
                  <c:pt idx="5">
                    <c:v>Factor 2</c:v>
                  </c:pt>
                  <c:pt idx="9">
                    <c:v>Factor 3</c:v>
                  </c:pt>
                </c:lvl>
              </c:multiLvlStrCache>
            </c:multiLvlStrRef>
          </c:cat>
          <c:val>
            <c:numRef>
              <c:f>Sheet2!$B$19:$N$19</c:f>
              <c:numCache>
                <c:formatCode>General</c:formatCode>
                <c:ptCount val="13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1.7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2</c:v>
                </c:pt>
                <c:pt idx="10">
                  <c:v>2</c:v>
                </c:pt>
                <c:pt idx="11">
                  <c:v>2.1</c:v>
                </c:pt>
                <c:pt idx="1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8842360"/>
        <c:axId val="438842752"/>
      </c:barChart>
      <c:catAx>
        <c:axId val="438842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42752"/>
        <c:crosses val="autoZero"/>
        <c:auto val="1"/>
        <c:lblAlgn val="ctr"/>
        <c:lblOffset val="100"/>
        <c:noMultiLvlLbl val="0"/>
      </c:catAx>
      <c:valAx>
        <c:axId val="43884275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42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b="1">
                <a:solidFill>
                  <a:schemeClr val="tx1"/>
                </a:solidFill>
              </a:rPr>
              <a:t>Usability metrics</a:t>
            </a:r>
            <a:endParaRPr lang="ja-JP" alt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plus>
            <c:min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Sheet2!$B$17:$N$18</c:f>
              <c:multiLvlStrCache>
                <c:ptCount val="13"/>
                <c:lvl>
                  <c:pt idx="0">
                    <c:v>Ease of use</c:v>
                  </c:pt>
                  <c:pt idx="1">
                    <c:v>Learn to use</c:v>
                  </c:pt>
                  <c:pt idx="2">
                    <c:v>Program structure</c:v>
                  </c:pt>
                  <c:pt idx="3">
                    <c:v>Efficiency</c:v>
                  </c:pt>
                  <c:pt idx="4">
                    <c:v>Interest towards system</c:v>
                  </c:pt>
                  <c:pt idx="5">
                    <c:v>Block functions</c:v>
                  </c:pt>
                  <c:pt idx="6">
                    <c:v>Reactiveness</c:v>
                  </c:pt>
                  <c:pt idx="7">
                    <c:v>Convenience</c:v>
                  </c:pt>
                  <c:pt idx="8">
                    <c:v>Overall rating</c:v>
                  </c:pt>
                  <c:pt idx="9">
                    <c:v>Scenario Creation</c:v>
                  </c:pt>
                  <c:pt idx="10">
                    <c:v>Scenario Execution</c:v>
                  </c:pt>
                  <c:pt idx="11">
                    <c:v>Situation awareness</c:v>
                  </c:pt>
                  <c:pt idx="12">
                    <c:v>Satisfaction</c:v>
                  </c:pt>
                </c:lvl>
                <c:lvl>
                  <c:pt idx="0">
                    <c:v>Factor 1</c:v>
                  </c:pt>
                  <c:pt idx="5">
                    <c:v>Factor 2</c:v>
                  </c:pt>
                  <c:pt idx="9">
                    <c:v>Factor 3</c:v>
                  </c:pt>
                </c:lvl>
              </c:multiLvlStrCache>
            </c:multiLvlStrRef>
          </c:cat>
          <c:val>
            <c:numRef>
              <c:f>Sheet2!$B$19:$N$19</c:f>
              <c:numCache>
                <c:formatCode>General</c:formatCode>
                <c:ptCount val="13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1.7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2</c:v>
                </c:pt>
                <c:pt idx="10">
                  <c:v>2</c:v>
                </c:pt>
                <c:pt idx="11">
                  <c:v>2.1</c:v>
                </c:pt>
                <c:pt idx="1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8841184"/>
        <c:axId val="438839616"/>
      </c:barChart>
      <c:catAx>
        <c:axId val="438841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39616"/>
        <c:crosses val="autoZero"/>
        <c:auto val="1"/>
        <c:lblAlgn val="ctr"/>
        <c:lblOffset val="100"/>
        <c:noMultiLvlLbl val="0"/>
      </c:catAx>
      <c:valAx>
        <c:axId val="438839616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4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18" Type="http://schemas.openxmlformats.org/officeDocument/2006/relationships/image" Target="../media/image20.png"/><Relationship Id="rId3" Type="http://schemas.openxmlformats.org/officeDocument/2006/relationships/image" Target="../media/image5.jp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17" Type="http://schemas.openxmlformats.org/officeDocument/2006/relationships/image" Target="../media/image19.wmf"/><Relationship Id="rId2" Type="http://schemas.openxmlformats.org/officeDocument/2006/relationships/image" Target="../media/image4.png"/><Relationship Id="rId16" Type="http://schemas.openxmlformats.org/officeDocument/2006/relationships/image" Target="../media/image18.wmf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19" Type="http://schemas.openxmlformats.org/officeDocument/2006/relationships/image" Target="../media/image21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2174788" y="2475644"/>
            <a:ext cx="3534033" cy="2277588"/>
            <a:chOff x="2174788" y="2475644"/>
            <a:chExt cx="3534033" cy="2277588"/>
          </a:xfrm>
        </p:grpSpPr>
        <p:sp>
          <p:nvSpPr>
            <p:cNvPr id="7" name="正方形/長方形 6"/>
            <p:cNvSpPr/>
            <p:nvPr/>
          </p:nvSpPr>
          <p:spPr>
            <a:xfrm>
              <a:off x="2174788" y="2475644"/>
              <a:ext cx="3534033" cy="22775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243137" y="3500005"/>
              <a:ext cx="2313623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29953" y="3500005"/>
              <a:ext cx="2204728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414713" y="3965232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592444" y="3469388"/>
              <a:ext cx="1847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Approach human with </a:t>
              </a:r>
            </a:p>
            <a:p>
              <a:r>
                <a:rPr lang="en-US" sz="1400" dirty="0" smtClean="0"/>
                <a:t>distance 2.0 </a:t>
              </a:r>
              <a:r>
                <a:rPr lang="en-US" sz="1400" dirty="0" err="1" smtClean="0"/>
                <a:t>metres</a:t>
              </a:r>
              <a:endParaRPr lang="en-US" sz="14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598056" y="3983612"/>
              <a:ext cx="143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Greet the human</a:t>
              </a:r>
              <a:endParaRPr lang="en-US" sz="14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473305" y="3811870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Robot</a:t>
              </a:r>
            </a:p>
            <a:p>
              <a:pPr algn="ctr"/>
              <a:r>
                <a:rPr lang="en-US" sz="1400" dirty="0" smtClean="0"/>
                <a:t>Actions</a:t>
              </a:r>
              <a:endParaRPr lang="en-US" sz="1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906555" y="2774425"/>
              <a:ext cx="20540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Trigger  : </a:t>
              </a:r>
              <a:r>
                <a:rPr lang="en-US" sz="1400" dirty="0" err="1" smtClean="0"/>
                <a:t>HumanDetected</a:t>
              </a:r>
              <a:endParaRPr lang="en-US" sz="1400" dirty="0" smtClean="0"/>
            </a:p>
            <a:p>
              <a:r>
                <a:rPr lang="en-US" sz="1400" dirty="0" smtClean="0"/>
                <a:t>Lifetime</a:t>
              </a:r>
              <a:r>
                <a:rPr lang="en-US" sz="1400" dirty="0"/>
                <a:t>: </a:t>
              </a:r>
              <a:r>
                <a:rPr lang="en-US" sz="1400" dirty="0" smtClean="0"/>
                <a:t>Once</a:t>
              </a:r>
            </a:p>
            <a:p>
              <a:r>
                <a:rPr lang="en-US" sz="1400" dirty="0" smtClean="0"/>
                <a:t>Priority:   Normal</a:t>
              </a:r>
              <a:endParaRPr lang="en-US" sz="1400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3584653" y="4309769"/>
              <a:ext cx="1862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Say about the museum</a:t>
              </a:r>
              <a:endParaRPr lang="en-US" sz="14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3429953" y="4307746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/>
            <p:cNvSpPr/>
            <p:nvPr/>
          </p:nvSpPr>
          <p:spPr>
            <a:xfrm>
              <a:off x="3079968" y="2475644"/>
              <a:ext cx="1707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Trigger 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4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186338"/>
              </p:ext>
            </p:extLst>
          </p:nvPr>
        </p:nvGraphicFramePr>
        <p:xfrm>
          <a:off x="3886457" y="37160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31647"/>
              </p:ext>
            </p:extLst>
          </p:nvPr>
        </p:nvGraphicFramePr>
        <p:xfrm>
          <a:off x="1877154" y="6912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015951"/>
              </p:ext>
            </p:extLst>
          </p:nvPr>
        </p:nvGraphicFramePr>
        <p:xfrm>
          <a:off x="6984817" y="7904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34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74464"/>
              </p:ext>
            </p:extLst>
          </p:nvPr>
        </p:nvGraphicFramePr>
        <p:xfrm>
          <a:off x="2140743" y="-347662"/>
          <a:ext cx="7910513" cy="755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3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396058"/>
              </p:ext>
            </p:extLst>
          </p:nvPr>
        </p:nvGraphicFramePr>
        <p:xfrm>
          <a:off x="2140743" y="-347662"/>
          <a:ext cx="7910513" cy="755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5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275324" y="557165"/>
            <a:ext cx="11414682" cy="5580280"/>
            <a:chOff x="275324" y="557165"/>
            <a:chExt cx="11414682" cy="558028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24" y="557165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624" y="612945"/>
              <a:ext cx="1914525" cy="239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020" y="4486960"/>
              <a:ext cx="2819400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243" y="3217288"/>
              <a:ext cx="1951137" cy="1042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606" y="4390156"/>
              <a:ext cx="281940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9" t="19835" r="12235" b="20290"/>
            <a:stretch/>
          </p:blipFill>
          <p:spPr>
            <a:xfrm>
              <a:off x="9584981" y="613655"/>
              <a:ext cx="2026508" cy="963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68"/>
            <a:stretch/>
          </p:blipFill>
          <p:spPr>
            <a:xfrm>
              <a:off x="9846531" y="2289345"/>
              <a:ext cx="176495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5792" y="5177723"/>
              <a:ext cx="2661856" cy="831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149" y="1586136"/>
              <a:ext cx="3838575" cy="119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981" y="1609563"/>
              <a:ext cx="2105025" cy="64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4" t="1" r="7323" b="3062"/>
            <a:stretch/>
          </p:blipFill>
          <p:spPr>
            <a:xfrm>
              <a:off x="7259115" y="2746464"/>
              <a:ext cx="2360141" cy="1606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46" r="15765"/>
            <a:stretch/>
          </p:blipFill>
          <p:spPr>
            <a:xfrm>
              <a:off x="3582141" y="3994320"/>
              <a:ext cx="1482810" cy="214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38" y="3549766"/>
              <a:ext cx="2334962" cy="781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90" y="1761858"/>
              <a:ext cx="781050" cy="94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149" y="680652"/>
              <a:ext cx="3543300" cy="90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49" y="5242128"/>
              <a:ext cx="3200400" cy="8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300" y="613974"/>
              <a:ext cx="1333500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49" y="4390156"/>
              <a:ext cx="3252546" cy="578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97" y="2889546"/>
              <a:ext cx="3296644" cy="57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4855" y="3055765"/>
              <a:ext cx="743369" cy="998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00" y="1187159"/>
              <a:ext cx="1409700" cy="4381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0495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14038" y="1215525"/>
            <a:ext cx="10446301" cy="3821119"/>
            <a:chOff x="914038" y="1215525"/>
            <a:chExt cx="10446301" cy="382111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26" y="3205311"/>
              <a:ext cx="10410526" cy="18313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38" y="1215525"/>
              <a:ext cx="10446301" cy="18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5876" y="1223018"/>
            <a:ext cx="11764271" cy="4181064"/>
            <a:chOff x="185876" y="1223018"/>
            <a:chExt cx="11764271" cy="418106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46" y="1223018"/>
              <a:ext cx="11744201" cy="206464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76" y="3352797"/>
              <a:ext cx="11764271" cy="2051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183</Words>
  <Application>Microsoft Office PowerPoint</Application>
  <PresentationFormat>ワイド画面</PresentationFormat>
  <Paragraphs>107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53</cp:revision>
  <dcterms:created xsi:type="dcterms:W3CDTF">2015-06-23T13:17:30Z</dcterms:created>
  <dcterms:modified xsi:type="dcterms:W3CDTF">2015-07-10T08:36:38Z</dcterms:modified>
</cp:coreProperties>
</file>