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71" r:id="rId3"/>
    <p:sldId id="275" r:id="rId4"/>
    <p:sldId id="269" r:id="rId5"/>
    <p:sldId id="272" r:id="rId6"/>
    <p:sldId id="274" r:id="rId7"/>
    <p:sldId id="270" r:id="rId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07135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983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417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 スライド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hap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58214" y="42867"/>
            <a:ext cx="714300" cy="49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9517" y="113379"/>
            <a:ext cx="1257299" cy="3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/>
          <p:nvPr/>
        </p:nvSpPr>
        <p:spPr>
          <a:xfrm>
            <a:off x="2500298" y="113379"/>
            <a:ext cx="4286399" cy="39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 b="0" i="0" u="none" strike="noStrike" cap="none" baseline="0">
                <a:solidFill>
                  <a:srgbClr val="12AE65"/>
                </a:solidFill>
                <a:latin typeface="Questrial"/>
                <a:ea typeface="Questrial"/>
                <a:cs typeface="Questrial"/>
                <a:sym typeface="Questrial"/>
              </a:rPr>
              <a:t>Tokyo University of Agriculture and Technology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 baseline="0">
                <a:solidFill>
                  <a:srgbClr val="12AE65"/>
                </a:solidFill>
                <a:latin typeface="Arial"/>
                <a:ea typeface="Arial"/>
                <a:cs typeface="Arial"/>
                <a:sym typeface="Arial"/>
              </a:rPr>
              <a:t>東京農工大学</a:t>
            </a:r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4">
            <a:alphaModFix/>
          </a:blip>
          <a:srcRect l="3000" t="28000" r="3998" b="27999"/>
          <a:stretch/>
        </p:blipFill>
        <p:spPr>
          <a:xfrm>
            <a:off x="-31" y="-18"/>
            <a:ext cx="2214600" cy="589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Shape 19"/>
          <p:cNvGrpSpPr/>
          <p:nvPr/>
        </p:nvGrpSpPr>
        <p:grpSpPr>
          <a:xfrm>
            <a:off x="71405" y="4929390"/>
            <a:ext cx="8072409" cy="161526"/>
            <a:chOff x="35686" y="6500826"/>
            <a:chExt cx="8072409" cy="340199"/>
          </a:xfrm>
        </p:grpSpPr>
        <p:sp>
          <p:nvSpPr>
            <p:cNvPr id="20" name="Shape 20"/>
            <p:cNvSpPr txBox="1"/>
            <p:nvPr/>
          </p:nvSpPr>
          <p:spPr>
            <a:xfrm>
              <a:off x="35686" y="6500826"/>
              <a:ext cx="1285800" cy="340199"/>
            </a:xfrm>
            <a:prstGeom prst="rect">
              <a:avLst/>
            </a:prstGeom>
            <a:solidFill>
              <a:srgbClr val="0069AD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800" b="0" i="0" u="none" strike="noStrike" cap="none" baseline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1" name="Shape 21"/>
            <p:cNvSpPr txBox="1"/>
            <p:nvPr/>
          </p:nvSpPr>
          <p:spPr>
            <a:xfrm>
              <a:off x="1393008" y="6500833"/>
              <a:ext cx="1285800" cy="338699"/>
            </a:xfrm>
            <a:prstGeom prst="rect">
              <a:avLst/>
            </a:prstGeom>
            <a:solidFill>
              <a:srgbClr val="067E9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rgbClr val="067E9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 txBox="1"/>
            <p:nvPr/>
          </p:nvSpPr>
          <p:spPr>
            <a:xfrm>
              <a:off x="2750331" y="6500833"/>
              <a:ext cx="1285800" cy="338699"/>
            </a:xfrm>
            <a:prstGeom prst="rect">
              <a:avLst/>
            </a:prstGeom>
            <a:solidFill>
              <a:srgbClr val="12AE65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rgbClr val="067E9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 txBox="1"/>
            <p:nvPr/>
          </p:nvSpPr>
          <p:spPr>
            <a:xfrm>
              <a:off x="4107653" y="6500833"/>
              <a:ext cx="1285800" cy="338699"/>
            </a:xfrm>
            <a:prstGeom prst="rect">
              <a:avLst/>
            </a:prstGeom>
            <a:solidFill>
              <a:srgbClr val="A0E76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rgbClr val="067E9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 txBox="1"/>
            <p:nvPr/>
          </p:nvSpPr>
          <p:spPr>
            <a:xfrm>
              <a:off x="5464975" y="6500833"/>
              <a:ext cx="1285800" cy="338699"/>
            </a:xfrm>
            <a:prstGeom prst="rect">
              <a:avLst/>
            </a:prstGeom>
            <a:solidFill>
              <a:srgbClr val="DDFF6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rgbClr val="067E9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 txBox="1"/>
            <p:nvPr/>
          </p:nvSpPr>
          <p:spPr>
            <a:xfrm>
              <a:off x="6822296" y="6500833"/>
              <a:ext cx="1285800" cy="3386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 b="0" i="0" u="none" strike="noStrike" cap="none" baseline="0">
                <a:solidFill>
                  <a:srgbClr val="067E9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010564" y="4869656"/>
            <a:ext cx="11333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A0E76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 dirty="0"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AE65"/>
              </a:buClr>
              <a:buFont typeface="Noto Symbol"/>
              <a:buNone/>
              <a:defRPr/>
            </a:lvl1pPr>
            <a:lvl2pPr marL="457200" marR="0" indent="0" algn="ctr" rtl="0">
              <a:spcBef>
                <a:spcPts val="720"/>
              </a:spcBef>
              <a:buClr>
                <a:srgbClr val="067E97"/>
              </a:buClr>
              <a:buFont typeface="Noto Symbol"/>
              <a:buNone/>
              <a:defRPr/>
            </a:lvl2pPr>
            <a:lvl3pPr marL="914400" marR="0" indent="0" algn="ctr" rtl="0">
              <a:spcBef>
                <a:spcPts val="640"/>
              </a:spcBef>
              <a:buClr>
                <a:srgbClr val="12AE65"/>
              </a:buClr>
              <a:buFont typeface="Noto Symbol"/>
              <a:buNone/>
              <a:defRPr/>
            </a:lvl3pPr>
            <a:lvl4pPr marL="1371600" marR="0" indent="0" algn="ctr" rtl="0">
              <a:spcBef>
                <a:spcPts val="560"/>
              </a:spcBef>
              <a:buClr>
                <a:srgbClr val="888888"/>
              </a:buClr>
              <a:buFont typeface="Noto Symbol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-53158" y="-4665"/>
            <a:ext cx="91971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-53158" y="851144"/>
            <a:ext cx="9197100" cy="408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010564" y="4869656"/>
            <a:ext cx="11333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2400" b="0" i="0" u="none" strike="noStrike" cap="none" baseline="0">
                <a:solidFill>
                  <a:srgbClr val="A0E76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 スライド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000100" y="1285866"/>
            <a:ext cx="77724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rgbClr val="067E97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885975" y="2914650"/>
            <a:ext cx="6400799" cy="13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AE65"/>
              </a:buClr>
              <a:buFont typeface="Noto Symbol"/>
              <a:buNone/>
              <a:defRPr/>
            </a:lvl1pPr>
            <a:lvl2pPr marL="457200" marR="0" indent="0" algn="ctr" rtl="0">
              <a:spcBef>
                <a:spcPts val="720"/>
              </a:spcBef>
              <a:buClr>
                <a:srgbClr val="067E97"/>
              </a:buClr>
              <a:buFont typeface="Noto Symbol"/>
              <a:buNone/>
              <a:defRPr/>
            </a:lvl2pPr>
            <a:lvl3pPr marL="914400" marR="0" indent="0" algn="ctr" rtl="0">
              <a:spcBef>
                <a:spcPts val="640"/>
              </a:spcBef>
              <a:buClr>
                <a:srgbClr val="12AE65"/>
              </a:buClr>
              <a:buFont typeface="Noto Symbol"/>
              <a:buNone/>
              <a:defRPr/>
            </a:lvl3pPr>
            <a:lvl4pPr marL="1371600" marR="0" indent="0" algn="ctr" rtl="0">
              <a:spcBef>
                <a:spcPts val="560"/>
              </a:spcBef>
              <a:buClr>
                <a:srgbClr val="888888"/>
              </a:buClr>
              <a:buFont typeface="Noto Symbol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010564" y="4869656"/>
            <a:ext cx="11333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A0E76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とコンテンツ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-53158" y="-4665"/>
            <a:ext cx="91971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-53158" y="851144"/>
            <a:ext cx="9197100" cy="408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010564" y="4869656"/>
            <a:ext cx="11333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A0E76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41" name="Shape 41"/>
          <p:cNvSpPr/>
          <p:nvPr/>
        </p:nvSpPr>
        <p:spPr>
          <a:xfrm>
            <a:off x="0" y="0"/>
            <a:ext cx="9144000" cy="153599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タイトルとコンテンツ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-53158" y="-4665"/>
            <a:ext cx="91971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-53158" y="851144"/>
            <a:ext cx="9197100" cy="408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010564" y="4869656"/>
            <a:ext cx="11333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A0E76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46" name="Shape 46"/>
          <p:cNvSpPr/>
          <p:nvPr/>
        </p:nvSpPr>
        <p:spPr>
          <a:xfrm>
            <a:off x="0" y="0"/>
            <a:ext cx="9144000" cy="153599"/>
          </a:xfrm>
          <a:prstGeom prst="rect">
            <a:avLst/>
          </a:prstGeom>
          <a:solidFill>
            <a:srgbClr val="067E9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タイトルとコンテンツ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53158" y="-4665"/>
            <a:ext cx="91971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-53158" y="851144"/>
            <a:ext cx="9197100" cy="408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010564" y="4869656"/>
            <a:ext cx="11333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A0E76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51" name="Shape 51"/>
          <p:cNvSpPr/>
          <p:nvPr/>
        </p:nvSpPr>
        <p:spPr>
          <a:xfrm>
            <a:off x="0" y="0"/>
            <a:ext cx="9144000" cy="153599"/>
          </a:xfrm>
          <a:prstGeom prst="rect">
            <a:avLst/>
          </a:prstGeom>
          <a:solidFill>
            <a:srgbClr val="12AE6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セクション見出し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127000" rtl="0">
              <a:spcBef>
                <a:spcPts val="0"/>
              </a:spcBef>
              <a:buClr>
                <a:srgbClr val="A0E767"/>
              </a:buClr>
              <a:buFont typeface="Noto Symbol"/>
              <a:buChar char="•"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Questrial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010564" y="4869656"/>
            <a:ext cx="11333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A0E76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895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-53873" y="7458"/>
            <a:ext cx="91979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0069AD"/>
              </a:buClr>
              <a:buFont typeface="Quest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-53873" y="863267"/>
            <a:ext cx="9197999" cy="406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88900" algn="l" rtl="0">
              <a:spcBef>
                <a:spcPts val="800"/>
              </a:spcBef>
              <a:buClr>
                <a:srgbClr val="0069AD"/>
              </a:buClr>
              <a:buFont typeface="Noto Symbol"/>
              <a:buChar char="•"/>
              <a:defRPr/>
            </a:lvl1pPr>
            <a:lvl2pPr marL="742950" marR="0" indent="-57150" algn="l" rtl="0">
              <a:spcBef>
                <a:spcPts val="720"/>
              </a:spcBef>
              <a:buClr>
                <a:srgbClr val="067E97"/>
              </a:buClr>
              <a:buFont typeface="Noto Symbol"/>
              <a:buChar char="■"/>
              <a:defRPr/>
            </a:lvl2pPr>
            <a:lvl3pPr marL="1143000" marR="0" indent="-25400" algn="l" rtl="0">
              <a:spcBef>
                <a:spcPts val="640"/>
              </a:spcBef>
              <a:buClr>
                <a:srgbClr val="12AE65"/>
              </a:buClr>
              <a:buFont typeface="Noto Symbol"/>
              <a:buChar char="•"/>
              <a:defRPr/>
            </a:lvl3pPr>
            <a:lvl4pPr marL="1600200" marR="0" indent="-50800" algn="l" rtl="0">
              <a:spcBef>
                <a:spcPts val="560"/>
              </a:spcBef>
              <a:buClr>
                <a:srgbClr val="A0E767"/>
              </a:buClr>
              <a:buFont typeface="Noto Symbol"/>
              <a:buChar char="■"/>
              <a:defRPr/>
            </a:lvl4pPr>
            <a:lvl5pPr marL="20574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" name="Shape 7"/>
          <p:cNvSpPr txBox="1"/>
          <p:nvPr/>
        </p:nvSpPr>
        <p:spPr>
          <a:xfrm>
            <a:off x="71405" y="4929207"/>
            <a:ext cx="1285800" cy="161699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800" b="0" i="0" u="none" strike="noStrike" cap="none" baseline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" name="Shape 8"/>
          <p:cNvSpPr txBox="1"/>
          <p:nvPr/>
        </p:nvSpPr>
        <p:spPr>
          <a:xfrm>
            <a:off x="1428728" y="4929213"/>
            <a:ext cx="1285800" cy="160799"/>
          </a:xfrm>
          <a:prstGeom prst="rect">
            <a:avLst/>
          </a:prstGeom>
          <a:solidFill>
            <a:srgbClr val="067E97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600" b="0" i="0" u="none" strike="noStrike" cap="none" baseline="0">
              <a:solidFill>
                <a:srgbClr val="067E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2786050" y="4929213"/>
            <a:ext cx="1285800" cy="160799"/>
          </a:xfrm>
          <a:prstGeom prst="rect">
            <a:avLst/>
          </a:prstGeom>
          <a:solidFill>
            <a:srgbClr val="12AE6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600" b="0" i="0" u="none" strike="noStrike" cap="none" baseline="0">
              <a:solidFill>
                <a:srgbClr val="067E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/>
          <p:nvPr/>
        </p:nvSpPr>
        <p:spPr>
          <a:xfrm>
            <a:off x="4143371" y="4929213"/>
            <a:ext cx="1285800" cy="160799"/>
          </a:xfrm>
          <a:prstGeom prst="rect">
            <a:avLst/>
          </a:prstGeom>
          <a:solidFill>
            <a:srgbClr val="A0E767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600" b="0" i="0" u="none" strike="noStrike" cap="none" baseline="0">
              <a:solidFill>
                <a:srgbClr val="067E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5500694" y="4929213"/>
            <a:ext cx="1285800" cy="160799"/>
          </a:xfrm>
          <a:prstGeom prst="rect">
            <a:avLst/>
          </a:prstGeom>
          <a:solidFill>
            <a:srgbClr val="DDFF66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600" b="0" i="0" u="none" strike="noStrike" cap="none" baseline="0">
              <a:solidFill>
                <a:srgbClr val="067E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x="6858015" y="4929213"/>
            <a:ext cx="1285800" cy="160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600" b="0" i="0" u="none" strike="noStrike" cap="none" baseline="0">
              <a:solidFill>
                <a:srgbClr val="067E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010564" y="4869656"/>
            <a:ext cx="11333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A0E76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9" r:id="rId8"/>
    <p:sldLayoutId id="2147483661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 idx="4294967295"/>
          </p:nvPr>
        </p:nvSpPr>
        <p:spPr>
          <a:xfrm>
            <a:off x="685800" y="1285866"/>
            <a:ext cx="7772400" cy="1371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</a:rPr>
              <a:t>Developing an experimental platform for Human Robot Interaction based on human </a:t>
            </a:r>
            <a:r>
              <a:rPr lang="en" sz="1800" b="1" dirty="0" smtClean="0">
                <a:solidFill>
                  <a:schemeClr val="dk1"/>
                </a:solidFill>
              </a:rPr>
              <a:t>motions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subTitle" idx="1"/>
          </p:nvPr>
        </p:nvSpPr>
        <p:spPr>
          <a:xfrm>
            <a:off x="912755" y="2960699"/>
            <a:ext cx="7318489" cy="131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88900" rtl="0">
              <a:spcBef>
                <a:spcPts val="0"/>
              </a:spcBef>
              <a:buNone/>
            </a:pPr>
            <a:r>
              <a:rPr lang="en" dirty="0">
                <a:solidFill>
                  <a:schemeClr val="dk2"/>
                </a:solidFill>
              </a:rPr>
              <a:t>Praveenkumar VASUDEVAN</a:t>
            </a:r>
          </a:p>
          <a:p>
            <a:pPr marL="342900" lvl="0" indent="-88900" rtl="0">
              <a:spcBef>
                <a:spcPts val="0"/>
              </a:spcBef>
              <a:buNone/>
            </a:pPr>
            <a:r>
              <a:rPr lang="en" b="1" dirty="0" smtClean="0">
                <a:solidFill>
                  <a:schemeClr val="dk2"/>
                </a:solidFill>
              </a:rPr>
              <a:t>E</a:t>
            </a:r>
            <a:r>
              <a:rPr lang="en" dirty="0" smtClean="0">
                <a:solidFill>
                  <a:schemeClr val="dk2"/>
                </a:solidFill>
              </a:rPr>
              <a:t>uropean </a:t>
            </a:r>
            <a:r>
              <a:rPr lang="en" b="1" dirty="0" smtClean="0">
                <a:solidFill>
                  <a:schemeClr val="dk2"/>
                </a:solidFill>
              </a:rPr>
              <a:t>M</a:t>
            </a:r>
            <a:r>
              <a:rPr lang="en" dirty="0" smtClean="0">
                <a:solidFill>
                  <a:schemeClr val="dk2"/>
                </a:solidFill>
              </a:rPr>
              <a:t>aster in </a:t>
            </a:r>
            <a:r>
              <a:rPr lang="en" b="1" dirty="0" smtClean="0">
                <a:solidFill>
                  <a:schemeClr val="dk2"/>
                </a:solidFill>
              </a:rPr>
              <a:t>A</a:t>
            </a:r>
            <a:r>
              <a:rPr lang="en" dirty="0" smtClean="0">
                <a:solidFill>
                  <a:schemeClr val="dk2"/>
                </a:solidFill>
              </a:rPr>
              <a:t>dvanced </a:t>
            </a:r>
            <a:r>
              <a:rPr lang="en" b="1" dirty="0" smtClean="0">
                <a:solidFill>
                  <a:schemeClr val="dk2"/>
                </a:solidFill>
              </a:rPr>
              <a:t>R</a:t>
            </a:r>
            <a:r>
              <a:rPr lang="en-US" b="1" dirty="0">
                <a:solidFill>
                  <a:schemeClr val="dk2"/>
                </a:solidFill>
              </a:rPr>
              <a:t>O</a:t>
            </a:r>
            <a:r>
              <a:rPr lang="en" dirty="0" smtClean="0">
                <a:solidFill>
                  <a:schemeClr val="dk2"/>
                </a:solidFill>
              </a:rPr>
              <a:t>botics</a:t>
            </a:r>
          </a:p>
          <a:p>
            <a:pPr marL="342900" lvl="0" indent="-88900" rtl="0">
              <a:spcBef>
                <a:spcPts val="0"/>
              </a:spcBef>
              <a:buNone/>
            </a:pPr>
            <a:endParaRPr lang="en" dirty="0" smtClean="0">
              <a:solidFill>
                <a:schemeClr val="dk2"/>
              </a:solidFill>
            </a:endParaRPr>
          </a:p>
          <a:p>
            <a:pPr marL="342900" lvl="0" indent="-88900" rtl="0">
              <a:spcBef>
                <a:spcPts val="0"/>
              </a:spcBef>
              <a:buNone/>
            </a:pPr>
            <a:endParaRPr lang="en" dirty="0" smtClean="0">
              <a:solidFill>
                <a:schemeClr val="dk2"/>
              </a:solidFill>
            </a:endParaRPr>
          </a:p>
          <a:p>
            <a:pPr marL="342900" lvl="0" indent="-88900" rtl="0">
              <a:spcBef>
                <a:spcPts val="0"/>
              </a:spcBef>
              <a:buNone/>
            </a:pPr>
            <a:endParaRPr lang="en" dirty="0">
              <a:solidFill>
                <a:schemeClr val="dk2"/>
              </a:solidFill>
            </a:endParaRPr>
          </a:p>
          <a:p>
            <a:pPr marL="342900" lvl="0" indent="-88900" algn="l" rtl="0">
              <a:spcBef>
                <a:spcPts val="0"/>
              </a:spcBef>
              <a:buNone/>
            </a:pPr>
            <a:r>
              <a:rPr lang="en" b="1" dirty="0" smtClean="0">
                <a:solidFill>
                  <a:schemeClr val="dk2"/>
                </a:solidFill>
              </a:rPr>
              <a:t>Supervisors</a:t>
            </a:r>
            <a:r>
              <a:rPr lang="en" dirty="0" smtClean="0">
                <a:solidFill>
                  <a:schemeClr val="dk2"/>
                </a:solidFill>
              </a:rPr>
              <a:t>    : Gentiane VENTURE, Associate Professor, TUAT</a:t>
            </a:r>
          </a:p>
          <a:p>
            <a:pPr marL="342900" lvl="0" indent="-88900" algn="l"/>
            <a:r>
              <a:rPr lang="en" dirty="0">
                <a:solidFill>
                  <a:schemeClr val="dk2"/>
                </a:solidFill>
              </a:rPr>
              <a:t> </a:t>
            </a:r>
            <a:r>
              <a:rPr lang="en" dirty="0" smtClean="0">
                <a:solidFill>
                  <a:schemeClr val="dk2"/>
                </a:solidFill>
              </a:rPr>
              <a:t>                          Yannick AOUSTIN, </a:t>
            </a:r>
            <a:r>
              <a:rPr lang="fr-FR" dirty="0">
                <a:solidFill>
                  <a:schemeClr val="dk2"/>
                </a:solidFill>
              </a:rPr>
              <a:t>Maître de Conférence à l'Université de </a:t>
            </a:r>
            <a:r>
              <a:rPr lang="fr-FR" dirty="0" smtClean="0">
                <a:solidFill>
                  <a:schemeClr val="dk2"/>
                </a:solidFill>
              </a:rPr>
              <a:t>Nantes</a:t>
            </a:r>
          </a:p>
          <a:p>
            <a:pPr marL="342900" lvl="0" indent="-88900" algn="l"/>
            <a:r>
              <a:rPr lang="fr-FR" b="1" dirty="0" smtClean="0">
                <a:solidFill>
                  <a:schemeClr val="dk2"/>
                </a:solidFill>
              </a:rPr>
              <a:t>Co-supervisor</a:t>
            </a:r>
            <a:r>
              <a:rPr lang="fr-FR" dirty="0" smtClean="0">
                <a:solidFill>
                  <a:schemeClr val="dk2"/>
                </a:solidFill>
              </a:rPr>
              <a:t> : Armando TACCHELLA, Associate Professor, University of Genoa</a:t>
            </a:r>
            <a:endParaRPr lang="en" dirty="0">
              <a:solidFill>
                <a:schemeClr val="dk2"/>
              </a:solidFill>
            </a:endParaRPr>
          </a:p>
          <a:p>
            <a:pPr marL="342900" lvl="0" indent="-88900" rtl="0">
              <a:spcBef>
                <a:spcPts val="0"/>
              </a:spcBef>
              <a:buNone/>
            </a:pPr>
            <a:endParaRPr dirty="0">
              <a:solidFill>
                <a:schemeClr val="dk2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032428" y="3464109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2015/05/11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TO-DO List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  Improvement of Pose estimation of marker</a:t>
            </a:r>
          </a:p>
          <a:p>
            <a:pPr lvl="1"/>
            <a:r>
              <a:rPr lang="en-US" dirty="0" smtClean="0"/>
              <a:t> Removing outliers when the change in angle is large</a:t>
            </a:r>
          </a:p>
          <a:p>
            <a:pPr lvl="1"/>
            <a:r>
              <a:rPr lang="en-US" dirty="0" smtClean="0"/>
              <a:t> Particle Filter approach using Bayesian filter library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Was not able to make it work as expected. Have to spend more time on it.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10812" y="4633344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Straight Movement</a:t>
            </a:r>
            <a:endParaRPr 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71102" y="4633344"/>
            <a:ext cx="1834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Turn right movement</a:t>
            </a:r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53" y="1847585"/>
            <a:ext cx="3836744" cy="288270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807" y="1847585"/>
            <a:ext cx="3836745" cy="288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6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TO-DO List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  Collaborate </a:t>
            </a:r>
            <a:r>
              <a:rPr lang="en-US" sz="1600" dirty="0"/>
              <a:t>with Mr. Vincent </a:t>
            </a:r>
            <a:r>
              <a:rPr lang="en-US" sz="1600" dirty="0" err="1"/>
              <a:t>Berenz</a:t>
            </a:r>
            <a:r>
              <a:rPr lang="en-US" sz="1600" dirty="0"/>
              <a:t> to use TDM framework for behavior </a:t>
            </a:r>
            <a:r>
              <a:rPr lang="en-US" sz="1600" dirty="0" smtClean="0"/>
              <a:t>execution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Made initial tests of Nao walking towards a virtual target.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The TDM module gets localization information in real time from the server however as the robot approaches the distance increases instead of decreasing.</a:t>
            </a:r>
          </a:p>
          <a:p>
            <a:pPr lvl="1"/>
            <a:r>
              <a:rPr lang="en-US" sz="1600" dirty="0" smtClean="0"/>
              <a:t> Will get things clarified during the meeting in this week</a:t>
            </a:r>
          </a:p>
          <a:p>
            <a:pPr marL="254000" indent="0">
              <a:buNone/>
            </a:pPr>
            <a:r>
              <a:rPr lang="en-US" sz="1600" dirty="0" smtClean="0"/>
              <a:t> </a:t>
            </a:r>
          </a:p>
          <a:p>
            <a:r>
              <a:rPr lang="en-US" sz="1600" dirty="0" smtClean="0"/>
              <a:t>  Improve the data structure that contains the description of the world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Added required information for managing the gestures of all the active humans in the field of view.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Additionally added information about available behavior modules and motion modules.</a:t>
            </a:r>
          </a:p>
        </p:txBody>
      </p:sp>
    </p:spTree>
    <p:extLst>
      <p:ext uri="{BB962C8B-B14F-4D97-AF65-F5344CB8AC3E}">
        <p14:creationId xmlns:p14="http://schemas.microsoft.com/office/powerpoint/2010/main" val="315590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TO-DO List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 </a:t>
            </a:r>
            <a:r>
              <a:rPr lang="en-US" sz="1600" dirty="0" smtClean="0"/>
              <a:t>Natural Language representation and translation of high level representation into gesture triggers and robot behaviors</a:t>
            </a:r>
          </a:p>
          <a:p>
            <a:pPr lvl="1"/>
            <a:r>
              <a:rPr lang="en-US" sz="1600" dirty="0" smtClean="0"/>
              <a:t>  Tried integrating Stanford Natural Language Processing Library</a:t>
            </a:r>
          </a:p>
          <a:p>
            <a:pPr lvl="2"/>
            <a:r>
              <a:rPr lang="en-US" sz="1600" dirty="0"/>
              <a:t> </a:t>
            </a:r>
            <a:r>
              <a:rPr lang="en-US" sz="1600" dirty="0" smtClean="0"/>
              <a:t>It is good. However when given an empty paper, the user can write whatever they want and converting them into a meaningful interaction scenario is very tough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Checked out various visual programming methods for novice programmers like Scratch, </a:t>
            </a:r>
            <a:r>
              <a:rPr lang="en-US" sz="1600" dirty="0" err="1" smtClean="0"/>
              <a:t>TouchDevelop</a:t>
            </a:r>
            <a:r>
              <a:rPr lang="en-US" sz="1600" dirty="0" smtClean="0"/>
              <a:t>, Google </a:t>
            </a:r>
            <a:r>
              <a:rPr lang="en-US" sz="1600" dirty="0" err="1" smtClean="0"/>
              <a:t>Blockly</a:t>
            </a:r>
            <a:r>
              <a:rPr lang="en-US" sz="1600" dirty="0" smtClean="0"/>
              <a:t> etc.,</a:t>
            </a:r>
          </a:p>
          <a:p>
            <a:pPr lvl="2"/>
            <a:r>
              <a:rPr lang="en-US" sz="1600" dirty="0"/>
              <a:t> </a:t>
            </a:r>
            <a:r>
              <a:rPr lang="en-US" sz="1600" dirty="0" smtClean="0"/>
              <a:t>Google </a:t>
            </a:r>
            <a:r>
              <a:rPr lang="en-US" sz="1600" dirty="0" err="1" smtClean="0"/>
              <a:t>Blockly</a:t>
            </a:r>
            <a:r>
              <a:rPr lang="en-US" sz="1600" dirty="0" smtClean="0"/>
              <a:t> looked promising since they offer the SDK to make custom blocks and code generation capability</a:t>
            </a:r>
          </a:p>
          <a:p>
            <a:pPr marL="1117600" lvl="2" indent="0">
              <a:buNone/>
            </a:pPr>
            <a:endParaRPr lang="en-US" sz="1600" dirty="0" smtClean="0"/>
          </a:p>
          <a:p>
            <a:r>
              <a:rPr lang="en-US" sz="1600" dirty="0" smtClean="0"/>
              <a:t>  Develop an easy to use interface for designing behaviors using high level language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Web interface developed using a bunch of client side </a:t>
            </a:r>
            <a:r>
              <a:rPr lang="en-US" sz="1600" dirty="0" err="1" smtClean="0"/>
              <a:t>javascript</a:t>
            </a:r>
            <a:r>
              <a:rPr lang="en-US" sz="1600" dirty="0" smtClean="0"/>
              <a:t> libraries including </a:t>
            </a:r>
            <a:r>
              <a:rPr lang="en-US" sz="1600" dirty="0" err="1" smtClean="0"/>
              <a:t>Blockly</a:t>
            </a:r>
            <a:r>
              <a:rPr lang="en-US" sz="1600" dirty="0" smtClean="0"/>
              <a:t> and </a:t>
            </a:r>
            <a:r>
              <a:rPr lang="en-US" sz="1600" dirty="0" err="1" smtClean="0"/>
              <a:t>Threejs</a:t>
            </a:r>
            <a:r>
              <a:rPr lang="en-US" sz="1600" dirty="0" smtClean="0"/>
              <a:t> 3D viewer</a:t>
            </a:r>
          </a:p>
          <a:p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Designing concrete scenarios and evaluate (Receptionist, Something based on IMU?)</a:t>
            </a:r>
          </a:p>
          <a:p>
            <a:pPr lvl="1"/>
            <a:r>
              <a:rPr lang="en-US" sz="1600" dirty="0" smtClean="0"/>
              <a:t> To be done!</a:t>
            </a:r>
          </a:p>
          <a:p>
            <a:pPr marL="25400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4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Platform – User Interface concept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82" y="1606916"/>
            <a:ext cx="2689800" cy="23063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401" y="1568902"/>
            <a:ext cx="2788322" cy="23443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952" y="1594511"/>
            <a:ext cx="3154879" cy="23311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テキスト ボックス 6"/>
          <p:cNvSpPr txBox="1"/>
          <p:nvPr/>
        </p:nvSpPr>
        <p:spPr>
          <a:xfrm>
            <a:off x="688258" y="4090219"/>
            <a:ext cx="1563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Designer</a:t>
            </a:r>
            <a:endParaRPr lang="en-US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42897" y="4090218"/>
            <a:ext cx="1563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Visualize</a:t>
            </a:r>
            <a:endParaRPr lang="en-US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763726" y="4100051"/>
            <a:ext cx="1563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Toolbox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433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Behaviors: Design-Generate-Execute workflow</a:t>
            </a:r>
            <a:endParaRPr lang="en-US" dirty="0"/>
          </a:p>
        </p:txBody>
      </p:sp>
      <p:grpSp>
        <p:nvGrpSpPr>
          <p:cNvPr id="2091" name="グループ化 2090"/>
          <p:cNvGrpSpPr/>
          <p:nvPr/>
        </p:nvGrpSpPr>
        <p:grpSpPr>
          <a:xfrm>
            <a:off x="81331" y="558281"/>
            <a:ext cx="9165985" cy="4283899"/>
            <a:chOff x="81331" y="558281"/>
            <a:chExt cx="9165985" cy="4283899"/>
          </a:xfrm>
        </p:grpSpPr>
        <p:sp>
          <p:nvSpPr>
            <p:cNvPr id="30" name="正方形/長方形 29"/>
            <p:cNvSpPr/>
            <p:nvPr/>
          </p:nvSpPr>
          <p:spPr>
            <a:xfrm>
              <a:off x="81331" y="622156"/>
              <a:ext cx="4707716" cy="301155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472" y="959297"/>
              <a:ext cx="2141767" cy="193398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2803" y="876801"/>
              <a:ext cx="1931065" cy="209898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364626" y="2981961"/>
              <a:ext cx="18681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Behavior Creation</a:t>
              </a:r>
              <a:endParaRPr 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2815739" y="3031836"/>
              <a:ext cx="18681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2. Visual Program to JSON data</a:t>
              </a:r>
              <a:endParaRPr lang="en-US" dirty="0"/>
            </a:p>
          </p:txBody>
        </p:sp>
        <p:cxnSp>
          <p:nvCxnSpPr>
            <p:cNvPr id="12" name="直線矢印コネクタ 11"/>
            <p:cNvCxnSpPr>
              <a:stCxn id="7" idx="3"/>
              <a:endCxn id="8" idx="1"/>
            </p:cNvCxnSpPr>
            <p:nvPr/>
          </p:nvCxnSpPr>
          <p:spPr>
            <a:xfrm>
              <a:off x="2389239" y="1926289"/>
              <a:ext cx="363564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正方形/長方形 21"/>
            <p:cNvSpPr/>
            <p:nvPr/>
          </p:nvSpPr>
          <p:spPr>
            <a:xfrm>
              <a:off x="5352367" y="558281"/>
              <a:ext cx="3712974" cy="42838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5546282" y="1377960"/>
              <a:ext cx="874183" cy="1077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Embedded</a:t>
              </a:r>
            </a:p>
            <a:p>
              <a:pPr algn="ctr"/>
              <a:r>
                <a:rPr lang="en-US" sz="1100" dirty="0" smtClean="0"/>
                <a:t>Web</a:t>
              </a:r>
            </a:p>
            <a:p>
              <a:pPr algn="ctr"/>
              <a:r>
                <a:rPr lang="en-US" sz="1100" dirty="0" smtClean="0"/>
                <a:t>Server</a:t>
              </a:r>
              <a:endParaRPr lang="en-US" sz="1100" dirty="0"/>
            </a:p>
          </p:txBody>
        </p:sp>
        <p:cxnSp>
          <p:nvCxnSpPr>
            <p:cNvPr id="16" name="直線矢印コネクタ 15"/>
            <p:cNvCxnSpPr>
              <a:stCxn id="8" idx="3"/>
              <a:endCxn id="15" idx="1"/>
            </p:cNvCxnSpPr>
            <p:nvPr/>
          </p:nvCxnSpPr>
          <p:spPr>
            <a:xfrm flipV="1">
              <a:off x="4683868" y="1916465"/>
              <a:ext cx="862414" cy="98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/>
            <p:cNvSpPr txBox="1"/>
            <p:nvPr/>
          </p:nvSpPr>
          <p:spPr>
            <a:xfrm>
              <a:off x="6240216" y="623218"/>
              <a:ext cx="20109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Experimot</a:t>
              </a:r>
              <a:r>
                <a:rPr lang="en-US" dirty="0" smtClean="0"/>
                <a:t> Application</a:t>
              </a:r>
              <a:endParaRPr lang="en-US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4709653" y="1606410"/>
              <a:ext cx="8877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3.POST</a:t>
              </a:r>
              <a:endParaRPr lang="en-US" sz="1200" b="1" dirty="0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1382436" y="558281"/>
              <a:ext cx="23771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Experimot</a:t>
              </a:r>
              <a:r>
                <a:rPr lang="en-US" dirty="0" smtClean="0"/>
                <a:t> Web Interface</a:t>
              </a:r>
              <a:endParaRPr lang="en-US" dirty="0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7691071" y="929090"/>
              <a:ext cx="1073522" cy="8302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Boot </a:t>
              </a:r>
              <a:r>
                <a:rPr lang="en-US" sz="1100" dirty="0" err="1" smtClean="0"/>
                <a:t>strapper</a:t>
              </a:r>
              <a:endParaRPr lang="en-US" sz="1100" dirty="0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6305604" y="934651"/>
              <a:ext cx="13197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4. Program</a:t>
              </a:r>
            </a:p>
            <a:p>
              <a:pPr algn="ctr"/>
              <a:r>
                <a:rPr lang="en-US" sz="1100" dirty="0" smtClean="0"/>
                <a:t>Generation </a:t>
              </a:r>
              <a:r>
                <a:rPr lang="en-US" sz="1100" dirty="0" err="1" smtClean="0"/>
                <a:t>Req</a:t>
              </a:r>
              <a:endParaRPr lang="en-US" sz="1100" dirty="0"/>
            </a:p>
          </p:txBody>
        </p:sp>
        <p:grpSp>
          <p:nvGrpSpPr>
            <p:cNvPr id="43" name="グループ化 42"/>
            <p:cNvGrpSpPr/>
            <p:nvPr/>
          </p:nvGrpSpPr>
          <p:grpSpPr>
            <a:xfrm>
              <a:off x="7711947" y="3856640"/>
              <a:ext cx="832285" cy="852772"/>
              <a:chOff x="7045969" y="3617190"/>
              <a:chExt cx="1350381" cy="1350381"/>
            </a:xfrm>
          </p:grpSpPr>
          <p:pic>
            <p:nvPicPr>
              <p:cNvPr id="39" name="図 3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5969" y="3617190"/>
                <a:ext cx="1350381" cy="1350381"/>
              </a:xfrm>
              <a:prstGeom prst="rect">
                <a:avLst/>
              </a:prstGeom>
            </p:spPr>
          </p:pic>
          <p:pic>
            <p:nvPicPr>
              <p:cNvPr id="2050" name="Picture 2" descr="scriptcs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10486" y="4171780"/>
                <a:ext cx="621346" cy="2080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8" name="テキスト ボックス 47"/>
            <p:cNvSpPr txBox="1"/>
            <p:nvPr/>
          </p:nvSpPr>
          <p:spPr>
            <a:xfrm>
              <a:off x="8156415" y="2102442"/>
              <a:ext cx="109090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5. Dynamic Program Generation</a:t>
              </a: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6673341" y="1470659"/>
              <a:ext cx="10909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6. Program Start </a:t>
              </a:r>
              <a:r>
                <a:rPr lang="en-US" sz="1100" dirty="0" err="1" smtClean="0"/>
                <a:t>Req</a:t>
              </a:r>
              <a:endParaRPr lang="en-US" sz="1100" dirty="0" smtClean="0"/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8156415" y="2833178"/>
              <a:ext cx="9062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7. Load Program in memory and run</a:t>
              </a: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6638425" y="2259417"/>
              <a:ext cx="1073522" cy="8302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World Description</a:t>
              </a:r>
              <a:endParaRPr lang="en-US" sz="1100" dirty="0"/>
            </a:p>
          </p:txBody>
        </p:sp>
        <p:sp>
          <p:nvSpPr>
            <p:cNvPr id="66" name="角丸四角形 65"/>
            <p:cNvSpPr/>
            <p:nvPr/>
          </p:nvSpPr>
          <p:spPr>
            <a:xfrm>
              <a:off x="5363854" y="3738182"/>
              <a:ext cx="967880" cy="4389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Motion</a:t>
              </a:r>
            </a:p>
            <a:p>
              <a:pPr algn="ctr"/>
              <a:r>
                <a:rPr lang="en-US" sz="1200" dirty="0" smtClean="0"/>
                <a:t>recognition</a:t>
              </a:r>
              <a:endParaRPr lang="en-US" sz="1200" dirty="0"/>
            </a:p>
          </p:txBody>
        </p:sp>
        <p:sp>
          <p:nvSpPr>
            <p:cNvPr id="67" name="角丸四角形 66"/>
            <p:cNvSpPr/>
            <p:nvPr/>
          </p:nvSpPr>
          <p:spPr>
            <a:xfrm>
              <a:off x="6407779" y="3730494"/>
              <a:ext cx="967880" cy="4389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Robot</a:t>
              </a:r>
            </a:p>
            <a:p>
              <a:pPr algn="ctr"/>
              <a:r>
                <a:rPr lang="en-US" sz="1200" dirty="0" smtClean="0"/>
                <a:t>interface</a:t>
              </a:r>
              <a:endParaRPr lang="en-US" sz="1200" dirty="0"/>
            </a:p>
          </p:txBody>
        </p:sp>
        <p:cxnSp>
          <p:nvCxnSpPr>
            <p:cNvPr id="84" name="直線矢印コネクタ 83"/>
            <p:cNvCxnSpPr/>
            <p:nvPr/>
          </p:nvCxnSpPr>
          <p:spPr>
            <a:xfrm flipH="1">
              <a:off x="4729317" y="2412491"/>
              <a:ext cx="811715" cy="168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86" name="テキスト ボックス 85"/>
            <p:cNvSpPr txBox="1"/>
            <p:nvPr/>
          </p:nvSpPr>
          <p:spPr>
            <a:xfrm>
              <a:off x="4865671" y="2526496"/>
              <a:ext cx="8877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GET</a:t>
              </a:r>
              <a:endParaRPr lang="en-US" sz="1200" b="1" dirty="0"/>
            </a:p>
          </p:txBody>
        </p:sp>
        <p:pic>
          <p:nvPicPr>
            <p:cNvPr id="87" name="Shape 14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413895" y="4264009"/>
              <a:ext cx="956121" cy="5388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図 8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4635" y="4219222"/>
              <a:ext cx="407090" cy="612934"/>
            </a:xfrm>
            <a:prstGeom prst="rect">
              <a:avLst/>
            </a:prstGeom>
          </p:spPr>
        </p:pic>
        <p:cxnSp>
          <p:nvCxnSpPr>
            <p:cNvPr id="2064" name="カギ線コネクタ 2063"/>
            <p:cNvCxnSpPr>
              <a:stCxn id="32" idx="2"/>
              <a:endCxn id="39" idx="3"/>
            </p:cNvCxnSpPr>
            <p:nvPr/>
          </p:nvCxnSpPr>
          <p:spPr>
            <a:xfrm rot="16200000" flipH="1">
              <a:off x="7124205" y="2862999"/>
              <a:ext cx="2523654" cy="316400"/>
            </a:xfrm>
            <a:prstGeom prst="bentConnector4">
              <a:avLst>
                <a:gd name="adj1" fmla="val 41552"/>
                <a:gd name="adj2" fmla="val 241897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8" name="カギ線コネクタ 2067"/>
            <p:cNvCxnSpPr>
              <a:stCxn id="15" idx="3"/>
              <a:endCxn id="32" idx="1"/>
            </p:cNvCxnSpPr>
            <p:nvPr/>
          </p:nvCxnSpPr>
          <p:spPr>
            <a:xfrm flipV="1">
              <a:off x="6420465" y="1344231"/>
              <a:ext cx="1270606" cy="572234"/>
            </a:xfrm>
            <a:prstGeom prst="bentConnector3">
              <a:avLst>
                <a:gd name="adj1" fmla="val 29881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5" name="カギ線コネクタ 2074"/>
            <p:cNvCxnSpPr>
              <a:stCxn id="51" idx="3"/>
              <a:endCxn id="39" idx="0"/>
            </p:cNvCxnSpPr>
            <p:nvPr/>
          </p:nvCxnSpPr>
          <p:spPr>
            <a:xfrm>
              <a:off x="7711947" y="2674558"/>
              <a:ext cx="416143" cy="118208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8" name="カギ線コネクタ 2077"/>
            <p:cNvCxnSpPr>
              <a:stCxn id="66" idx="0"/>
              <a:endCxn id="51" idx="2"/>
            </p:cNvCxnSpPr>
            <p:nvPr/>
          </p:nvCxnSpPr>
          <p:spPr>
            <a:xfrm rot="5400000" flipH="1" flipV="1">
              <a:off x="6187249" y="2750245"/>
              <a:ext cx="648483" cy="132739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4" name="カギ線コネクタ 73"/>
            <p:cNvCxnSpPr>
              <a:stCxn id="51" idx="1"/>
              <a:endCxn id="15" idx="2"/>
            </p:cNvCxnSpPr>
            <p:nvPr/>
          </p:nvCxnSpPr>
          <p:spPr>
            <a:xfrm rot="10800000">
              <a:off x="5983375" y="2454970"/>
              <a:ext cx="655051" cy="21958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9" name="カギ線コネクタ 78"/>
            <p:cNvCxnSpPr>
              <a:stCxn id="67" idx="0"/>
              <a:endCxn id="51" idx="2"/>
            </p:cNvCxnSpPr>
            <p:nvPr/>
          </p:nvCxnSpPr>
          <p:spPr>
            <a:xfrm rot="5400000" flipH="1" flipV="1">
              <a:off x="6713055" y="3268364"/>
              <a:ext cx="640795" cy="28346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5" name="カギ線コネクタ 94"/>
            <p:cNvCxnSpPr>
              <a:stCxn id="39" idx="1"/>
              <a:endCxn id="67" idx="3"/>
            </p:cNvCxnSpPr>
            <p:nvPr/>
          </p:nvCxnSpPr>
          <p:spPr>
            <a:xfrm rot="10800000">
              <a:off x="7375659" y="3949962"/>
              <a:ext cx="336288" cy="333065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テキスト ボックス 138"/>
            <p:cNvSpPr txBox="1"/>
            <p:nvPr/>
          </p:nvSpPr>
          <p:spPr>
            <a:xfrm>
              <a:off x="7418114" y="3194653"/>
              <a:ext cx="8877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8.Monitor</a:t>
              </a:r>
            </a:p>
            <a:p>
              <a:r>
                <a:rPr lang="en-US" sz="1100" dirty="0" smtClean="0"/>
                <a:t>Trigger</a:t>
              </a:r>
              <a:endParaRPr lang="en-US" sz="1100" dirty="0"/>
            </a:p>
          </p:txBody>
        </p:sp>
        <p:sp>
          <p:nvSpPr>
            <p:cNvPr id="140" name="テキスト ボックス 139"/>
            <p:cNvSpPr txBox="1"/>
            <p:nvPr/>
          </p:nvSpPr>
          <p:spPr>
            <a:xfrm>
              <a:off x="6974231" y="4290360"/>
              <a:ext cx="8877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9. Invoke</a:t>
              </a:r>
            </a:p>
            <a:p>
              <a:pPr algn="ctr"/>
              <a:r>
                <a:rPr lang="en-US" sz="1100" dirty="0" smtClean="0"/>
                <a:t>Behavior</a:t>
              </a:r>
              <a:endParaRPr lang="en-US" sz="1100" dirty="0"/>
            </a:p>
          </p:txBody>
        </p:sp>
        <p:sp>
          <p:nvSpPr>
            <p:cNvPr id="141" name="テキスト ボックス 140"/>
            <p:cNvSpPr txBox="1"/>
            <p:nvPr/>
          </p:nvSpPr>
          <p:spPr>
            <a:xfrm>
              <a:off x="5699308" y="2849985"/>
              <a:ext cx="9616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Periodic data update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91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55461" y="2307569"/>
            <a:ext cx="6379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78867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VLab_ppt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440</Words>
  <Application>Microsoft Office PowerPoint</Application>
  <PresentationFormat>画面に合わせる (16:9)</PresentationFormat>
  <Paragraphs>73</Paragraphs>
  <Slides>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Noto Symbol</vt:lpstr>
      <vt:lpstr>Questrial</vt:lpstr>
      <vt:lpstr>Arial</vt:lpstr>
      <vt:lpstr>Calibri</vt:lpstr>
      <vt:lpstr>GVLab_ppt_template</vt:lpstr>
      <vt:lpstr>Developing an experimental platform for Human Robot Interaction based on human motions </vt:lpstr>
      <vt:lpstr>   TO-DO List</vt:lpstr>
      <vt:lpstr>   TO-DO List</vt:lpstr>
      <vt:lpstr>   TO-DO List</vt:lpstr>
      <vt:lpstr>   Platform – User Interface concept</vt:lpstr>
      <vt:lpstr>   Behaviors: Design-Generate-Execute workflow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an experimental platform for Human Robot Interaction based on human motion </dc:title>
  <cp:lastModifiedBy>GVlab</cp:lastModifiedBy>
  <cp:revision>125</cp:revision>
  <cp:lastPrinted>2015-04-19T12:12:19Z</cp:lastPrinted>
  <dcterms:modified xsi:type="dcterms:W3CDTF">2015-05-11T01:42:23Z</dcterms:modified>
</cp:coreProperties>
</file>