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77" r:id="rId3"/>
    <p:sldId id="274" r:id="rId4"/>
    <p:sldId id="275" r:id="rId5"/>
    <p:sldId id="269" r:id="rId6"/>
    <p:sldId id="278" r:id="rId7"/>
    <p:sldId id="276" r:id="rId8"/>
    <p:sldId id="279" r:id="rId9"/>
    <p:sldId id="270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7135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98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3281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1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スライド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58214" y="42867"/>
            <a:ext cx="714300" cy="49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9517" y="113379"/>
            <a:ext cx="1257299" cy="3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2500298" y="113379"/>
            <a:ext cx="4286399" cy="39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 b="0" i="0" u="none" strike="noStrike" cap="none" baseline="0">
                <a:solidFill>
                  <a:srgbClr val="12AE65"/>
                </a:solidFill>
                <a:latin typeface="Questrial"/>
                <a:ea typeface="Questrial"/>
                <a:cs typeface="Questrial"/>
                <a:sym typeface="Questrial"/>
              </a:rPr>
              <a:t>Tokyo University of Agriculture and Technology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rgbClr val="12AE65"/>
                </a:solidFill>
                <a:latin typeface="Arial"/>
                <a:ea typeface="Arial"/>
                <a:cs typeface="Arial"/>
                <a:sym typeface="Arial"/>
              </a:rPr>
              <a:t>東京農工大学</a:t>
            </a: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4">
            <a:alphaModFix/>
          </a:blip>
          <a:srcRect l="3000" t="28000" r="3998" b="27999"/>
          <a:stretch/>
        </p:blipFill>
        <p:spPr>
          <a:xfrm>
            <a:off x="-31" y="-18"/>
            <a:ext cx="2214600" cy="58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Shape 19"/>
          <p:cNvGrpSpPr/>
          <p:nvPr/>
        </p:nvGrpSpPr>
        <p:grpSpPr>
          <a:xfrm>
            <a:off x="71405" y="4929390"/>
            <a:ext cx="8072409" cy="161526"/>
            <a:chOff x="35686" y="6500826"/>
            <a:chExt cx="8072409" cy="340199"/>
          </a:xfrm>
        </p:grpSpPr>
        <p:sp>
          <p:nvSpPr>
            <p:cNvPr id="20" name="Shape 20"/>
            <p:cNvSpPr txBox="1"/>
            <p:nvPr/>
          </p:nvSpPr>
          <p:spPr>
            <a:xfrm>
              <a:off x="35686" y="6500826"/>
              <a:ext cx="1285800" cy="340199"/>
            </a:xfrm>
            <a:prstGeom prst="rect">
              <a:avLst/>
            </a:prstGeom>
            <a:solidFill>
              <a:srgbClr val="0069A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393008" y="6500833"/>
              <a:ext cx="1285800" cy="338699"/>
            </a:xfrm>
            <a:prstGeom prst="rect">
              <a:avLst/>
            </a:prstGeom>
            <a:solidFill>
              <a:srgbClr val="067E9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2750331" y="6500833"/>
              <a:ext cx="1285800" cy="338699"/>
            </a:xfrm>
            <a:prstGeom prst="rect">
              <a:avLst/>
            </a:prstGeom>
            <a:solidFill>
              <a:srgbClr val="12AE65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4107653" y="6500833"/>
              <a:ext cx="1285800" cy="338699"/>
            </a:xfrm>
            <a:prstGeom prst="rect">
              <a:avLst/>
            </a:prstGeom>
            <a:solidFill>
              <a:srgbClr val="A0E76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5464975" y="6500833"/>
              <a:ext cx="1285800" cy="338699"/>
            </a:xfrm>
            <a:prstGeom prst="rect">
              <a:avLst/>
            </a:prstGeom>
            <a:solidFill>
              <a:srgbClr val="DDFF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6822296" y="6500833"/>
              <a:ext cx="1285800" cy="3386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AE65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720"/>
              </a:spcBef>
              <a:buClr>
                <a:srgbClr val="067E97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640"/>
              </a:spcBef>
              <a:buClr>
                <a:srgbClr val="12AE65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560"/>
              </a:spcBef>
              <a:buClr>
                <a:srgbClr val="888888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40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000100" y="1285866"/>
            <a:ext cx="77724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067E97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85975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AE65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720"/>
              </a:spcBef>
              <a:buClr>
                <a:srgbClr val="067E97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640"/>
              </a:spcBef>
              <a:buClr>
                <a:srgbClr val="12AE65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560"/>
              </a:spcBef>
              <a:buClr>
                <a:srgbClr val="888888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9144000" cy="153599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とコンテンツ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9144000" cy="153599"/>
          </a:xfrm>
          <a:prstGeom prst="rect">
            <a:avLst/>
          </a:prstGeom>
          <a:solidFill>
            <a:srgbClr val="067E9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タイトルとコンテンツ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/>
          <p:nvPr/>
        </p:nvSpPr>
        <p:spPr>
          <a:xfrm>
            <a:off x="0" y="0"/>
            <a:ext cx="9144000" cy="153599"/>
          </a:xfrm>
          <a:prstGeom prst="rect">
            <a:avLst/>
          </a:prstGeom>
          <a:solidFill>
            <a:srgbClr val="12AE6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セクション見出し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127000" rtl="0">
              <a:spcBef>
                <a:spcPts val="0"/>
              </a:spcBef>
              <a:buClr>
                <a:srgbClr val="A0E767"/>
              </a:buClr>
              <a:buFont typeface="Noto Symbol"/>
              <a:buChar char="•"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895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53873" y="7458"/>
            <a:ext cx="91979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9AD"/>
              </a:buClr>
              <a:buFont typeface="Quest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-53873" y="863267"/>
            <a:ext cx="9197999" cy="406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88900" algn="l" rtl="0">
              <a:spcBef>
                <a:spcPts val="800"/>
              </a:spcBef>
              <a:buClr>
                <a:srgbClr val="0069AD"/>
              </a:buClr>
              <a:buFont typeface="Noto Symbol"/>
              <a:buChar char="•"/>
              <a:defRPr/>
            </a:lvl1pPr>
            <a:lvl2pPr marL="742950" marR="0" indent="-57150" algn="l" rtl="0">
              <a:spcBef>
                <a:spcPts val="720"/>
              </a:spcBef>
              <a:buClr>
                <a:srgbClr val="067E97"/>
              </a:buClr>
              <a:buFont typeface="Noto Symbol"/>
              <a:buChar char="■"/>
              <a:defRPr/>
            </a:lvl2pPr>
            <a:lvl3pPr marL="1143000" marR="0" indent="-25400" algn="l" rtl="0">
              <a:spcBef>
                <a:spcPts val="640"/>
              </a:spcBef>
              <a:buClr>
                <a:srgbClr val="12AE65"/>
              </a:buClr>
              <a:buFont typeface="Noto Symbol"/>
              <a:buChar char="•"/>
              <a:defRPr/>
            </a:lvl3pPr>
            <a:lvl4pPr marL="1600200" marR="0" indent="-50800" algn="l" rtl="0">
              <a:spcBef>
                <a:spcPts val="560"/>
              </a:spcBef>
              <a:buClr>
                <a:srgbClr val="A0E767"/>
              </a:buClr>
              <a:buFont typeface="Noto Symbol"/>
              <a:buChar char="■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/>
          <p:nvPr/>
        </p:nvSpPr>
        <p:spPr>
          <a:xfrm>
            <a:off x="71405" y="4929207"/>
            <a:ext cx="1285800" cy="161699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1428728" y="4929213"/>
            <a:ext cx="1285800" cy="160799"/>
          </a:xfrm>
          <a:prstGeom prst="rect">
            <a:avLst/>
          </a:prstGeom>
          <a:solidFill>
            <a:srgbClr val="067E9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2786050" y="4929213"/>
            <a:ext cx="1285800" cy="160799"/>
          </a:xfrm>
          <a:prstGeom prst="rect">
            <a:avLst/>
          </a:prstGeom>
          <a:solidFill>
            <a:srgbClr val="12AE6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4143371" y="4929213"/>
            <a:ext cx="1285800" cy="160799"/>
          </a:xfrm>
          <a:prstGeom prst="rect">
            <a:avLst/>
          </a:prstGeom>
          <a:solidFill>
            <a:srgbClr val="A0E76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5500694" y="4929213"/>
            <a:ext cx="1285800" cy="160799"/>
          </a:xfrm>
          <a:prstGeom prst="rect">
            <a:avLst/>
          </a:prstGeom>
          <a:solidFill>
            <a:srgbClr val="DDFF6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6858015" y="4929213"/>
            <a:ext cx="1285800" cy="160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9" r:id="rId8"/>
    <p:sldLayoutId id="2147483661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685800" y="1285866"/>
            <a:ext cx="7772400" cy="1371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</a:rPr>
              <a:t>Developing an experimental platform for Human Robot Interaction based on human </a:t>
            </a:r>
            <a:r>
              <a:rPr lang="en" sz="1800" b="1" dirty="0" smtClean="0">
                <a:solidFill>
                  <a:schemeClr val="dk1"/>
                </a:solidFill>
              </a:rPr>
              <a:t>motions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912755" y="2960699"/>
            <a:ext cx="7318489" cy="131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88900" rtl="0"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</a:rPr>
              <a:t>Praveenkumar VASUDEVAN</a:t>
            </a:r>
          </a:p>
          <a:p>
            <a:pPr marL="342900" lvl="0" indent="-8890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dk2"/>
                </a:solidFill>
              </a:rPr>
              <a:t>E</a:t>
            </a:r>
            <a:r>
              <a:rPr lang="en" dirty="0" smtClean="0">
                <a:solidFill>
                  <a:schemeClr val="dk2"/>
                </a:solidFill>
              </a:rPr>
              <a:t>uropean </a:t>
            </a:r>
            <a:r>
              <a:rPr lang="en" b="1" dirty="0" smtClean="0">
                <a:solidFill>
                  <a:schemeClr val="dk2"/>
                </a:solidFill>
              </a:rPr>
              <a:t>M</a:t>
            </a:r>
            <a:r>
              <a:rPr lang="en" dirty="0" smtClean="0">
                <a:solidFill>
                  <a:schemeClr val="dk2"/>
                </a:solidFill>
              </a:rPr>
              <a:t>aster in </a:t>
            </a:r>
            <a:r>
              <a:rPr lang="en" b="1" dirty="0" smtClean="0">
                <a:solidFill>
                  <a:schemeClr val="dk2"/>
                </a:solidFill>
              </a:rPr>
              <a:t>A</a:t>
            </a:r>
            <a:r>
              <a:rPr lang="en" dirty="0" smtClean="0">
                <a:solidFill>
                  <a:schemeClr val="dk2"/>
                </a:solidFill>
              </a:rPr>
              <a:t>dvanced </a:t>
            </a:r>
            <a:r>
              <a:rPr lang="en" b="1" dirty="0" smtClean="0">
                <a:solidFill>
                  <a:schemeClr val="dk2"/>
                </a:solidFill>
              </a:rPr>
              <a:t>R</a:t>
            </a:r>
            <a:r>
              <a:rPr lang="en-US" b="1" dirty="0">
                <a:solidFill>
                  <a:schemeClr val="dk2"/>
                </a:solidFill>
              </a:rPr>
              <a:t>O</a:t>
            </a:r>
            <a:r>
              <a:rPr lang="en" dirty="0" smtClean="0">
                <a:solidFill>
                  <a:schemeClr val="dk2"/>
                </a:solidFill>
              </a:rPr>
              <a:t>botics</a:t>
            </a:r>
          </a:p>
          <a:p>
            <a:pPr marL="342900" lvl="0" indent="-88900" rtl="0">
              <a:spcBef>
                <a:spcPts val="0"/>
              </a:spcBef>
              <a:buNone/>
            </a:pPr>
            <a:endParaRPr lang="en" dirty="0" smtClean="0">
              <a:solidFill>
                <a:schemeClr val="dk2"/>
              </a:solidFill>
            </a:endParaRPr>
          </a:p>
          <a:p>
            <a:pPr marL="342900" lvl="0" indent="-88900" rtl="0">
              <a:spcBef>
                <a:spcPts val="0"/>
              </a:spcBef>
              <a:buNone/>
            </a:pPr>
            <a:endParaRPr lang="en" dirty="0" smtClean="0">
              <a:solidFill>
                <a:schemeClr val="dk2"/>
              </a:solidFill>
            </a:endParaRPr>
          </a:p>
          <a:p>
            <a:pPr marL="342900" lvl="0" indent="-88900" rtl="0">
              <a:spcBef>
                <a:spcPts val="0"/>
              </a:spcBef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342900" lvl="0" indent="-88900" algn="l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dk2"/>
                </a:solidFill>
              </a:rPr>
              <a:t>Supervisors</a:t>
            </a:r>
            <a:r>
              <a:rPr lang="en" dirty="0" smtClean="0">
                <a:solidFill>
                  <a:schemeClr val="dk2"/>
                </a:solidFill>
              </a:rPr>
              <a:t>    : Gentiane VENTURE, Associate Professor, TUAT</a:t>
            </a:r>
          </a:p>
          <a:p>
            <a:pPr marL="342900" lvl="0" indent="-88900" algn="l"/>
            <a:r>
              <a:rPr lang="en" dirty="0">
                <a:solidFill>
                  <a:schemeClr val="dk2"/>
                </a:solidFill>
              </a:rPr>
              <a:t> </a:t>
            </a:r>
            <a:r>
              <a:rPr lang="en" dirty="0" smtClean="0">
                <a:solidFill>
                  <a:schemeClr val="dk2"/>
                </a:solidFill>
              </a:rPr>
              <a:t>                          Yannick AOUSTIN, </a:t>
            </a:r>
            <a:r>
              <a:rPr lang="fr-FR" dirty="0">
                <a:solidFill>
                  <a:schemeClr val="dk2"/>
                </a:solidFill>
              </a:rPr>
              <a:t>Maître de Conférence à l'Université de </a:t>
            </a:r>
            <a:r>
              <a:rPr lang="fr-FR" dirty="0" smtClean="0">
                <a:solidFill>
                  <a:schemeClr val="dk2"/>
                </a:solidFill>
              </a:rPr>
              <a:t>Nantes</a:t>
            </a:r>
          </a:p>
          <a:p>
            <a:pPr marL="342900" lvl="0" indent="-88900" algn="l"/>
            <a:r>
              <a:rPr lang="fr-FR" b="1" dirty="0" smtClean="0">
                <a:solidFill>
                  <a:schemeClr val="dk2"/>
                </a:solidFill>
              </a:rPr>
              <a:t>Co-supervisor</a:t>
            </a:r>
            <a:r>
              <a:rPr lang="fr-FR" dirty="0" smtClean="0">
                <a:solidFill>
                  <a:schemeClr val="dk2"/>
                </a:solidFill>
              </a:rPr>
              <a:t> : Armando TACCHELLA, Associate Professor, University of Genoa</a:t>
            </a:r>
            <a:endParaRPr lang="en" dirty="0">
              <a:solidFill>
                <a:schemeClr val="dk2"/>
              </a:solidFill>
            </a:endParaRPr>
          </a:p>
          <a:p>
            <a:pPr marL="342900" lvl="0" indent="-8890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032428" y="346410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2015/06/08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   Motivation(s)</a:t>
            </a:r>
            <a:endParaRPr lang="en"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dirty="0"/>
              <a:t>Humans interacting with intelligent Robots has been seen as a potential game changer in the future</a:t>
            </a:r>
            <a:r>
              <a:rPr lang="en" sz="1800" dirty="0" smtClean="0"/>
              <a:t>.</a:t>
            </a:r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dirty="0"/>
              <a:t>Human motion (Non-verbal communication) is rich in information and understanding it is very important to improve the interaction</a:t>
            </a:r>
            <a:r>
              <a:rPr lang="en" sz="1800" dirty="0" smtClean="0"/>
              <a:t>.</a:t>
            </a:r>
          </a:p>
          <a:p>
            <a:pPr marL="857250" lvl="1" indent="-342900"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dirty="0" smtClean="0"/>
              <a:t>Motion conveys intention, health, emotion etc.,</a:t>
            </a:r>
          </a:p>
          <a:p>
            <a:pPr marL="857250" lvl="1" indent="-342900"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dirty="0" smtClean="0"/>
              <a:t>Existing tools for designing HRI scenarios and robot behaviors are not scalable and requires skilled roboticists’ assistance</a:t>
            </a:r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b="1" dirty="0" smtClean="0">
                <a:solidFill>
                  <a:srgbClr val="00B050"/>
                </a:solidFill>
              </a:rPr>
              <a:t>Goal</a:t>
            </a:r>
            <a:r>
              <a:rPr lang="en" sz="1800" b="1" dirty="0" smtClean="0"/>
              <a:t> : To develop an experimental platform which </a:t>
            </a:r>
          </a:p>
          <a:p>
            <a:pPr marL="857250" lvl="1" indent="-342900"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b="1" dirty="0" smtClean="0"/>
              <a:t>Facilitates interaction based on human motion </a:t>
            </a:r>
          </a:p>
          <a:p>
            <a:pPr marL="857250" lvl="1" indent="-342900"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b="1" dirty="0" smtClean="0"/>
              <a:t>Is easy to use by a common user to design and execute interaction scenarios</a:t>
            </a:r>
            <a:endParaRPr lang="en" sz="1800" b="1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6521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Behaviors: Design-Generate-Execute workflow</a:t>
            </a:r>
            <a:endParaRPr 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81331" y="622156"/>
            <a:ext cx="4707716" cy="31083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2" y="959297"/>
            <a:ext cx="2141767" cy="1933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61" y="1117551"/>
            <a:ext cx="1469999" cy="1597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テキスト ボックス 8"/>
          <p:cNvSpPr txBox="1"/>
          <p:nvPr/>
        </p:nvSpPr>
        <p:spPr>
          <a:xfrm>
            <a:off x="367275" y="3317763"/>
            <a:ext cx="1868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Behavior Creation</a:t>
            </a:r>
            <a:endParaRPr 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13806" y="3040764"/>
            <a:ext cx="1868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2. Declarative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352367" y="558281"/>
            <a:ext cx="3712974" cy="42838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546282" y="1377960"/>
            <a:ext cx="874183" cy="107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Embedded</a:t>
            </a:r>
          </a:p>
          <a:p>
            <a:pPr algn="ctr"/>
            <a:r>
              <a:rPr lang="en-US" sz="1100" dirty="0" smtClean="0"/>
              <a:t>Web</a:t>
            </a:r>
          </a:p>
          <a:p>
            <a:pPr algn="ctr"/>
            <a:r>
              <a:rPr lang="en-US" sz="1100" dirty="0" smtClean="0"/>
              <a:t>Server</a:t>
            </a:r>
            <a:endParaRPr lang="en-US" sz="11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240216" y="623218"/>
            <a:ext cx="201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Experimot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09653" y="1606410"/>
            <a:ext cx="88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3.POST</a:t>
            </a:r>
            <a:endParaRPr lang="en-US" sz="12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82436" y="558281"/>
            <a:ext cx="2377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Experimot</a:t>
            </a:r>
            <a:r>
              <a:rPr lang="en-US" dirty="0" smtClean="0"/>
              <a:t> Web Interface</a:t>
            </a:r>
            <a:endParaRPr 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7691071" y="929090"/>
            <a:ext cx="1073522" cy="83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Boot </a:t>
            </a:r>
            <a:r>
              <a:rPr lang="en-US" sz="1100" dirty="0" err="1" smtClean="0"/>
              <a:t>strapper</a:t>
            </a:r>
            <a:endParaRPr lang="en-US" sz="11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305604" y="934651"/>
            <a:ext cx="131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4. Program</a:t>
            </a:r>
          </a:p>
          <a:p>
            <a:pPr algn="ctr"/>
            <a:r>
              <a:rPr lang="en-US" sz="1100" dirty="0" smtClean="0"/>
              <a:t>Generation </a:t>
            </a:r>
            <a:r>
              <a:rPr lang="en-US" sz="1100" dirty="0" err="1" smtClean="0"/>
              <a:t>Req</a:t>
            </a:r>
            <a:endParaRPr lang="en-US" sz="1100" dirty="0"/>
          </a:p>
        </p:txBody>
      </p:sp>
      <p:grpSp>
        <p:nvGrpSpPr>
          <p:cNvPr id="43" name="グループ化 42"/>
          <p:cNvGrpSpPr/>
          <p:nvPr/>
        </p:nvGrpSpPr>
        <p:grpSpPr>
          <a:xfrm>
            <a:off x="7711947" y="3856640"/>
            <a:ext cx="832285" cy="852772"/>
            <a:chOff x="7045969" y="3617190"/>
            <a:chExt cx="1350381" cy="1350381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969" y="3617190"/>
              <a:ext cx="1350381" cy="1350381"/>
            </a:xfrm>
            <a:prstGeom prst="rect">
              <a:avLst/>
            </a:prstGeom>
          </p:spPr>
        </p:pic>
        <p:pic>
          <p:nvPicPr>
            <p:cNvPr id="2050" name="Picture 2" descr="scriptc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86" y="4171780"/>
              <a:ext cx="621346" cy="208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8156415" y="2102442"/>
            <a:ext cx="10909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5. Dynamic Program Generation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673341" y="1470659"/>
            <a:ext cx="10909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6. Program Start </a:t>
            </a:r>
            <a:r>
              <a:rPr lang="en-US" sz="1100" dirty="0" err="1" smtClean="0"/>
              <a:t>Req</a:t>
            </a:r>
            <a:endParaRPr lang="en-US" sz="1100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156415" y="2833178"/>
            <a:ext cx="906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7. Load Program in memory and run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6638425" y="2259417"/>
            <a:ext cx="1073522" cy="83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World Description</a:t>
            </a:r>
            <a:endParaRPr lang="en-US" sz="1100" dirty="0"/>
          </a:p>
        </p:txBody>
      </p:sp>
      <p:sp>
        <p:nvSpPr>
          <p:cNvPr id="66" name="角丸四角形 65"/>
          <p:cNvSpPr/>
          <p:nvPr/>
        </p:nvSpPr>
        <p:spPr>
          <a:xfrm>
            <a:off x="5363854" y="3738182"/>
            <a:ext cx="967880" cy="43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Motion</a:t>
            </a:r>
          </a:p>
          <a:p>
            <a:pPr algn="ctr"/>
            <a:r>
              <a:rPr lang="en-US" sz="1200" dirty="0" smtClean="0"/>
              <a:t>recognition</a:t>
            </a:r>
            <a:endParaRPr lang="en-US" sz="1200" dirty="0"/>
          </a:p>
        </p:txBody>
      </p:sp>
      <p:sp>
        <p:nvSpPr>
          <p:cNvPr id="67" name="角丸四角形 66"/>
          <p:cNvSpPr/>
          <p:nvPr/>
        </p:nvSpPr>
        <p:spPr>
          <a:xfrm>
            <a:off x="6407779" y="3730494"/>
            <a:ext cx="967880" cy="43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Robot</a:t>
            </a:r>
          </a:p>
          <a:p>
            <a:pPr algn="ctr"/>
            <a:r>
              <a:rPr lang="en-US" sz="1200" dirty="0" smtClean="0"/>
              <a:t>interface</a:t>
            </a:r>
            <a:endParaRPr lang="en-US" sz="1200" dirty="0"/>
          </a:p>
        </p:txBody>
      </p:sp>
      <p:cxnSp>
        <p:nvCxnSpPr>
          <p:cNvPr id="84" name="直線矢印コネクタ 83"/>
          <p:cNvCxnSpPr/>
          <p:nvPr/>
        </p:nvCxnSpPr>
        <p:spPr>
          <a:xfrm flipH="1">
            <a:off x="4729317" y="2412491"/>
            <a:ext cx="811715" cy="16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4865671" y="2526496"/>
            <a:ext cx="88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GET</a:t>
            </a:r>
            <a:endParaRPr lang="en-US" sz="1200" b="1" dirty="0"/>
          </a:p>
        </p:txBody>
      </p:sp>
      <p:pic>
        <p:nvPicPr>
          <p:cNvPr id="87" name="Shape 1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3895" y="4264009"/>
            <a:ext cx="956121" cy="538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図 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35" y="4219222"/>
            <a:ext cx="407090" cy="612934"/>
          </a:xfrm>
          <a:prstGeom prst="rect">
            <a:avLst/>
          </a:prstGeom>
        </p:spPr>
      </p:pic>
      <p:cxnSp>
        <p:nvCxnSpPr>
          <p:cNvPr id="2064" name="カギ線コネクタ 2063"/>
          <p:cNvCxnSpPr>
            <a:stCxn id="32" idx="2"/>
            <a:endCxn id="39" idx="3"/>
          </p:cNvCxnSpPr>
          <p:nvPr/>
        </p:nvCxnSpPr>
        <p:spPr>
          <a:xfrm rot="16200000" flipH="1">
            <a:off x="7124205" y="2862999"/>
            <a:ext cx="2523654" cy="316400"/>
          </a:xfrm>
          <a:prstGeom prst="bentConnector4">
            <a:avLst>
              <a:gd name="adj1" fmla="val 41552"/>
              <a:gd name="adj2" fmla="val 24189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8" name="カギ線コネクタ 2067"/>
          <p:cNvCxnSpPr>
            <a:stCxn id="15" idx="3"/>
            <a:endCxn id="32" idx="1"/>
          </p:cNvCxnSpPr>
          <p:nvPr/>
        </p:nvCxnSpPr>
        <p:spPr>
          <a:xfrm flipV="1">
            <a:off x="6420465" y="1344231"/>
            <a:ext cx="1270606" cy="572234"/>
          </a:xfrm>
          <a:prstGeom prst="bentConnector3">
            <a:avLst>
              <a:gd name="adj1" fmla="val 2988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5" name="カギ線コネクタ 2074"/>
          <p:cNvCxnSpPr>
            <a:stCxn id="51" idx="3"/>
            <a:endCxn id="39" idx="0"/>
          </p:cNvCxnSpPr>
          <p:nvPr/>
        </p:nvCxnSpPr>
        <p:spPr>
          <a:xfrm>
            <a:off x="7711947" y="2674558"/>
            <a:ext cx="416143" cy="11820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8" name="カギ線コネクタ 2077"/>
          <p:cNvCxnSpPr>
            <a:stCxn id="66" idx="0"/>
            <a:endCxn id="51" idx="2"/>
          </p:cNvCxnSpPr>
          <p:nvPr/>
        </p:nvCxnSpPr>
        <p:spPr>
          <a:xfrm rot="5400000" flipH="1" flipV="1">
            <a:off x="6187249" y="2750245"/>
            <a:ext cx="648483" cy="1327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51" idx="1"/>
            <a:endCxn id="15" idx="2"/>
          </p:cNvCxnSpPr>
          <p:nvPr/>
        </p:nvCxnSpPr>
        <p:spPr>
          <a:xfrm rot="10800000">
            <a:off x="5983375" y="2454970"/>
            <a:ext cx="655051" cy="219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67" idx="0"/>
            <a:endCxn id="51" idx="2"/>
          </p:cNvCxnSpPr>
          <p:nvPr/>
        </p:nvCxnSpPr>
        <p:spPr>
          <a:xfrm rot="5400000" flipH="1" flipV="1">
            <a:off x="6713055" y="3268364"/>
            <a:ext cx="640795" cy="2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39" idx="1"/>
            <a:endCxn id="67" idx="3"/>
          </p:cNvCxnSpPr>
          <p:nvPr/>
        </p:nvCxnSpPr>
        <p:spPr>
          <a:xfrm rot="10800000">
            <a:off x="7375659" y="3949962"/>
            <a:ext cx="336288" cy="33306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7418114" y="3194653"/>
            <a:ext cx="887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8.Monitor</a:t>
            </a:r>
          </a:p>
          <a:p>
            <a:r>
              <a:rPr lang="en-US" sz="1100" dirty="0" smtClean="0"/>
              <a:t>Trigger</a:t>
            </a:r>
            <a:endParaRPr lang="en-US" sz="1100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6974231" y="4290360"/>
            <a:ext cx="887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9. Invoke</a:t>
            </a:r>
          </a:p>
          <a:p>
            <a:pPr algn="ctr"/>
            <a:r>
              <a:rPr lang="en-US" sz="1100" dirty="0" smtClean="0"/>
              <a:t>Behavior</a:t>
            </a:r>
            <a:endParaRPr lang="en-US" sz="1100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5699308" y="2849985"/>
            <a:ext cx="961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Periodic data update</a:t>
            </a:r>
            <a:endParaRPr lang="en-US" sz="11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1" y="842199"/>
            <a:ext cx="2433071" cy="248896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8" y="1110448"/>
            <a:ext cx="1976268" cy="1619380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stCxn id="7" idx="3"/>
          </p:cNvCxnSpPr>
          <p:nvPr/>
        </p:nvCxnSpPr>
        <p:spPr>
          <a:xfrm>
            <a:off x="2389239" y="1926289"/>
            <a:ext cx="463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8" idx="3"/>
            <a:endCxn id="15" idx="1"/>
          </p:cNvCxnSpPr>
          <p:nvPr/>
        </p:nvCxnSpPr>
        <p:spPr>
          <a:xfrm>
            <a:off x="4472760" y="1916464"/>
            <a:ext cx="10735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2808975" y="3034420"/>
            <a:ext cx="1868129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2. Declarative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6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 Behavior Program Structure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64" y="967028"/>
            <a:ext cx="3455282" cy="36375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17" y="967028"/>
            <a:ext cx="3555913" cy="36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Misc</a:t>
            </a:r>
            <a:r>
              <a:rPr lang="en-US" dirty="0" smtClean="0"/>
              <a:t> Updates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 </a:t>
            </a:r>
            <a:r>
              <a:rPr lang="en-US" sz="1600" dirty="0" smtClean="0"/>
              <a:t>Web Client side UI has been improved</a:t>
            </a:r>
          </a:p>
          <a:p>
            <a:pPr lvl="1"/>
            <a:r>
              <a:rPr lang="en-US" sz="1600" dirty="0" smtClean="0"/>
              <a:t>LOAD/SAVE/CLEAR </a:t>
            </a:r>
          </a:p>
          <a:p>
            <a:pPr lvl="1"/>
            <a:endParaRPr lang="en-US" sz="1600" dirty="0" smtClean="0"/>
          </a:p>
          <a:p>
            <a:pPr marL="1117600" lvl="2" indent="0">
              <a:buNone/>
            </a:pPr>
            <a:endParaRPr lang="en-US" sz="1600" dirty="0" smtClean="0"/>
          </a:p>
          <a:p>
            <a:pPr marL="1117600" lvl="2" indent="0">
              <a:buNone/>
            </a:pPr>
            <a:endParaRPr lang="en-US" sz="1600" dirty="0" smtClean="0"/>
          </a:p>
          <a:p>
            <a:r>
              <a:rPr lang="en-US" sz="1600" dirty="0" smtClean="0"/>
              <a:t>  </a:t>
            </a:r>
            <a:r>
              <a:rPr lang="en-US" sz="1600" dirty="0" smtClean="0"/>
              <a:t>Improvement to the behavior program parser.</a:t>
            </a:r>
          </a:p>
          <a:p>
            <a:pPr lvl="1"/>
            <a:r>
              <a:rPr lang="en-US" sz="1600" dirty="0" smtClean="0"/>
              <a:t>Support for Gesture counter (Simple counting based on gesture active period)</a:t>
            </a:r>
            <a:endParaRPr lang="en-US" sz="1600" dirty="0"/>
          </a:p>
          <a:p>
            <a:pPr lvl="1"/>
            <a:r>
              <a:rPr lang="en-US" sz="1600" dirty="0" smtClean="0"/>
              <a:t> Dynamic expression evaluator for program termination etc.,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smtClean="0"/>
              <a:t>Nao Behavior Execution module improvement</a:t>
            </a:r>
          </a:p>
          <a:p>
            <a:pPr lvl="1"/>
            <a:r>
              <a:rPr lang="en-US" sz="1600" dirty="0" smtClean="0"/>
              <a:t>At startup, it registers a set of action capabilities to the application.</a:t>
            </a:r>
          </a:p>
          <a:p>
            <a:pPr lvl="1"/>
            <a:r>
              <a:rPr lang="en-US" sz="1600" dirty="0" smtClean="0"/>
              <a:t>Each action </a:t>
            </a:r>
            <a:r>
              <a:rPr lang="en-US" sz="1600" dirty="0" smtClean="0"/>
              <a:t>is composed of &lt;</a:t>
            </a:r>
            <a:r>
              <a:rPr lang="en-US" sz="1600" dirty="0" err="1" smtClean="0"/>
              <a:t>action_name,action_parameters</a:t>
            </a:r>
            <a:r>
              <a:rPr lang="en-US" sz="1600" dirty="0" smtClean="0"/>
              <a:t>&gt;</a:t>
            </a:r>
          </a:p>
          <a:p>
            <a:pPr lvl="1"/>
            <a:endParaRPr lang="en-US" sz="1600" dirty="0"/>
          </a:p>
          <a:p>
            <a:r>
              <a:rPr lang="en-US" sz="1600" dirty="0" smtClean="0"/>
              <a:t> Imitation support using the joint angles computed using </a:t>
            </a:r>
            <a:r>
              <a:rPr lang="en-US" sz="1600" dirty="0" err="1" smtClean="0"/>
              <a:t>KinectEx</a:t>
            </a:r>
            <a:r>
              <a:rPr lang="en-US" sz="1600" dirty="0" smtClean="0"/>
              <a:t> library - incomplete</a:t>
            </a:r>
            <a:endParaRPr lang="en-US" sz="1600" dirty="0" smtClean="0"/>
          </a:p>
          <a:p>
            <a:pPr marL="2540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67" y="1446859"/>
            <a:ext cx="4595242" cy="53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Misc</a:t>
            </a:r>
            <a:r>
              <a:rPr lang="en-US" dirty="0" smtClean="0"/>
              <a:t> Updates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Thesis documentation started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ICSORO 2015 Conference paper update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Scenario 1: NAO as a demonstrator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Scenario 2: NAO as a therapy facilitator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smtClean="0"/>
              <a:t>New robot actions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7" y="2884649"/>
            <a:ext cx="2566081" cy="1920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8" y="631899"/>
            <a:ext cx="3074181" cy="2033505"/>
          </a:xfrm>
          <a:prstGeom prst="rect">
            <a:avLst/>
          </a:prstGeom>
        </p:spPr>
      </p:pic>
      <p:grpSp>
        <p:nvGrpSpPr>
          <p:cNvPr id="41" name="グループ化 40"/>
          <p:cNvGrpSpPr/>
          <p:nvPr/>
        </p:nvGrpSpPr>
        <p:grpSpPr>
          <a:xfrm>
            <a:off x="5967423" y="2482281"/>
            <a:ext cx="1046876" cy="1186566"/>
            <a:chOff x="5955848" y="2667476"/>
            <a:chExt cx="1046876" cy="1186566"/>
          </a:xfrm>
        </p:grpSpPr>
        <p:cxnSp>
          <p:nvCxnSpPr>
            <p:cNvPr id="35" name="直線矢印コネクタ 34"/>
            <p:cNvCxnSpPr/>
            <p:nvPr/>
          </p:nvCxnSpPr>
          <p:spPr>
            <a:xfrm rot="19495277" flipV="1">
              <a:off x="6606037" y="2868124"/>
              <a:ext cx="396687" cy="564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>
              <a:outerShdw blurRad="40000" dist="23000" dir="5400000" rotWithShape="0">
                <a:schemeClr val="tx1">
                  <a:alpha val="35000"/>
                </a:scheme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/>
            <p:nvPr/>
          </p:nvCxnSpPr>
          <p:spPr>
            <a:xfrm rot="19495277" flipH="1" flipV="1">
              <a:off x="6192766" y="3293448"/>
              <a:ext cx="551977" cy="3815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>
              <a:outerShdw blurRad="40000" dist="23000" dir="5400000" rotWithShape="0">
                <a:schemeClr val="tx1">
                  <a:alpha val="35000"/>
                </a:scheme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6769734" y="2667476"/>
              <a:ext cx="203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</a:t>
              </a:r>
              <a:endParaRPr lang="en-US" sz="1200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955848" y="3383443"/>
              <a:ext cx="203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</a:t>
              </a:r>
              <a:endParaRPr lang="en-US" sz="12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241563" y="3546265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World</a:t>
              </a:r>
              <a:endParaRPr lang="en-US" dirty="0"/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7544049" y="3578686"/>
            <a:ext cx="1101434" cy="1280722"/>
            <a:chOff x="7510184" y="3145193"/>
            <a:chExt cx="1101434" cy="1280722"/>
          </a:xfrm>
        </p:grpSpPr>
        <p:grpSp>
          <p:nvGrpSpPr>
            <p:cNvPr id="23" name="グループ化 22"/>
            <p:cNvGrpSpPr/>
            <p:nvPr/>
          </p:nvGrpSpPr>
          <p:grpSpPr>
            <a:xfrm rot="17554819">
              <a:off x="7215505" y="3439872"/>
              <a:ext cx="1280722" cy="691363"/>
              <a:chOff x="4704158" y="1083250"/>
              <a:chExt cx="1280722" cy="691363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4888054" y="1171787"/>
                <a:ext cx="948664" cy="602826"/>
                <a:chOff x="4888054" y="1171787"/>
                <a:chExt cx="948664" cy="602826"/>
              </a:xfrm>
            </p:grpSpPr>
            <p:sp>
              <p:nvSpPr>
                <p:cNvPr id="27" name="二等辺三角形 26"/>
                <p:cNvSpPr/>
                <p:nvPr/>
              </p:nvSpPr>
              <p:spPr>
                <a:xfrm rot="2062021">
                  <a:off x="5384800" y="1334347"/>
                  <a:ext cx="358987" cy="44026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直線矢印コネクタ 27"/>
                <p:cNvCxnSpPr>
                  <a:stCxn id="27" idx="3"/>
                </p:cNvCxnSpPr>
                <p:nvPr/>
              </p:nvCxnSpPr>
              <p:spPr>
                <a:xfrm flipV="1">
                  <a:off x="5440031" y="1171787"/>
                  <a:ext cx="396687" cy="56440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  <a:effectLst>
                  <a:outerShdw blurRad="40000" dist="23000" dir="5400000" rotWithShape="0">
                    <a:schemeClr val="tx1">
                      <a:alpha val="35000"/>
                    </a:schemeClr>
                  </a:outerShdw>
                </a:effectLst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/>
                <p:cNvCxnSpPr/>
                <p:nvPr/>
              </p:nvCxnSpPr>
              <p:spPr>
                <a:xfrm flipH="1" flipV="1">
                  <a:off x="4888054" y="1354667"/>
                  <a:ext cx="551977" cy="38152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  <a:effectLst>
                  <a:outerShdw blurRad="40000" dist="23000" dir="5400000" rotWithShape="0">
                    <a:schemeClr val="tx1">
                      <a:alpha val="35000"/>
                    </a:schemeClr>
                  </a:outerShdw>
                </a:effectLst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テキスト ボックス 24"/>
              <p:cNvSpPr txBox="1"/>
              <p:nvPr/>
            </p:nvSpPr>
            <p:spPr>
              <a:xfrm>
                <a:off x="5781680" y="1083250"/>
                <a:ext cx="203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X</a:t>
                </a:r>
                <a:endParaRPr lang="en-US" sz="1200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4704158" y="1201429"/>
                <a:ext cx="203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Y</a:t>
                </a:r>
                <a:endParaRPr lang="en-US" sz="1200" dirty="0"/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7849871" y="3996927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Human</a:t>
              </a:r>
              <a:endParaRPr lang="en-US" dirty="0"/>
            </a:p>
          </p:txBody>
        </p:sp>
      </p:grpSp>
      <p:cxnSp>
        <p:nvCxnSpPr>
          <p:cNvPr id="46" name="直線矢印コネクタ 45"/>
          <p:cNvCxnSpPr>
            <a:stCxn id="6" idx="3"/>
            <a:endCxn id="27" idx="3"/>
          </p:cNvCxnSpPr>
          <p:nvPr/>
        </p:nvCxnSpPr>
        <p:spPr>
          <a:xfrm>
            <a:off x="5097678" y="1922714"/>
            <a:ext cx="3112430" cy="23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/>
          <p:cNvGrpSpPr/>
          <p:nvPr/>
        </p:nvGrpSpPr>
        <p:grpSpPr>
          <a:xfrm>
            <a:off x="4361805" y="1269777"/>
            <a:ext cx="1280722" cy="958809"/>
            <a:chOff x="4407063" y="1762781"/>
            <a:chExt cx="1280722" cy="958809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4407063" y="1762781"/>
              <a:ext cx="1280722" cy="691363"/>
              <a:chOff x="4704158" y="1083250"/>
              <a:chExt cx="1280722" cy="691363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4888054" y="1171787"/>
                <a:ext cx="948664" cy="602826"/>
                <a:chOff x="4888054" y="1171787"/>
                <a:chExt cx="948664" cy="602826"/>
              </a:xfrm>
            </p:grpSpPr>
            <p:sp>
              <p:nvSpPr>
                <p:cNvPr id="6" name="二等辺三角形 5"/>
                <p:cNvSpPr/>
                <p:nvPr/>
              </p:nvSpPr>
              <p:spPr>
                <a:xfrm rot="2062021">
                  <a:off x="5384800" y="1334347"/>
                  <a:ext cx="358987" cy="44026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直線矢印コネクタ 9"/>
                <p:cNvCxnSpPr>
                  <a:stCxn id="6" idx="3"/>
                </p:cNvCxnSpPr>
                <p:nvPr/>
              </p:nvCxnSpPr>
              <p:spPr>
                <a:xfrm flipV="1">
                  <a:off x="5440031" y="1171787"/>
                  <a:ext cx="396687" cy="56440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  <a:effectLst>
                  <a:outerShdw blurRad="40000" dist="23000" dir="5400000" rotWithShape="0">
                    <a:schemeClr val="tx1">
                      <a:alpha val="35000"/>
                    </a:schemeClr>
                  </a:outerShdw>
                </a:effectLst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/>
                <p:cNvCxnSpPr/>
                <p:nvPr/>
              </p:nvCxnSpPr>
              <p:spPr>
                <a:xfrm flipH="1" flipV="1">
                  <a:off x="4888054" y="1354667"/>
                  <a:ext cx="551977" cy="38152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  <a:effectLst>
                  <a:outerShdw blurRad="40000" dist="23000" dir="5400000" rotWithShape="0">
                    <a:schemeClr val="tx1">
                      <a:alpha val="35000"/>
                    </a:schemeClr>
                  </a:outerShdw>
                </a:effectLst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テキスト ボックス 19"/>
              <p:cNvSpPr txBox="1"/>
              <p:nvPr/>
            </p:nvSpPr>
            <p:spPr>
              <a:xfrm>
                <a:off x="5781680" y="1083250"/>
                <a:ext cx="203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X</a:t>
                </a:r>
                <a:endParaRPr lang="en-US" sz="1200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4704158" y="1201429"/>
                <a:ext cx="203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Y</a:t>
                </a:r>
                <a:endParaRPr lang="en-US" sz="1200" dirty="0"/>
              </a:p>
            </p:txBody>
          </p:sp>
        </p:grpSp>
        <p:sp>
          <p:nvSpPr>
            <p:cNvPr id="40" name="テキスト ボックス 39"/>
            <p:cNvSpPr txBox="1"/>
            <p:nvPr/>
          </p:nvSpPr>
          <p:spPr>
            <a:xfrm>
              <a:off x="4442797" y="2413813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Robot</a:t>
              </a:r>
              <a:endParaRPr lang="en-US" dirty="0"/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5967423" y="758613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Approach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1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45679E-6 L 0.11423 0.151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75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TODO List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conference paper – Submission June 10, 2015</a:t>
            </a:r>
          </a:p>
          <a:p>
            <a:endParaRPr lang="en-US" dirty="0"/>
          </a:p>
          <a:p>
            <a:r>
              <a:rPr lang="en-US" dirty="0" smtClean="0"/>
              <a:t>Thesis Documentation</a:t>
            </a:r>
          </a:p>
          <a:p>
            <a:endParaRPr lang="en-US" dirty="0"/>
          </a:p>
          <a:p>
            <a:r>
              <a:rPr lang="en-US" dirty="0" smtClean="0"/>
              <a:t>User study </a:t>
            </a:r>
          </a:p>
          <a:p>
            <a:pPr lvl="1"/>
            <a:r>
              <a:rPr lang="en-US" dirty="0" smtClean="0"/>
              <a:t>Think of scenarios</a:t>
            </a:r>
          </a:p>
          <a:p>
            <a:pPr lvl="1"/>
            <a:r>
              <a:rPr lang="en-US" dirty="0" smtClean="0"/>
              <a:t>Collect user data</a:t>
            </a:r>
          </a:p>
          <a:p>
            <a:pPr lvl="1"/>
            <a:endParaRPr lang="en-US" dirty="0"/>
          </a:p>
          <a:p>
            <a:r>
              <a:rPr lang="en-US" dirty="0" smtClean="0"/>
              <a:t>Try to integrate with </a:t>
            </a:r>
            <a:r>
              <a:rPr lang="en-US" dirty="0" err="1" smtClean="0"/>
              <a:t>Turtlebot</a:t>
            </a:r>
            <a:r>
              <a:rPr lang="en-US" dirty="0" smtClean="0"/>
              <a:t> and Pepper?</a:t>
            </a:r>
          </a:p>
          <a:p>
            <a:endParaRPr lang="en-US" dirty="0"/>
          </a:p>
          <a:p>
            <a:r>
              <a:rPr lang="en-US" dirty="0" smtClean="0"/>
              <a:t>Try to integrate IMU sensor??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0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55461" y="2307569"/>
            <a:ext cx="6379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7886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VLab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388</Words>
  <Application>Microsoft Office PowerPoint</Application>
  <PresentationFormat>画面に合わせる (16:9)</PresentationFormat>
  <Paragraphs>101</Paragraphs>
  <Slides>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Noto Symbol</vt:lpstr>
      <vt:lpstr>Questrial</vt:lpstr>
      <vt:lpstr>Arial</vt:lpstr>
      <vt:lpstr>Calibri</vt:lpstr>
      <vt:lpstr>GVLab_ppt_template</vt:lpstr>
      <vt:lpstr>Developing an experimental platform for Human Robot Interaction based on human motions </vt:lpstr>
      <vt:lpstr>   Motivation(s)</vt:lpstr>
      <vt:lpstr>   Behaviors: Design-Generate-Execute workflow</vt:lpstr>
      <vt:lpstr>   Behavior Program Structure</vt:lpstr>
      <vt:lpstr>   Misc Updates</vt:lpstr>
      <vt:lpstr>  Misc Updates</vt:lpstr>
      <vt:lpstr>  New robot actions</vt:lpstr>
      <vt:lpstr>  TODO List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 experimental platform for Human Robot Interaction based on human motion </dc:title>
  <cp:lastModifiedBy>GVlab</cp:lastModifiedBy>
  <cp:revision>137</cp:revision>
  <cp:lastPrinted>2015-04-19T12:12:19Z</cp:lastPrinted>
  <dcterms:modified xsi:type="dcterms:W3CDTF">2015-06-07T18:18:51Z</dcterms:modified>
</cp:coreProperties>
</file>