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BEFA9AE-E932-46B0-9850-DC3F5C90731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Develop\src\github\ExPeriMot\docs\Humanoids\ieeeconf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3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plus>
            <c:minus>
              <c:numRef>
                <c:f>(Sheet1!$G$17,Sheet1!$H$17,Sheet1!$I$17,Sheet1!$O$17)</c:f>
                <c:numCache>
                  <c:formatCode>General</c:formatCode>
                  <c:ptCount val="4"/>
                  <c:pt idx="0">
                    <c:v>0.81649658092772603</c:v>
                  </c:pt>
                  <c:pt idx="1">
                    <c:v>1.1547005383792515</c:v>
                  </c:pt>
                  <c:pt idx="2">
                    <c:v>0.99442892601175314</c:v>
                  </c:pt>
                  <c:pt idx="3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(Sheet1!$G$15,Sheet1!$H$15,Sheet1!$I$15,Sheet1!$O$15)</c:f>
              <c:strCache>
                <c:ptCount val="4"/>
                <c:pt idx="0">
                  <c:v>Scenario Creation</c:v>
                </c:pt>
                <c:pt idx="1">
                  <c:v>Scenario Execution</c:v>
                </c:pt>
                <c:pt idx="2">
                  <c:v>Situation awareness</c:v>
                </c:pt>
                <c:pt idx="3">
                  <c:v>Satisfaction</c:v>
                </c:pt>
              </c:strCache>
            </c:strRef>
          </c:cat>
          <c:val>
            <c:numRef>
              <c:f>(Sheet1!$G$16,Sheet1!$H$16,Sheet1!$I$16,Sheet1!$O$16)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2.1</c:v>
                </c:pt>
                <c:pt idx="3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417840"/>
        <c:axId val="436416272"/>
      </c:barChart>
      <c:catAx>
        <c:axId val="43641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16272"/>
        <c:crosses val="autoZero"/>
        <c:auto val="1"/>
        <c:lblAlgn val="ctr"/>
        <c:lblOffset val="100"/>
        <c:noMultiLvlLbl val="0"/>
      </c:catAx>
      <c:valAx>
        <c:axId val="43641627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1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1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plus>
            <c:minus>
              <c:numRef>
                <c:f>(Sheet1!$B$17,Sheet1!$D$17,Sheet1!$E$17,Sheet1!$L$17,Sheet1!$M$17)</c:f>
                <c:numCache>
                  <c:formatCode>General</c:formatCode>
                  <c:ptCount val="5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(Sheet1!$B$15,Sheet1!$D$15,Sheet1!$E$15,Sheet1!$L$15,Sheet1!$M$15)</c:f>
              <c:strCache>
                <c:ptCount val="5"/>
                <c:pt idx="0">
                  <c:v>Ease of use</c:v>
                </c:pt>
                <c:pt idx="1">
                  <c:v>Learn to use</c:v>
                </c:pt>
                <c:pt idx="2">
                  <c:v>Program structure</c:v>
                </c:pt>
                <c:pt idx="3">
                  <c:v>Efficiency</c:v>
                </c:pt>
                <c:pt idx="4">
                  <c:v>Interest towards system</c:v>
                </c:pt>
              </c:strCache>
            </c:strRef>
          </c:cat>
          <c:val>
            <c:numRef>
              <c:f>(Sheet1!$B$16,Sheet1!$D$16,Sheet1!$E$16,Sheet1!$L$16,Sheet1!$M$16)</c:f>
              <c:numCache>
                <c:formatCode>General</c:formatCode>
                <c:ptCount val="5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419800"/>
        <c:axId val="479229688"/>
      </c:barChart>
      <c:catAx>
        <c:axId val="436419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9688"/>
        <c:crosses val="autoZero"/>
        <c:auto val="1"/>
        <c:lblAlgn val="ctr"/>
        <c:lblOffset val="100"/>
        <c:noMultiLvlLbl val="0"/>
      </c:catAx>
      <c:valAx>
        <c:axId val="47922968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19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Factor 2</a:t>
            </a:r>
            <a:endParaRPr lang="ja-JP" altLang="en-US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plus>
            <c:minus>
              <c:numRef>
                <c:f>(Sheet1!$C$17,Sheet1!$F$17,Sheet1!$J$17,Sheet1!$Q$17)</c:f>
                <c:numCache>
                  <c:formatCode>General</c:formatCode>
                  <c:ptCount val="4"/>
                  <c:pt idx="0">
                    <c:v>0.70710678118654757</c:v>
                  </c:pt>
                  <c:pt idx="1">
                    <c:v>0.48304589153964811</c:v>
                  </c:pt>
                  <c:pt idx="2">
                    <c:v>0.52704627669472992</c:v>
                  </c:pt>
                  <c:pt idx="3">
                    <c:v>0.52704627669472992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(Sheet1!$C$15,Sheet1!$F$15,Sheet1!$J$15,Sheet1!$Q$15)</c:f>
              <c:strCache>
                <c:ptCount val="4"/>
                <c:pt idx="0">
                  <c:v>Convenience</c:v>
                </c:pt>
                <c:pt idx="1">
                  <c:v>Block functions</c:v>
                </c:pt>
                <c:pt idx="2">
                  <c:v>Reactiveness</c:v>
                </c:pt>
                <c:pt idx="3">
                  <c:v>Overall rating</c:v>
                </c:pt>
              </c:strCache>
            </c:strRef>
          </c:cat>
          <c:val>
            <c:numRef>
              <c:f>(Sheet1!$C$16,Sheet1!$F$16,Sheet1!$J$16,Sheet1!$Q$16)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1.5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9230864"/>
        <c:axId val="479231256"/>
      </c:barChart>
      <c:catAx>
        <c:axId val="47923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1256"/>
        <c:crosses val="autoZero"/>
        <c:auto val="1"/>
        <c:lblAlgn val="ctr"/>
        <c:lblOffset val="100"/>
        <c:noMultiLvlLbl val="0"/>
      </c:catAx>
      <c:valAx>
        <c:axId val="47923125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 b="1">
                <a:solidFill>
                  <a:schemeClr val="tx1"/>
                </a:solidFill>
              </a:rPr>
              <a:t>Usability metrics</a:t>
            </a:r>
            <a:endParaRPr lang="ja-JP" altLang="en-US" sz="18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plus>
            <c:minus>
              <c:numRef>
                <c:f>Sheet2!$B$20:$N$20</c:f>
                <c:numCache>
                  <c:formatCode>General</c:formatCode>
                  <c:ptCount val="13"/>
                  <c:pt idx="0">
                    <c:v>0.316227766016838</c:v>
                  </c:pt>
                  <c:pt idx="1">
                    <c:v>0.316227766016838</c:v>
                  </c:pt>
                  <c:pt idx="2">
                    <c:v>0.42163702135578385</c:v>
                  </c:pt>
                  <c:pt idx="3">
                    <c:v>0.42163702135578385</c:v>
                  </c:pt>
                  <c:pt idx="4">
                    <c:v>0.42163702135578385</c:v>
                  </c:pt>
                  <c:pt idx="5">
                    <c:v>0.48304589153964811</c:v>
                  </c:pt>
                  <c:pt idx="6">
                    <c:v>0.52704627669472992</c:v>
                  </c:pt>
                  <c:pt idx="7">
                    <c:v>0.70710678118654757</c:v>
                  </c:pt>
                  <c:pt idx="8">
                    <c:v>0.52704627669472992</c:v>
                  </c:pt>
                  <c:pt idx="9">
                    <c:v>0.81649658092772603</c:v>
                  </c:pt>
                  <c:pt idx="10">
                    <c:v>1.1547005383792515</c:v>
                  </c:pt>
                  <c:pt idx="11">
                    <c:v>0.99442892601175314</c:v>
                  </c:pt>
                  <c:pt idx="12">
                    <c:v>0.56764621219754663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Sheet2!$B$17:$N$18</c:f>
              <c:multiLvlStrCache>
                <c:ptCount val="13"/>
                <c:lvl>
                  <c:pt idx="0">
                    <c:v>Ease of use</c:v>
                  </c:pt>
                  <c:pt idx="1">
                    <c:v>Learn to use</c:v>
                  </c:pt>
                  <c:pt idx="2">
                    <c:v>Program structure</c:v>
                  </c:pt>
                  <c:pt idx="3">
                    <c:v>Efficiency</c:v>
                  </c:pt>
                  <c:pt idx="4">
                    <c:v>Interest towards system</c:v>
                  </c:pt>
                  <c:pt idx="5">
                    <c:v>Block functions</c:v>
                  </c:pt>
                  <c:pt idx="6">
                    <c:v>Reactiveness</c:v>
                  </c:pt>
                  <c:pt idx="7">
                    <c:v>Convenience</c:v>
                  </c:pt>
                  <c:pt idx="8">
                    <c:v>Overall rating</c:v>
                  </c:pt>
                  <c:pt idx="9">
                    <c:v>Scenario Creation</c:v>
                  </c:pt>
                  <c:pt idx="10">
                    <c:v>Scenario Execution</c:v>
                  </c:pt>
                  <c:pt idx="11">
                    <c:v>Situation awareness</c:v>
                  </c:pt>
                  <c:pt idx="12">
                    <c:v>Satisfaction</c:v>
                  </c:pt>
                </c:lvl>
                <c:lvl>
                  <c:pt idx="0">
                    <c:v>Factor 1</c:v>
                  </c:pt>
                  <c:pt idx="5">
                    <c:v>Factor 2</c:v>
                  </c:pt>
                  <c:pt idx="9">
                    <c:v>Factor 3</c:v>
                  </c:pt>
                </c:lvl>
              </c:multiLvlStrCache>
            </c:multiLvlStrRef>
          </c:cat>
          <c:val>
            <c:numRef>
              <c:f>Sheet2!$B$19:$N$19</c:f>
              <c:numCache>
                <c:formatCode>General</c:formatCode>
                <c:ptCount val="13"/>
                <c:pt idx="0">
                  <c:v>1.1000000000000001</c:v>
                </c:pt>
                <c:pt idx="1">
                  <c:v>1.1000000000000001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1.7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2</c:v>
                </c:pt>
                <c:pt idx="10">
                  <c:v>2</c:v>
                </c:pt>
                <c:pt idx="11">
                  <c:v>2.1</c:v>
                </c:pt>
                <c:pt idx="1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9032456"/>
        <c:axId val="429036376"/>
      </c:barChart>
      <c:catAx>
        <c:axId val="429032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6376"/>
        <c:crosses val="autoZero"/>
        <c:auto val="1"/>
        <c:lblAlgn val="ctr"/>
        <c:lblOffset val="100"/>
        <c:noMultiLvlLbl val="0"/>
      </c:catAx>
      <c:valAx>
        <c:axId val="42903637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2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186338"/>
              </p:ext>
            </p:extLst>
          </p:nvPr>
        </p:nvGraphicFramePr>
        <p:xfrm>
          <a:off x="3886457" y="37160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31647"/>
              </p:ext>
            </p:extLst>
          </p:nvPr>
        </p:nvGraphicFramePr>
        <p:xfrm>
          <a:off x="1877154" y="6912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15951"/>
              </p:ext>
            </p:extLst>
          </p:nvPr>
        </p:nvGraphicFramePr>
        <p:xfrm>
          <a:off x="6984817" y="7904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34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74464"/>
              </p:ext>
            </p:extLst>
          </p:nvPr>
        </p:nvGraphicFramePr>
        <p:xfrm>
          <a:off x="2140743" y="-347662"/>
          <a:ext cx="7910513" cy="755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3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5876" y="1223018"/>
            <a:ext cx="11764271" cy="4181064"/>
            <a:chOff x="185876" y="1223018"/>
            <a:chExt cx="11764271" cy="418106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46" y="1223018"/>
              <a:ext cx="11744201" cy="206464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76" y="3352797"/>
              <a:ext cx="11764271" cy="2051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2174788" y="2475644"/>
            <a:ext cx="3534033" cy="2277588"/>
            <a:chOff x="2174788" y="2475644"/>
            <a:chExt cx="3534033" cy="2277588"/>
          </a:xfrm>
        </p:grpSpPr>
        <p:sp>
          <p:nvSpPr>
            <p:cNvPr id="7" name="正方形/長方形 6"/>
            <p:cNvSpPr/>
            <p:nvPr/>
          </p:nvSpPr>
          <p:spPr>
            <a:xfrm>
              <a:off x="2174788" y="2475644"/>
              <a:ext cx="3534033" cy="22775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243137" y="3500005"/>
              <a:ext cx="2313623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29953" y="3500005"/>
              <a:ext cx="2204728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414713" y="3965232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592444" y="3469388"/>
              <a:ext cx="1847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Approach human with </a:t>
              </a:r>
            </a:p>
            <a:p>
              <a:r>
                <a:rPr lang="en-US" sz="1400" dirty="0" smtClean="0"/>
                <a:t>distance 2.0 </a:t>
              </a:r>
              <a:r>
                <a:rPr lang="en-US" sz="1400" dirty="0" err="1" smtClean="0"/>
                <a:t>metres</a:t>
              </a:r>
              <a:endParaRPr lang="en-US" sz="14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598056" y="3983612"/>
              <a:ext cx="143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Greet the human</a:t>
              </a:r>
              <a:endParaRPr lang="en-US" sz="14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473305" y="3811870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Robot</a:t>
              </a:r>
            </a:p>
            <a:p>
              <a:pPr algn="ctr"/>
              <a:r>
                <a:rPr lang="en-US" sz="1400" dirty="0" smtClean="0"/>
                <a:t>Actions</a:t>
              </a:r>
              <a:endParaRPr 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06555" y="2774425"/>
              <a:ext cx="20540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Trigger  : </a:t>
              </a:r>
              <a:r>
                <a:rPr lang="en-US" sz="1400" dirty="0" err="1" smtClean="0"/>
                <a:t>HumanDetected</a:t>
              </a:r>
              <a:endParaRPr lang="en-US" sz="1400" dirty="0" smtClean="0"/>
            </a:p>
            <a:p>
              <a:r>
                <a:rPr lang="en-US" sz="1400" dirty="0" smtClean="0"/>
                <a:t>Lifetime</a:t>
              </a:r>
              <a:r>
                <a:rPr lang="en-US" sz="1400" dirty="0"/>
                <a:t>: </a:t>
              </a:r>
              <a:r>
                <a:rPr lang="en-US" sz="1400" dirty="0" smtClean="0"/>
                <a:t>Once</a:t>
              </a:r>
            </a:p>
            <a:p>
              <a:r>
                <a:rPr lang="en-US" sz="1400" dirty="0" smtClean="0"/>
                <a:t>Priority:   Normal</a:t>
              </a:r>
              <a:endParaRPr lang="en-US" sz="14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3584653" y="4309769"/>
              <a:ext cx="18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Say about the museum</a:t>
              </a:r>
              <a:endParaRPr lang="en-US" sz="14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3429953" y="4307746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/>
            <p:cNvSpPr/>
            <p:nvPr/>
          </p:nvSpPr>
          <p:spPr>
            <a:xfrm>
              <a:off x="3079968" y="2475644"/>
              <a:ext cx="1707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Trigger 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181</Words>
  <Application>Microsoft Office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48</cp:revision>
  <dcterms:created xsi:type="dcterms:W3CDTF">2015-06-23T13:17:30Z</dcterms:created>
  <dcterms:modified xsi:type="dcterms:W3CDTF">2015-07-07T14:00:44Z</dcterms:modified>
</cp:coreProperties>
</file>