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0" r:id="rId3"/>
    <p:sldId id="262" r:id="rId4"/>
    <p:sldId id="261" r:id="rId5"/>
    <p:sldId id="263" r:id="rId6"/>
    <p:sldId id="267" r:id="rId7"/>
    <p:sldId id="264" r:id="rId8"/>
    <p:sldId id="265" r:id="rId9"/>
    <p:sldId id="266" r:id="rId10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32A4"/>
    <a:srgbClr val="7131A1"/>
    <a:srgbClr val="C047CD"/>
    <a:srgbClr val="AA40D4"/>
    <a:srgbClr val="AF23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hyperlink" Target="https://app.powerbi.com/view?r=eyJrIjoiMDMzNGYxNmItM2Q2Mi00NmNlLWIxMTgtNjdjODQ0NGU5OTNlIiwidCI6ImM2ZTU0OWIzLTVmNDUtNDAzMi1hYWU5LWQ0MjQ0ZGM1YjJjNCJ9&amp;pageName=73e34222ab0d03088310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view?r=eyJrIjoiMDMzNGYxNmItM2Q2Mi00NmNlLWIxMTgtNjdjODQ0NGU5OTNlIiwidCI6ImM2ZTU0OWIzLTVmNDUtNDAzMi1hYWU5LWQ0MjQ0ZGM1YjJjNCJ9&amp;pageName=73e34222ab0d03088310" TargetMode="External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89012-9746-49FD-BFB1-6B09CD6A76B7}" type="doc">
      <dgm:prSet loTypeId="urn:microsoft.com/office/officeart/2008/layout/PictureStrips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08968FB-B73F-45A8-845A-0666D94C3177}">
      <dgm:prSet phldrT="[Text]" custT="1"/>
      <dgm:spPr>
        <a:solidFill>
          <a:srgbClr val="7131A1">
            <a:alpha val="92000"/>
          </a:srgbClr>
        </a:solidFill>
        <a:ln>
          <a:solidFill>
            <a:srgbClr val="C047CD"/>
          </a:solidFill>
        </a:ln>
      </dgm:spPr>
      <dgm:t>
        <a:bodyPr/>
        <a:lstStyle/>
        <a:p>
          <a:pPr algn="ctr"/>
          <a:r>
            <a:rPr lang="en-IN" sz="1400" b="0" dirty="0">
              <a:solidFill>
                <a:schemeClr val="tx1">
                  <a:lumMod val="95000"/>
                </a:schemeClr>
              </a:solidFill>
            </a:rPr>
            <a:t>Objective of Analysis</a:t>
          </a:r>
        </a:p>
      </dgm:t>
    </dgm:pt>
    <dgm:pt modelId="{EEE26D99-EA88-44F8-AC78-DE5339D98793}" type="parTrans" cxnId="{BEE838CF-B3FD-4D02-8C73-0E74A860F9D1}">
      <dgm:prSet/>
      <dgm:spPr/>
      <dgm:t>
        <a:bodyPr/>
        <a:lstStyle/>
        <a:p>
          <a:endParaRPr lang="en-IN"/>
        </a:p>
      </dgm:t>
    </dgm:pt>
    <dgm:pt modelId="{6B8E7AB6-58D3-433C-95EE-459720D96522}" type="sibTrans" cxnId="{BEE838CF-B3FD-4D02-8C73-0E74A860F9D1}">
      <dgm:prSet/>
      <dgm:spPr/>
      <dgm:t>
        <a:bodyPr/>
        <a:lstStyle/>
        <a:p>
          <a:endParaRPr lang="en-IN"/>
        </a:p>
      </dgm:t>
    </dgm:pt>
    <dgm:pt modelId="{7650F698-EC57-496A-9134-4083B100D256}">
      <dgm:prSet phldrT="[Text]" custT="1"/>
      <dgm:spPr>
        <a:solidFill>
          <a:srgbClr val="7131A1">
            <a:alpha val="92000"/>
          </a:srgbClr>
        </a:solidFill>
        <a:ln w="6350" cap="flat" cmpd="sng" algn="ctr">
          <a:solidFill>
            <a:srgbClr val="C047CD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gm:spPr>
      <dgm:t>
        <a:bodyPr spcFirstLastPara="0" vert="horz" wrap="square" lIns="472445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>
              <a:solidFill>
                <a:prstClr val="white">
                  <a:lumMod val="95000"/>
                </a:prstClr>
              </a:solidFill>
              <a:latin typeface="Calibri" panose="020F0502020204030204"/>
              <a:ea typeface="+mn-ea"/>
              <a:cs typeface="+mn-cs"/>
            </a:rPr>
            <a:t>  Transaction Data</a:t>
          </a:r>
        </a:p>
      </dgm:t>
    </dgm:pt>
    <dgm:pt modelId="{620145BD-A3EF-4F03-A98A-9FE033CEB739}" type="parTrans" cxnId="{027B10F9-D812-4B43-862D-8BC2E2F906C0}">
      <dgm:prSet/>
      <dgm:spPr/>
      <dgm:t>
        <a:bodyPr/>
        <a:lstStyle/>
        <a:p>
          <a:endParaRPr lang="en-IN"/>
        </a:p>
      </dgm:t>
    </dgm:pt>
    <dgm:pt modelId="{E39BEEAC-F57C-48DF-8C86-B26F3A4FF9CE}" type="sibTrans" cxnId="{027B10F9-D812-4B43-862D-8BC2E2F906C0}">
      <dgm:prSet/>
      <dgm:spPr/>
      <dgm:t>
        <a:bodyPr/>
        <a:lstStyle/>
        <a:p>
          <a:endParaRPr lang="en-IN"/>
        </a:p>
      </dgm:t>
    </dgm:pt>
    <dgm:pt modelId="{950488B2-BC1B-4E7F-8EF5-2C694795FEEE}">
      <dgm:prSet custT="1"/>
      <dgm:spPr>
        <a:solidFill>
          <a:srgbClr val="7131A1">
            <a:alpha val="92000"/>
          </a:srgbClr>
        </a:solidFill>
        <a:ln w="6350" cap="flat" cmpd="sng" algn="ctr">
          <a:solidFill>
            <a:srgbClr val="C047CD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gm:spPr>
      <dgm:t>
        <a:bodyPr spcFirstLastPara="0" vert="horz" wrap="square" lIns="472445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>
              <a:solidFill>
                <a:prstClr val="white">
                  <a:lumMod val="95000"/>
                </a:prstClr>
              </a:solidFill>
              <a:latin typeface="Calibri" panose="020F0502020204030204"/>
              <a:ea typeface="+mn-ea"/>
              <a:cs typeface="+mn-cs"/>
            </a:rPr>
            <a:t> Digital Payments Platform</a:t>
          </a:r>
        </a:p>
      </dgm:t>
    </dgm:pt>
    <dgm:pt modelId="{69AB8A9A-E4B9-4B39-A555-93530C19F3BE}" type="parTrans" cxnId="{A5106B2A-00B7-4F67-98B2-AEC2C5E234EB}">
      <dgm:prSet/>
      <dgm:spPr/>
      <dgm:t>
        <a:bodyPr/>
        <a:lstStyle/>
        <a:p>
          <a:endParaRPr lang="en-IN"/>
        </a:p>
      </dgm:t>
    </dgm:pt>
    <dgm:pt modelId="{662B7A4A-F506-4667-9831-768EDBF80B02}" type="sibTrans" cxnId="{A5106B2A-00B7-4F67-98B2-AEC2C5E234EB}">
      <dgm:prSet/>
      <dgm:spPr/>
      <dgm:t>
        <a:bodyPr/>
        <a:lstStyle/>
        <a:p>
          <a:endParaRPr lang="en-IN"/>
        </a:p>
      </dgm:t>
    </dgm:pt>
    <dgm:pt modelId="{386298A9-3FE9-48A9-8042-4AF16B62AFE7}">
      <dgm:prSet phldrT="[Text]" custT="1"/>
      <dgm:spPr>
        <a:solidFill>
          <a:srgbClr val="7131A1">
            <a:alpha val="92000"/>
          </a:srgbClr>
        </a:solidFill>
        <a:ln w="6350" cap="flat" cmpd="sng" algn="ctr">
          <a:solidFill>
            <a:srgbClr val="C047CD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gm:spPr>
      <dgm:t>
        <a:bodyPr spcFirstLastPara="0" vert="horz" wrap="square" lIns="472445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>
              <a:solidFill>
                <a:prstClr val="white">
                  <a:lumMod val="95000"/>
                </a:prstClr>
              </a:solidFill>
              <a:latin typeface="Calibri" panose="020F0502020204030204"/>
              <a:ea typeface="+mn-ea"/>
              <a:cs typeface="+mn-cs"/>
            </a:rPr>
            <a:t> User Registration Data</a:t>
          </a:r>
        </a:p>
      </dgm:t>
    </dgm:pt>
    <dgm:pt modelId="{B44D0631-A477-4A95-BD24-77D12050E91E}" type="sibTrans" cxnId="{3F0C1937-567D-4FF8-977D-C92DFD78C717}">
      <dgm:prSet/>
      <dgm:spPr/>
      <dgm:t>
        <a:bodyPr/>
        <a:lstStyle/>
        <a:p>
          <a:endParaRPr lang="en-IN"/>
        </a:p>
      </dgm:t>
    </dgm:pt>
    <dgm:pt modelId="{D9103B63-C5A5-4D1C-8B1D-FD6B01D4FD0A}" type="parTrans" cxnId="{3F0C1937-567D-4FF8-977D-C92DFD78C717}">
      <dgm:prSet/>
      <dgm:spPr/>
      <dgm:t>
        <a:bodyPr/>
        <a:lstStyle/>
        <a:p>
          <a:endParaRPr lang="en-IN"/>
        </a:p>
      </dgm:t>
    </dgm:pt>
    <dgm:pt modelId="{06D1FB24-810F-4B4E-BED4-17253A986F0C}">
      <dgm:prSet custT="1"/>
      <dgm:spPr>
        <a:solidFill>
          <a:srgbClr val="7131A1">
            <a:alpha val="92000"/>
          </a:srgbClr>
        </a:solidFill>
        <a:ln w="6350" cap="flat" cmpd="sng" algn="ctr">
          <a:solidFill>
            <a:srgbClr val="C047CD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gm:spPr>
      <dgm:t>
        <a:bodyPr spcFirstLastPara="0" vert="horz" wrap="square" lIns="472445" tIns="53340" rIns="53340" bIns="53340" numCol="1" spcCol="1270" anchor="ctr" anchorCtr="0"/>
        <a:lstStyle/>
        <a:p>
          <a:pPr algn="ctr">
            <a:buNone/>
          </a:pPr>
          <a:r>
            <a:rPr lang="en-IN" sz="1400" b="0" dirty="0">
              <a:solidFill>
                <a:prstClr val="white">
                  <a:lumMod val="95000"/>
                </a:prstClr>
              </a:solidFill>
              <a:latin typeface="Calibri" panose="020F0502020204030204"/>
              <a:ea typeface="+mn-ea"/>
              <a:cs typeface="+mn-cs"/>
            </a:rPr>
            <a:t>Insurance Data</a:t>
          </a:r>
        </a:p>
      </dgm:t>
    </dgm:pt>
    <dgm:pt modelId="{BA1BFA3D-017D-4C81-9EA4-9CC748FD1052}" type="parTrans" cxnId="{3D030E66-D534-4422-8936-7737E5EBC02D}">
      <dgm:prSet/>
      <dgm:spPr/>
      <dgm:t>
        <a:bodyPr/>
        <a:lstStyle/>
        <a:p>
          <a:endParaRPr lang="en-IN"/>
        </a:p>
      </dgm:t>
    </dgm:pt>
    <dgm:pt modelId="{93EF8521-FB8E-45A0-886C-506975BA68B1}" type="sibTrans" cxnId="{3D030E66-D534-4422-8936-7737E5EBC02D}">
      <dgm:prSet/>
      <dgm:spPr/>
      <dgm:t>
        <a:bodyPr/>
        <a:lstStyle/>
        <a:p>
          <a:endParaRPr lang="en-IN"/>
        </a:p>
      </dgm:t>
    </dgm:pt>
    <dgm:pt modelId="{F29E5369-754E-4F2C-AA13-A01CCE1330E9}" type="pres">
      <dgm:prSet presAssocID="{2B189012-9746-49FD-BFB1-6B09CD6A76B7}" presName="Name0" presStyleCnt="0">
        <dgm:presLayoutVars>
          <dgm:dir/>
          <dgm:resizeHandles val="exact"/>
        </dgm:presLayoutVars>
      </dgm:prSet>
      <dgm:spPr/>
    </dgm:pt>
    <dgm:pt modelId="{81F432C0-B61D-4619-A3DE-E2403296D43D}" type="pres">
      <dgm:prSet presAssocID="{208968FB-B73F-45A8-845A-0666D94C3177}" presName="composite" presStyleCnt="0"/>
      <dgm:spPr/>
    </dgm:pt>
    <dgm:pt modelId="{3C6DF15A-1389-4F26-BFEE-08B82BA7F9B4}" type="pres">
      <dgm:prSet presAssocID="{208968FB-B73F-45A8-845A-0666D94C3177}" presName="rect1" presStyleLbl="trAlignAcc1" presStyleIdx="0" presStyleCnt="5" custScaleX="91143" custScaleY="55562" custLinFactNeighborX="1948" custLinFactNeighborY="-29692">
        <dgm:presLayoutVars>
          <dgm:bulletEnabled val="1"/>
        </dgm:presLayoutVars>
      </dgm:prSet>
      <dgm:spPr/>
    </dgm:pt>
    <dgm:pt modelId="{A39A3A42-DA0B-4EB1-987F-F23AF7A52FEF}" type="pres">
      <dgm:prSet presAssocID="{208968FB-B73F-45A8-845A-0666D94C3177}" presName="rect2" presStyleLbl="fgImgPlace1" presStyleIdx="0" presStyleCnt="5" custScaleX="94532" custScaleY="39252" custLinFactNeighborX="-16120" custLinFactNeighborY="-18401"/>
      <dgm:spPr>
        <a:xfrm>
          <a:off x="563196" y="562048"/>
          <a:ext cx="705814" cy="453440"/>
        </a:xfrm>
        <a:prstGeom prst="rect">
          <a:avLst/>
        </a:prstGeom>
        <a:gradFill rotWithShape="0">
          <a:gsLst>
            <a:gs pos="0">
              <a:srgbClr val="4472C4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25400" cap="flat" cmpd="sng">
          <a:solidFill>
            <a:srgbClr val="7131A1"/>
          </a:solidFill>
          <a:round/>
        </a:ln>
        <a:effectLst>
          <a:glow rad="127000">
            <a:srgbClr val="7332A4"/>
          </a:glo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gm:spPr>
    </dgm:pt>
    <dgm:pt modelId="{0F9F1EDC-D386-4FF3-901D-680B8C44D8AF}" type="pres">
      <dgm:prSet presAssocID="{6B8E7AB6-58D3-433C-95EE-459720D96522}" presName="sibTrans" presStyleCnt="0"/>
      <dgm:spPr/>
    </dgm:pt>
    <dgm:pt modelId="{BADC9D00-6BF7-47CF-B069-300050118EA0}" type="pres">
      <dgm:prSet presAssocID="{950488B2-BC1B-4E7F-8EF5-2C694795FEEE}" presName="composite" presStyleCnt="0"/>
      <dgm:spPr/>
    </dgm:pt>
    <dgm:pt modelId="{9DDDF89F-552A-44E3-AAD6-7D5AF35BA485}" type="pres">
      <dgm:prSet presAssocID="{950488B2-BC1B-4E7F-8EF5-2C694795FEEE}" presName="rect1" presStyleLbl="trAlignAcc1" presStyleIdx="1" presStyleCnt="5" custScaleX="90086" custScaleY="51157" custLinFactNeighborX="2385" custLinFactNeighborY="-17263">
        <dgm:presLayoutVars>
          <dgm:bulletEnabled val="1"/>
        </dgm:presLayoutVars>
      </dgm:prSet>
      <dgm:spPr>
        <a:xfrm>
          <a:off x="1193629" y="1150445"/>
          <a:ext cx="2232021" cy="697506"/>
        </a:xfrm>
        <a:prstGeom prst="rect">
          <a:avLst/>
        </a:prstGeom>
      </dgm:spPr>
    </dgm:pt>
    <dgm:pt modelId="{C2A4008C-4334-4F57-80EA-442B89D9FD35}" type="pres">
      <dgm:prSet presAssocID="{950488B2-BC1B-4E7F-8EF5-2C694795FEEE}" presName="rect2" presStyleLbl="fgImgPlace1" presStyleIdx="1" presStyleCnt="5" custScaleX="92225" custScaleY="37618" custLinFactNeighborX="-21538" custLinFactNeighborY="-7972"/>
      <dgm:spPr>
        <a:xfrm>
          <a:off x="824319" y="1389350"/>
          <a:ext cx="626810" cy="882757"/>
        </a:xfrm>
        <a:prstGeom prst="rect">
          <a:avLst/>
        </a:prstGeom>
        <a:gradFill rotWithShape="0">
          <a:gsLst>
            <a:gs pos="0">
              <a:srgbClr val="4472C4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25400" cap="flat" cmpd="sng">
          <a:solidFill>
            <a:srgbClr val="7131A1"/>
          </a:solidFill>
          <a:round/>
        </a:ln>
        <a:effectLst>
          <a:glow rad="127000">
            <a:srgbClr val="7332A4"/>
          </a:glo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gm:spPr>
    </dgm:pt>
    <dgm:pt modelId="{304467D7-9B8D-4A0C-9F76-1098783DCA22}" type="pres">
      <dgm:prSet presAssocID="{662B7A4A-F506-4667-9831-768EDBF80B02}" presName="sibTrans" presStyleCnt="0"/>
      <dgm:spPr/>
    </dgm:pt>
    <dgm:pt modelId="{A456AB68-2A5E-42B4-9A1E-E12C8501CBE9}" type="pres">
      <dgm:prSet presAssocID="{386298A9-3FE9-48A9-8042-4AF16B62AFE7}" presName="composite" presStyleCnt="0"/>
      <dgm:spPr/>
    </dgm:pt>
    <dgm:pt modelId="{C0358A78-A1E9-4515-BC4D-DE7D59DFAB47}" type="pres">
      <dgm:prSet presAssocID="{386298A9-3FE9-48A9-8042-4AF16B62AFE7}" presName="rect1" presStyleLbl="trAlignAcc1" presStyleIdx="2" presStyleCnt="5" custScaleX="91735" custScaleY="51364" custLinFactNeighborX="2159" custLinFactNeighborY="8183">
        <dgm:presLayoutVars>
          <dgm:bulletEnabled val="1"/>
        </dgm:presLayoutVars>
      </dgm:prSet>
      <dgm:spPr>
        <a:xfrm>
          <a:off x="1193629" y="2028528"/>
          <a:ext cx="2232021" cy="697506"/>
        </a:xfrm>
        <a:prstGeom prst="rect">
          <a:avLst/>
        </a:prstGeom>
      </dgm:spPr>
    </dgm:pt>
    <dgm:pt modelId="{DA64E40C-8106-4A34-B766-285FA5E5442D}" type="pres">
      <dgm:prSet presAssocID="{386298A9-3FE9-48A9-8042-4AF16B62AFE7}" presName="rect2" presStyleLbl="fgImgPlace1" presStyleIdx="2" presStyleCnt="5" custScaleX="93060" custScaleY="41404" custLinFactNeighborX="-20726" custLinFactNeighborY="18316"/>
      <dgm:spPr>
        <a:xfrm>
          <a:off x="805937" y="2419017"/>
          <a:ext cx="578023" cy="962258"/>
        </a:xfrm>
        <a:prstGeom prst="rect">
          <a:avLst/>
        </a:prstGeom>
        <a:gradFill rotWithShape="0">
          <a:gsLst>
            <a:gs pos="0">
              <a:srgbClr val="4472C4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25400" cap="flat" cmpd="sng">
          <a:solidFill>
            <a:srgbClr val="7131A1"/>
          </a:solidFill>
          <a:round/>
        </a:ln>
        <a:effectLst>
          <a:glow rad="127000">
            <a:srgbClr val="7332A4"/>
          </a:glo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gm:spPr>
    </dgm:pt>
    <dgm:pt modelId="{A2723F2D-146E-40A2-AA4A-0ADAF88BF707}" type="pres">
      <dgm:prSet presAssocID="{B44D0631-A477-4A95-BD24-77D12050E91E}" presName="sibTrans" presStyleCnt="0"/>
      <dgm:spPr/>
    </dgm:pt>
    <dgm:pt modelId="{865C8AC8-AAA4-4932-8542-594A0DD105BF}" type="pres">
      <dgm:prSet presAssocID="{7650F698-EC57-496A-9134-4083B100D256}" presName="composite" presStyleCnt="0"/>
      <dgm:spPr/>
    </dgm:pt>
    <dgm:pt modelId="{E3F92E71-5C8B-4022-BCA1-719193EEF93C}" type="pres">
      <dgm:prSet presAssocID="{7650F698-EC57-496A-9134-4083B100D256}" presName="rect1" presStyleLbl="trAlignAcc1" presStyleIdx="3" presStyleCnt="5" custScaleX="92364" custScaleY="48812" custLinFactNeighborX="749" custLinFactNeighborY="26496">
        <dgm:presLayoutVars>
          <dgm:bulletEnabled val="1"/>
        </dgm:presLayoutVars>
      </dgm:prSet>
      <dgm:spPr>
        <a:xfrm>
          <a:off x="1193629" y="2906612"/>
          <a:ext cx="2232021" cy="697506"/>
        </a:xfrm>
        <a:prstGeom prst="rect">
          <a:avLst/>
        </a:prstGeom>
      </dgm:spPr>
    </dgm:pt>
    <dgm:pt modelId="{734D076C-12F0-4459-9179-4EC2AB98A8A2}" type="pres">
      <dgm:prSet presAssocID="{7650F698-EC57-496A-9134-4083B100D256}" presName="rect2" presStyleLbl="fgImgPlace1" presStyleIdx="3" presStyleCnt="5" custScaleX="94725" custScaleY="36735" custLinFactNeighborX="-20587" custLinFactNeighborY="34519"/>
      <dgm:spPr>
        <a:xfrm>
          <a:off x="168039" y="3397597"/>
          <a:ext cx="797007" cy="534301"/>
        </a:xfrm>
        <a:prstGeom prst="rect">
          <a:avLst/>
        </a:prstGeom>
        <a:gradFill rotWithShape="0">
          <a:gsLst>
            <a:gs pos="0">
              <a:srgbClr val="4472C4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25400" cap="flat" cmpd="sng">
          <a:solidFill>
            <a:srgbClr val="7131A1"/>
          </a:solidFill>
          <a:round/>
        </a:ln>
        <a:effectLst>
          <a:glow rad="127000">
            <a:srgbClr val="7332A4"/>
          </a:glo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gm:spPr>
    </dgm:pt>
    <dgm:pt modelId="{A4FDEF4F-C5C3-40C1-A59F-C7F2C3338C89}" type="pres">
      <dgm:prSet presAssocID="{E39BEEAC-F57C-48DF-8C86-B26F3A4FF9CE}" presName="sibTrans" presStyleCnt="0"/>
      <dgm:spPr/>
    </dgm:pt>
    <dgm:pt modelId="{E7BD9A82-DCB1-4712-88BD-13A264949B62}" type="pres">
      <dgm:prSet presAssocID="{06D1FB24-810F-4B4E-BED4-17253A986F0C}" presName="composite" presStyleCnt="0"/>
      <dgm:spPr/>
    </dgm:pt>
    <dgm:pt modelId="{C3791DDE-5A4E-4271-B038-DCCFE6CC3FE0}" type="pres">
      <dgm:prSet presAssocID="{06D1FB24-810F-4B4E-BED4-17253A986F0C}" presName="rect1" presStyleLbl="trAlignAcc1" presStyleIdx="4" presStyleCnt="5" custScaleX="92887" custScaleY="45802" custLinFactNeighborX="431" custLinFactNeighborY="37189">
        <dgm:presLayoutVars>
          <dgm:bulletEnabled val="1"/>
        </dgm:presLayoutVars>
      </dgm:prSet>
      <dgm:spPr>
        <a:prstGeom prst="rect">
          <a:avLst/>
        </a:prstGeom>
      </dgm:spPr>
    </dgm:pt>
    <dgm:pt modelId="{7AED671F-AECE-4457-AE72-F2F9EBF9F6E4}" type="pres">
      <dgm:prSet presAssocID="{06D1FB24-810F-4B4E-BED4-17253A986F0C}" presName="rect2" presStyleLbl="fgImgPlace1" presStyleIdx="4" presStyleCnt="5" custScaleX="92416" custScaleY="31965" custLinFactNeighborX="-22673" custLinFactNeighborY="44332"/>
      <dgm:spPr>
        <a:xfrm>
          <a:off x="103303" y="4720360"/>
          <a:ext cx="854909" cy="352419"/>
        </a:xfrm>
        <a:prstGeom prst="rect">
          <a:avLst/>
        </a:prstGeom>
        <a:gradFill rotWithShape="0">
          <a:gsLst>
            <a:gs pos="0">
              <a:srgbClr val="4472C4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25400" cap="flat" cmpd="sng">
          <a:solidFill>
            <a:srgbClr val="7131A1"/>
          </a:solidFill>
          <a:round/>
        </a:ln>
        <a:effectLst>
          <a:glow rad="127000">
            <a:srgbClr val="7332A4"/>
          </a:glo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gm:spPr>
    </dgm:pt>
  </dgm:ptLst>
  <dgm:cxnLst>
    <dgm:cxn modelId="{A5106B2A-00B7-4F67-98B2-AEC2C5E234EB}" srcId="{2B189012-9746-49FD-BFB1-6B09CD6A76B7}" destId="{950488B2-BC1B-4E7F-8EF5-2C694795FEEE}" srcOrd="1" destOrd="0" parTransId="{69AB8A9A-E4B9-4B39-A555-93530C19F3BE}" sibTransId="{662B7A4A-F506-4667-9831-768EDBF80B02}"/>
    <dgm:cxn modelId="{3F0C1937-567D-4FF8-977D-C92DFD78C717}" srcId="{2B189012-9746-49FD-BFB1-6B09CD6A76B7}" destId="{386298A9-3FE9-48A9-8042-4AF16B62AFE7}" srcOrd="2" destOrd="0" parTransId="{D9103B63-C5A5-4D1C-8B1D-FD6B01D4FD0A}" sibTransId="{B44D0631-A477-4A95-BD24-77D12050E91E}"/>
    <dgm:cxn modelId="{3D030E66-D534-4422-8936-7737E5EBC02D}" srcId="{2B189012-9746-49FD-BFB1-6B09CD6A76B7}" destId="{06D1FB24-810F-4B4E-BED4-17253A986F0C}" srcOrd="4" destOrd="0" parTransId="{BA1BFA3D-017D-4C81-9EA4-9CC748FD1052}" sibTransId="{93EF8521-FB8E-45A0-886C-506975BA68B1}"/>
    <dgm:cxn modelId="{0BF25951-8B83-4093-9429-A9A639805C94}" type="presOf" srcId="{386298A9-3FE9-48A9-8042-4AF16B62AFE7}" destId="{C0358A78-A1E9-4515-BC4D-DE7D59DFAB47}" srcOrd="0" destOrd="0" presId="urn:microsoft.com/office/officeart/2008/layout/PictureStrips"/>
    <dgm:cxn modelId="{76249886-7DAD-45A7-A7C2-5AC57E163847}" type="presOf" srcId="{7650F698-EC57-496A-9134-4083B100D256}" destId="{E3F92E71-5C8B-4022-BCA1-719193EEF93C}" srcOrd="0" destOrd="0" presId="urn:microsoft.com/office/officeart/2008/layout/PictureStrips"/>
    <dgm:cxn modelId="{DE03EFC4-81F1-4961-AF92-B21FE6A005AE}" type="presOf" srcId="{2B189012-9746-49FD-BFB1-6B09CD6A76B7}" destId="{F29E5369-754E-4F2C-AA13-A01CCE1330E9}" srcOrd="0" destOrd="0" presId="urn:microsoft.com/office/officeart/2008/layout/PictureStrips"/>
    <dgm:cxn modelId="{BEE838CF-B3FD-4D02-8C73-0E74A860F9D1}" srcId="{2B189012-9746-49FD-BFB1-6B09CD6A76B7}" destId="{208968FB-B73F-45A8-845A-0666D94C3177}" srcOrd="0" destOrd="0" parTransId="{EEE26D99-EA88-44F8-AC78-DE5339D98793}" sibTransId="{6B8E7AB6-58D3-433C-95EE-459720D96522}"/>
    <dgm:cxn modelId="{1BF26ADB-A85A-4123-A088-2E867F708F64}" type="presOf" srcId="{06D1FB24-810F-4B4E-BED4-17253A986F0C}" destId="{C3791DDE-5A4E-4271-B038-DCCFE6CC3FE0}" srcOrd="0" destOrd="0" presId="urn:microsoft.com/office/officeart/2008/layout/PictureStrips"/>
    <dgm:cxn modelId="{BDB393E5-815F-4E9F-AF77-7C0A9BFA2DDF}" type="presOf" srcId="{950488B2-BC1B-4E7F-8EF5-2C694795FEEE}" destId="{9DDDF89F-552A-44E3-AAD6-7D5AF35BA485}" srcOrd="0" destOrd="0" presId="urn:microsoft.com/office/officeart/2008/layout/PictureStrips"/>
    <dgm:cxn modelId="{421FC4E6-6432-49E2-9678-6BA335DD02DC}" type="presOf" srcId="{208968FB-B73F-45A8-845A-0666D94C3177}" destId="{3C6DF15A-1389-4F26-BFEE-08B82BA7F9B4}" srcOrd="0" destOrd="0" presId="urn:microsoft.com/office/officeart/2008/layout/PictureStrips"/>
    <dgm:cxn modelId="{027B10F9-D812-4B43-862D-8BC2E2F906C0}" srcId="{2B189012-9746-49FD-BFB1-6B09CD6A76B7}" destId="{7650F698-EC57-496A-9134-4083B100D256}" srcOrd="3" destOrd="0" parTransId="{620145BD-A3EF-4F03-A98A-9FE033CEB739}" sibTransId="{E39BEEAC-F57C-48DF-8C86-B26F3A4FF9CE}"/>
    <dgm:cxn modelId="{8BEFB5F9-4DB3-4A14-832D-830F748284CE}" type="presParOf" srcId="{F29E5369-754E-4F2C-AA13-A01CCE1330E9}" destId="{81F432C0-B61D-4619-A3DE-E2403296D43D}" srcOrd="0" destOrd="0" presId="urn:microsoft.com/office/officeart/2008/layout/PictureStrips"/>
    <dgm:cxn modelId="{A10B040B-ECAF-46B1-AA48-69B4CD24CF7A}" type="presParOf" srcId="{81F432C0-B61D-4619-A3DE-E2403296D43D}" destId="{3C6DF15A-1389-4F26-BFEE-08B82BA7F9B4}" srcOrd="0" destOrd="0" presId="urn:microsoft.com/office/officeart/2008/layout/PictureStrips"/>
    <dgm:cxn modelId="{0E40FABD-678F-4B97-83D6-516F946C0AD3}" type="presParOf" srcId="{81F432C0-B61D-4619-A3DE-E2403296D43D}" destId="{A39A3A42-DA0B-4EB1-987F-F23AF7A52FEF}" srcOrd="1" destOrd="0" presId="urn:microsoft.com/office/officeart/2008/layout/PictureStrips"/>
    <dgm:cxn modelId="{D3934CFA-D364-4662-BBD9-67B07219AC7B}" type="presParOf" srcId="{F29E5369-754E-4F2C-AA13-A01CCE1330E9}" destId="{0F9F1EDC-D386-4FF3-901D-680B8C44D8AF}" srcOrd="1" destOrd="0" presId="urn:microsoft.com/office/officeart/2008/layout/PictureStrips"/>
    <dgm:cxn modelId="{E3C1693D-C64B-4F57-B4A9-611AED784CDF}" type="presParOf" srcId="{F29E5369-754E-4F2C-AA13-A01CCE1330E9}" destId="{BADC9D00-6BF7-47CF-B069-300050118EA0}" srcOrd="2" destOrd="0" presId="urn:microsoft.com/office/officeart/2008/layout/PictureStrips"/>
    <dgm:cxn modelId="{8622EC6D-BECC-4E5C-8C1F-3571D901EF73}" type="presParOf" srcId="{BADC9D00-6BF7-47CF-B069-300050118EA0}" destId="{9DDDF89F-552A-44E3-AAD6-7D5AF35BA485}" srcOrd="0" destOrd="0" presId="urn:microsoft.com/office/officeart/2008/layout/PictureStrips"/>
    <dgm:cxn modelId="{0A3400CD-BBF3-4507-8C6E-20CBEC8DD083}" type="presParOf" srcId="{BADC9D00-6BF7-47CF-B069-300050118EA0}" destId="{C2A4008C-4334-4F57-80EA-442B89D9FD35}" srcOrd="1" destOrd="0" presId="urn:microsoft.com/office/officeart/2008/layout/PictureStrips"/>
    <dgm:cxn modelId="{70A80B2E-AF45-40A2-9695-C1FEC07E1FAE}" type="presParOf" srcId="{F29E5369-754E-4F2C-AA13-A01CCE1330E9}" destId="{304467D7-9B8D-4A0C-9F76-1098783DCA22}" srcOrd="3" destOrd="0" presId="urn:microsoft.com/office/officeart/2008/layout/PictureStrips"/>
    <dgm:cxn modelId="{2CB03E77-D2A9-4929-B7CC-63BC4372E1A2}" type="presParOf" srcId="{F29E5369-754E-4F2C-AA13-A01CCE1330E9}" destId="{A456AB68-2A5E-42B4-9A1E-E12C8501CBE9}" srcOrd="4" destOrd="0" presId="urn:microsoft.com/office/officeart/2008/layout/PictureStrips"/>
    <dgm:cxn modelId="{62DAB4E9-7AB1-46CE-997D-87ED77C04640}" type="presParOf" srcId="{A456AB68-2A5E-42B4-9A1E-E12C8501CBE9}" destId="{C0358A78-A1E9-4515-BC4D-DE7D59DFAB47}" srcOrd="0" destOrd="0" presId="urn:microsoft.com/office/officeart/2008/layout/PictureStrips"/>
    <dgm:cxn modelId="{62E2402E-9359-4DFF-916C-5F9DC7407A43}" type="presParOf" srcId="{A456AB68-2A5E-42B4-9A1E-E12C8501CBE9}" destId="{DA64E40C-8106-4A34-B766-285FA5E5442D}" srcOrd="1" destOrd="0" presId="urn:microsoft.com/office/officeart/2008/layout/PictureStrips"/>
    <dgm:cxn modelId="{F8D2A46B-616A-4C45-929F-B5D25FD5D494}" type="presParOf" srcId="{F29E5369-754E-4F2C-AA13-A01CCE1330E9}" destId="{A2723F2D-146E-40A2-AA4A-0ADAF88BF707}" srcOrd="5" destOrd="0" presId="urn:microsoft.com/office/officeart/2008/layout/PictureStrips"/>
    <dgm:cxn modelId="{DFF49F5B-A3B5-4AF7-A3F9-B17C80AF0687}" type="presParOf" srcId="{F29E5369-754E-4F2C-AA13-A01CCE1330E9}" destId="{865C8AC8-AAA4-4932-8542-594A0DD105BF}" srcOrd="6" destOrd="0" presId="urn:microsoft.com/office/officeart/2008/layout/PictureStrips"/>
    <dgm:cxn modelId="{044ACCA9-5F92-4004-9095-6DB9808ABAC4}" type="presParOf" srcId="{865C8AC8-AAA4-4932-8542-594A0DD105BF}" destId="{E3F92E71-5C8B-4022-BCA1-719193EEF93C}" srcOrd="0" destOrd="0" presId="urn:microsoft.com/office/officeart/2008/layout/PictureStrips"/>
    <dgm:cxn modelId="{72CAE0A6-B765-4C5D-A91F-60E7EC5B35BE}" type="presParOf" srcId="{865C8AC8-AAA4-4932-8542-594A0DD105BF}" destId="{734D076C-12F0-4459-9179-4EC2AB98A8A2}" srcOrd="1" destOrd="0" presId="urn:microsoft.com/office/officeart/2008/layout/PictureStrips"/>
    <dgm:cxn modelId="{2374A115-D2A6-4C96-ADAE-0982C02CCB3C}" type="presParOf" srcId="{F29E5369-754E-4F2C-AA13-A01CCE1330E9}" destId="{A4FDEF4F-C5C3-40C1-A59F-C7F2C3338C89}" srcOrd="7" destOrd="0" presId="urn:microsoft.com/office/officeart/2008/layout/PictureStrips"/>
    <dgm:cxn modelId="{809F2E75-0779-4158-82F5-838B65999098}" type="presParOf" srcId="{F29E5369-754E-4F2C-AA13-A01CCE1330E9}" destId="{E7BD9A82-DCB1-4712-88BD-13A264949B62}" srcOrd="8" destOrd="0" presId="urn:microsoft.com/office/officeart/2008/layout/PictureStrips"/>
    <dgm:cxn modelId="{845DAD72-665B-4F1D-96C9-DC4676856551}" type="presParOf" srcId="{E7BD9A82-DCB1-4712-88BD-13A264949B62}" destId="{C3791DDE-5A4E-4271-B038-DCCFE6CC3FE0}" srcOrd="0" destOrd="0" presId="urn:microsoft.com/office/officeart/2008/layout/PictureStrips"/>
    <dgm:cxn modelId="{580DEB62-1133-4D88-948E-7977621F2225}" type="presParOf" srcId="{E7BD9A82-DCB1-4712-88BD-13A264949B62}" destId="{7AED671F-AECE-4457-AE72-F2F9EBF9F6E4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BFB06F-AB45-4BC1-8E9E-DE56D19FC0C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66FD080-4166-44B0-A8D5-94DA9DDBB4ED}">
      <dgm:prSet custT="1"/>
      <dgm:spPr>
        <a:ln>
          <a:solidFill>
            <a:srgbClr val="7332A4"/>
          </a:solidFill>
        </a:ln>
      </dgm:spPr>
      <dgm:t>
        <a:bodyPr anchor="ctr" anchorCtr="0"/>
        <a:lstStyle/>
        <a:p>
          <a:r>
            <a:rPr lang="en-US" sz="1600" b="0" i="0" dirty="0"/>
            <a:t>Facilitates instant money transfers and various payment services.</a:t>
          </a:r>
          <a:endParaRPr lang="en-IN" sz="1600" dirty="0"/>
        </a:p>
      </dgm:t>
    </dgm:pt>
    <dgm:pt modelId="{1C288459-00CA-4C49-BF8B-5C45818B0894}" type="parTrans" cxnId="{926D651A-A297-4DA6-9C49-4BA13E652BFE}">
      <dgm:prSet/>
      <dgm:spPr/>
      <dgm:t>
        <a:bodyPr/>
        <a:lstStyle/>
        <a:p>
          <a:endParaRPr lang="en-IN"/>
        </a:p>
      </dgm:t>
    </dgm:pt>
    <dgm:pt modelId="{A7E0901E-B379-47AB-96B1-D109BC025FB1}" type="sibTrans" cxnId="{926D651A-A297-4DA6-9C49-4BA13E652BFE}">
      <dgm:prSet/>
      <dgm:spPr/>
      <dgm:t>
        <a:bodyPr/>
        <a:lstStyle/>
        <a:p>
          <a:endParaRPr lang="en-IN"/>
        </a:p>
      </dgm:t>
    </dgm:pt>
    <dgm:pt modelId="{93F89FAB-6C83-4EBC-AD3D-0020AB2F834F}" type="pres">
      <dgm:prSet presAssocID="{1FBFB06F-AB45-4BC1-8E9E-DE56D19FC0C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A57953F-BFA6-45E9-9493-AD7A8719C036}" type="pres">
      <dgm:prSet presAssocID="{166FD080-4166-44B0-A8D5-94DA9DDBB4ED}" presName="circle1" presStyleLbl="node1" presStyleIdx="0" presStyleCnt="1">
        <dgm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dgm:style>
      </dgm:prSet>
      <dgm:spPr>
        <a:xfrm>
          <a:off x="0" y="0"/>
          <a:ext cx="694943" cy="694943"/>
        </a:xfrm>
        <a:prstGeom prst="pie">
          <a:avLst>
            <a:gd name="adj1" fmla="val 5400000"/>
            <a:gd name="adj2" fmla="val 16200000"/>
          </a:avLst>
        </a:prstGeom>
        <a:solidFill>
          <a:srgbClr val="7332A4"/>
        </a:solidFill>
      </dgm:spPr>
    </dgm:pt>
    <dgm:pt modelId="{720F3F59-B2DB-4E9F-BF00-A86C733AB576}" type="pres">
      <dgm:prSet presAssocID="{166FD080-4166-44B0-A8D5-94DA9DDBB4ED}" presName="space" presStyleCnt="0"/>
      <dgm:spPr/>
    </dgm:pt>
    <dgm:pt modelId="{1D82D1A9-069E-46EA-B225-2FA38436D017}" type="pres">
      <dgm:prSet presAssocID="{166FD080-4166-44B0-A8D5-94DA9DDBB4ED}" presName="rect1" presStyleLbl="alignAcc1" presStyleIdx="0" presStyleCnt="1" custLinFactNeighborX="-1354" custLinFactNeighborY="11131"/>
      <dgm:spPr/>
    </dgm:pt>
    <dgm:pt modelId="{0E03E479-0C65-461C-8142-12204A4A1F14}" type="pres">
      <dgm:prSet presAssocID="{166FD080-4166-44B0-A8D5-94DA9DDBB4ED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926D651A-A297-4DA6-9C49-4BA13E652BFE}" srcId="{1FBFB06F-AB45-4BC1-8E9E-DE56D19FC0C9}" destId="{166FD080-4166-44B0-A8D5-94DA9DDBB4ED}" srcOrd="0" destOrd="0" parTransId="{1C288459-00CA-4C49-BF8B-5C45818B0894}" sibTransId="{A7E0901E-B379-47AB-96B1-D109BC025FB1}"/>
    <dgm:cxn modelId="{354F6143-3684-4197-93A7-210D5C2CF230}" type="presOf" srcId="{166FD080-4166-44B0-A8D5-94DA9DDBB4ED}" destId="{1D82D1A9-069E-46EA-B225-2FA38436D017}" srcOrd="0" destOrd="0" presId="urn:microsoft.com/office/officeart/2005/8/layout/target3"/>
    <dgm:cxn modelId="{1A7D8DC0-411F-444D-ACDB-9186AB93F95D}" type="presOf" srcId="{166FD080-4166-44B0-A8D5-94DA9DDBB4ED}" destId="{0E03E479-0C65-461C-8142-12204A4A1F14}" srcOrd="1" destOrd="0" presId="urn:microsoft.com/office/officeart/2005/8/layout/target3"/>
    <dgm:cxn modelId="{8073A4E6-BD25-46B4-BBEE-135E5CAFEDC8}" type="presOf" srcId="{1FBFB06F-AB45-4BC1-8E9E-DE56D19FC0C9}" destId="{93F89FAB-6C83-4EBC-AD3D-0020AB2F834F}" srcOrd="0" destOrd="0" presId="urn:microsoft.com/office/officeart/2005/8/layout/target3"/>
    <dgm:cxn modelId="{F486475F-9795-4D18-977D-1D846E851F04}" type="presParOf" srcId="{93F89FAB-6C83-4EBC-AD3D-0020AB2F834F}" destId="{0A57953F-BFA6-45E9-9493-AD7A8719C036}" srcOrd="0" destOrd="0" presId="urn:microsoft.com/office/officeart/2005/8/layout/target3"/>
    <dgm:cxn modelId="{4CA0809C-659D-4C34-BEAF-553375C3D9BC}" type="presParOf" srcId="{93F89FAB-6C83-4EBC-AD3D-0020AB2F834F}" destId="{720F3F59-B2DB-4E9F-BF00-A86C733AB576}" srcOrd="1" destOrd="0" presId="urn:microsoft.com/office/officeart/2005/8/layout/target3"/>
    <dgm:cxn modelId="{7F88DAB8-FF9A-43C0-A160-B1994FFB4CA1}" type="presParOf" srcId="{93F89FAB-6C83-4EBC-AD3D-0020AB2F834F}" destId="{1D82D1A9-069E-46EA-B225-2FA38436D017}" srcOrd="2" destOrd="0" presId="urn:microsoft.com/office/officeart/2005/8/layout/target3"/>
    <dgm:cxn modelId="{9717377C-2A82-4E51-9DD8-71C922F6A494}" type="presParOf" srcId="{93F89FAB-6C83-4EBC-AD3D-0020AB2F834F}" destId="{0E03E479-0C65-461C-8142-12204A4A1F14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8A9E01-62A3-4128-BF30-29ED04BBCF60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A86D69B1-5E22-4CAA-A725-F9D9A6C3066E}">
      <dgm:prSet phldrT="[Text]" custT="1"/>
      <dgm:spPr>
        <a:solidFill>
          <a:srgbClr val="7131A1"/>
        </a:solidFill>
      </dgm:spPr>
      <dgm:t>
        <a:bodyPr/>
        <a:lstStyle/>
        <a:p>
          <a:r>
            <a:rPr lang="en-IN" sz="1400" dirty="0"/>
            <a:t>User Registrations by phone brands</a:t>
          </a:r>
        </a:p>
        <a:p>
          <a:r>
            <a:rPr lang="en-IN" sz="1400" dirty="0"/>
            <a:t>(2018-2022)</a:t>
          </a:r>
        </a:p>
      </dgm:t>
    </dgm:pt>
    <dgm:pt modelId="{67ABD419-6FA6-4258-8330-41F3830110AA}" type="parTrans" cxnId="{FEF5C4AA-3778-424F-901B-268DD3599E63}">
      <dgm:prSet/>
      <dgm:spPr/>
      <dgm:t>
        <a:bodyPr/>
        <a:lstStyle/>
        <a:p>
          <a:endParaRPr lang="en-IN"/>
        </a:p>
      </dgm:t>
    </dgm:pt>
    <dgm:pt modelId="{FCE08C98-DD3D-4570-9507-8704514D80CD}" type="sibTrans" cxnId="{FEF5C4AA-3778-424F-901B-268DD3599E63}">
      <dgm:prSet/>
      <dgm:spPr/>
      <dgm:t>
        <a:bodyPr/>
        <a:lstStyle/>
        <a:p>
          <a:endParaRPr lang="en-IN"/>
        </a:p>
      </dgm:t>
    </dgm:pt>
    <dgm:pt modelId="{9C24221C-2683-4C5F-A397-43416A4E071B}">
      <dgm:prSet phldrT="[Text]" custT="1"/>
      <dgm:spPr>
        <a:solidFill>
          <a:srgbClr val="7131A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1430" tIns="11430" rIns="11430" bIns="11430" numCol="1" spcCol="1270" anchor="ctr" anchorCtr="0"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Transaction amounts and counts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(2018–2024)</a:t>
          </a:r>
          <a:endParaRPr lang="en-IN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946A9114-F8B2-493B-AEC5-EF8B3CEA2368}" type="parTrans" cxnId="{D5919DA9-5F98-4601-AF9F-271F7AA4A6C9}">
      <dgm:prSet/>
      <dgm:spPr/>
      <dgm:t>
        <a:bodyPr/>
        <a:lstStyle/>
        <a:p>
          <a:endParaRPr lang="en-IN"/>
        </a:p>
      </dgm:t>
    </dgm:pt>
    <dgm:pt modelId="{7D4106AD-1BC3-4DC8-94EB-C651F95E1727}" type="sibTrans" cxnId="{D5919DA9-5F98-4601-AF9F-271F7AA4A6C9}">
      <dgm:prSet/>
      <dgm:spPr/>
      <dgm:t>
        <a:bodyPr/>
        <a:lstStyle/>
        <a:p>
          <a:endParaRPr lang="en-IN"/>
        </a:p>
      </dgm:t>
    </dgm:pt>
    <dgm:pt modelId="{89A69D4B-D169-464D-A46A-91EB6A1C148E}">
      <dgm:prSet phldrT="[Text]" custT="1"/>
      <dgm:spPr>
        <a:solidFill>
          <a:srgbClr val="7131A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1430" tIns="11430" rIns="11430" bIns="11430" numCol="1" spcCol="1270" anchor="ctr" anchorCtr="0"/>
        <a:lstStyle/>
        <a:p>
          <a:r>
            <a:rPr lang="en-US" alt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Insurance</a:t>
          </a:r>
          <a:r>
            <a:rPr kumimoji="0" lang="en-US" altLang="en-US" sz="14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</a:rPr>
            <a:t> </a:t>
          </a:r>
          <a:r>
            <a:rPr lang="en-US" alt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policies taken via PhonePe</a:t>
          </a:r>
        </a:p>
        <a:p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(2018-2020)</a:t>
          </a:r>
          <a:endParaRPr lang="en-IN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4D0BB1C0-41B4-4F18-8F43-F8E76FAAFD09}" type="parTrans" cxnId="{1C90D176-831E-46D0-992A-65D6DCAD9A9E}">
      <dgm:prSet/>
      <dgm:spPr/>
      <dgm:t>
        <a:bodyPr/>
        <a:lstStyle/>
        <a:p>
          <a:endParaRPr lang="en-IN"/>
        </a:p>
      </dgm:t>
    </dgm:pt>
    <dgm:pt modelId="{0BF59237-CD71-4DBF-A708-BA5A1771325B}" type="sibTrans" cxnId="{1C90D176-831E-46D0-992A-65D6DCAD9A9E}">
      <dgm:prSet/>
      <dgm:spPr/>
      <dgm:t>
        <a:bodyPr/>
        <a:lstStyle/>
        <a:p>
          <a:endParaRPr lang="en-IN"/>
        </a:p>
      </dgm:t>
    </dgm:pt>
    <dgm:pt modelId="{53E0F4A0-2BCE-49E0-81E8-4EB288B27529}" type="pres">
      <dgm:prSet presAssocID="{ED8A9E01-62A3-4128-BF30-29ED04BBCF6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5710851-8428-4FC0-873E-7581E91BD1F4}" type="pres">
      <dgm:prSet presAssocID="{A86D69B1-5E22-4CAA-A725-F9D9A6C3066E}" presName="gear1" presStyleLbl="node1" presStyleIdx="0" presStyleCnt="3" custScaleX="93002" custScaleY="94397" custLinFactNeighborX="-10090" custLinFactNeighborY="-82558">
        <dgm:presLayoutVars>
          <dgm:chMax val="1"/>
          <dgm:bulletEnabled val="1"/>
        </dgm:presLayoutVars>
      </dgm:prSet>
      <dgm:spPr/>
    </dgm:pt>
    <dgm:pt modelId="{8A9EA8B7-EAB6-4511-944D-ABBB2EAA3C77}" type="pres">
      <dgm:prSet presAssocID="{A86D69B1-5E22-4CAA-A725-F9D9A6C3066E}" presName="gear1srcNode" presStyleLbl="node1" presStyleIdx="0" presStyleCnt="3"/>
      <dgm:spPr/>
    </dgm:pt>
    <dgm:pt modelId="{132B3078-C5C9-490D-86DD-AA686D3D1C72}" type="pres">
      <dgm:prSet presAssocID="{A86D69B1-5E22-4CAA-A725-F9D9A6C3066E}" presName="gear1dstNode" presStyleLbl="node1" presStyleIdx="0" presStyleCnt="3"/>
      <dgm:spPr/>
    </dgm:pt>
    <dgm:pt modelId="{AFDCACD2-4D66-4E90-A2E0-27F7A6EBE47F}" type="pres">
      <dgm:prSet presAssocID="{9C24221C-2683-4C5F-A397-43416A4E071B}" presName="gear2" presStyleLbl="node1" presStyleIdx="1" presStyleCnt="3" custScaleX="121359" custScaleY="116911" custLinFactNeighborX="-3294" custLinFactNeighborY="6190">
        <dgm:presLayoutVars>
          <dgm:chMax val="1"/>
          <dgm:bulletEnabled val="1"/>
        </dgm:presLayoutVars>
      </dgm:prSet>
      <dgm:spPr>
        <a:xfrm>
          <a:off x="1415690" y="1043770"/>
          <a:ext cx="1304713" cy="1304713"/>
        </a:xfrm>
        <a:prstGeom prst="gear6">
          <a:avLst/>
        </a:prstGeom>
      </dgm:spPr>
    </dgm:pt>
    <dgm:pt modelId="{4D7F06BC-0BF7-435C-8408-AC5C1E2609C1}" type="pres">
      <dgm:prSet presAssocID="{9C24221C-2683-4C5F-A397-43416A4E071B}" presName="gear2srcNode" presStyleLbl="node1" presStyleIdx="1" presStyleCnt="3"/>
      <dgm:spPr/>
    </dgm:pt>
    <dgm:pt modelId="{DA94E376-5B8F-4767-A3CE-1A5544A18D4C}" type="pres">
      <dgm:prSet presAssocID="{9C24221C-2683-4C5F-A397-43416A4E071B}" presName="gear2dstNode" presStyleLbl="node1" presStyleIdx="1" presStyleCnt="3"/>
      <dgm:spPr/>
    </dgm:pt>
    <dgm:pt modelId="{78E4FCCF-CD30-4718-9765-995EDA0ED2AB}" type="pres">
      <dgm:prSet presAssocID="{89A69D4B-D169-464D-A46A-91EB6A1C148E}" presName="gear3" presStyleLbl="node1" presStyleIdx="2" presStyleCnt="3" custLinFactY="9244" custLinFactNeighborX="24003" custLinFactNeighborY="100000"/>
      <dgm:spPr>
        <a:xfrm rot="20700000">
          <a:off x="2155982" y="153170"/>
          <a:ext cx="1278352" cy="1278352"/>
        </a:xfrm>
        <a:prstGeom prst="gear6">
          <a:avLst/>
        </a:prstGeom>
      </dgm:spPr>
    </dgm:pt>
    <dgm:pt modelId="{747DD6D3-30A4-4142-9D77-D034D7FCDA82}" type="pres">
      <dgm:prSet presAssocID="{89A69D4B-D169-464D-A46A-91EB6A1C148E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1F024141-E116-41CA-B086-28827A8EEADD}" type="pres">
      <dgm:prSet presAssocID="{89A69D4B-D169-464D-A46A-91EB6A1C148E}" presName="gear3srcNode" presStyleLbl="node1" presStyleIdx="2" presStyleCnt="3"/>
      <dgm:spPr/>
    </dgm:pt>
    <dgm:pt modelId="{86F83701-6123-452D-9F8A-AE922BD0498F}" type="pres">
      <dgm:prSet presAssocID="{89A69D4B-D169-464D-A46A-91EB6A1C148E}" presName="gear3dstNode" presStyleLbl="node1" presStyleIdx="2" presStyleCnt="3"/>
      <dgm:spPr/>
    </dgm:pt>
    <dgm:pt modelId="{B2D1718F-7DCC-4CE1-9239-F5C820903313}" type="pres">
      <dgm:prSet presAssocID="{FCE08C98-DD3D-4570-9507-8704514D80CD}" presName="connector1" presStyleLbl="sibTrans2D1" presStyleIdx="0" presStyleCnt="3" custAng="1863041" custScaleX="94165" custScaleY="94150" custLinFactNeighborX="-11061" custLinFactNeighborY="-62954"/>
      <dgm:spPr/>
    </dgm:pt>
    <dgm:pt modelId="{D25B8986-2B7D-46CC-9B7D-CB6A368366F2}" type="pres">
      <dgm:prSet presAssocID="{7D4106AD-1BC3-4DC8-94EB-C651F95E1727}" presName="connector2" presStyleLbl="sibTrans2D1" presStyleIdx="1" presStyleCnt="3" custLinFactNeighborX="-8705" custLinFactNeighborY="2000"/>
      <dgm:spPr/>
    </dgm:pt>
    <dgm:pt modelId="{15E26548-0EA4-4722-A499-0DBD78E11FF1}" type="pres">
      <dgm:prSet presAssocID="{0BF59237-CD71-4DBF-A708-BA5A1771325B}" presName="connector3" presStyleLbl="sibTrans2D1" presStyleIdx="2" presStyleCnt="3" custAng="17722750" custLinFactNeighborX="25668" custLinFactNeighborY="92404"/>
      <dgm:spPr/>
    </dgm:pt>
  </dgm:ptLst>
  <dgm:cxnLst>
    <dgm:cxn modelId="{E17C2C03-68E0-49A4-84CB-B997DFB326A2}" type="presOf" srcId="{9C24221C-2683-4C5F-A397-43416A4E071B}" destId="{AFDCACD2-4D66-4E90-A2E0-27F7A6EBE47F}" srcOrd="0" destOrd="0" presId="urn:microsoft.com/office/officeart/2005/8/layout/gear1"/>
    <dgm:cxn modelId="{8FFE9D07-9CCA-4FE8-98D8-865FDEB7483A}" type="presOf" srcId="{0BF59237-CD71-4DBF-A708-BA5A1771325B}" destId="{15E26548-0EA4-4722-A499-0DBD78E11FF1}" srcOrd="0" destOrd="0" presId="urn:microsoft.com/office/officeart/2005/8/layout/gear1"/>
    <dgm:cxn modelId="{85985C3D-E3FB-4D99-8710-B0F8FD1B5A2B}" type="presOf" srcId="{A86D69B1-5E22-4CAA-A725-F9D9A6C3066E}" destId="{8A9EA8B7-EAB6-4511-944D-ABBB2EAA3C77}" srcOrd="1" destOrd="0" presId="urn:microsoft.com/office/officeart/2005/8/layout/gear1"/>
    <dgm:cxn modelId="{82689742-7AAF-41FE-831F-EA4B23332D12}" type="presOf" srcId="{89A69D4B-D169-464D-A46A-91EB6A1C148E}" destId="{78E4FCCF-CD30-4718-9765-995EDA0ED2AB}" srcOrd="0" destOrd="0" presId="urn:microsoft.com/office/officeart/2005/8/layout/gear1"/>
    <dgm:cxn modelId="{B74D6B66-7138-4667-A1D2-E43E1E102C1A}" type="presOf" srcId="{89A69D4B-D169-464D-A46A-91EB6A1C148E}" destId="{747DD6D3-30A4-4142-9D77-D034D7FCDA82}" srcOrd="1" destOrd="0" presId="urn:microsoft.com/office/officeart/2005/8/layout/gear1"/>
    <dgm:cxn modelId="{1C90D176-831E-46D0-992A-65D6DCAD9A9E}" srcId="{ED8A9E01-62A3-4128-BF30-29ED04BBCF60}" destId="{89A69D4B-D169-464D-A46A-91EB6A1C148E}" srcOrd="2" destOrd="0" parTransId="{4D0BB1C0-41B4-4F18-8F43-F8E76FAAFD09}" sibTransId="{0BF59237-CD71-4DBF-A708-BA5A1771325B}"/>
    <dgm:cxn modelId="{2A03878C-8D67-45F8-ABBD-85DAEE2BDB4A}" type="presOf" srcId="{7D4106AD-1BC3-4DC8-94EB-C651F95E1727}" destId="{D25B8986-2B7D-46CC-9B7D-CB6A368366F2}" srcOrd="0" destOrd="0" presId="urn:microsoft.com/office/officeart/2005/8/layout/gear1"/>
    <dgm:cxn modelId="{96F4F89C-B000-4E0F-B0AD-23AD1DE8361F}" type="presOf" srcId="{A86D69B1-5E22-4CAA-A725-F9D9A6C3066E}" destId="{95710851-8428-4FC0-873E-7581E91BD1F4}" srcOrd="0" destOrd="0" presId="urn:microsoft.com/office/officeart/2005/8/layout/gear1"/>
    <dgm:cxn modelId="{DC7746A5-B7EB-4A82-B125-B111B4F9FD61}" type="presOf" srcId="{9C24221C-2683-4C5F-A397-43416A4E071B}" destId="{4D7F06BC-0BF7-435C-8408-AC5C1E2609C1}" srcOrd="1" destOrd="0" presId="urn:microsoft.com/office/officeart/2005/8/layout/gear1"/>
    <dgm:cxn modelId="{98639BA5-F4EE-4347-A8E9-525966A898ED}" type="presOf" srcId="{9C24221C-2683-4C5F-A397-43416A4E071B}" destId="{DA94E376-5B8F-4767-A3CE-1A5544A18D4C}" srcOrd="2" destOrd="0" presId="urn:microsoft.com/office/officeart/2005/8/layout/gear1"/>
    <dgm:cxn modelId="{D5919DA9-5F98-4601-AF9F-271F7AA4A6C9}" srcId="{ED8A9E01-62A3-4128-BF30-29ED04BBCF60}" destId="{9C24221C-2683-4C5F-A397-43416A4E071B}" srcOrd="1" destOrd="0" parTransId="{946A9114-F8B2-493B-AEC5-EF8B3CEA2368}" sibTransId="{7D4106AD-1BC3-4DC8-94EB-C651F95E1727}"/>
    <dgm:cxn modelId="{FEF5C4AA-3778-424F-901B-268DD3599E63}" srcId="{ED8A9E01-62A3-4128-BF30-29ED04BBCF60}" destId="{A86D69B1-5E22-4CAA-A725-F9D9A6C3066E}" srcOrd="0" destOrd="0" parTransId="{67ABD419-6FA6-4258-8330-41F3830110AA}" sibTransId="{FCE08C98-DD3D-4570-9507-8704514D80CD}"/>
    <dgm:cxn modelId="{9A6F05B3-73CE-40E1-B9CF-E8DC46E73CAA}" type="presOf" srcId="{A86D69B1-5E22-4CAA-A725-F9D9A6C3066E}" destId="{132B3078-C5C9-490D-86DD-AA686D3D1C72}" srcOrd="2" destOrd="0" presId="urn:microsoft.com/office/officeart/2005/8/layout/gear1"/>
    <dgm:cxn modelId="{69F075D1-BB4A-4F51-BA74-E337BB56F1B6}" type="presOf" srcId="{ED8A9E01-62A3-4128-BF30-29ED04BBCF60}" destId="{53E0F4A0-2BCE-49E0-81E8-4EB288B27529}" srcOrd="0" destOrd="0" presId="urn:microsoft.com/office/officeart/2005/8/layout/gear1"/>
    <dgm:cxn modelId="{0C26C3EC-E1E1-4B8D-B29B-7B6BF133F11B}" type="presOf" srcId="{89A69D4B-D169-464D-A46A-91EB6A1C148E}" destId="{86F83701-6123-452D-9F8A-AE922BD0498F}" srcOrd="3" destOrd="0" presId="urn:microsoft.com/office/officeart/2005/8/layout/gear1"/>
    <dgm:cxn modelId="{05D6C8EC-A494-4EC3-8108-0414AC5F58C3}" type="presOf" srcId="{89A69D4B-D169-464D-A46A-91EB6A1C148E}" destId="{1F024141-E116-41CA-B086-28827A8EEADD}" srcOrd="2" destOrd="0" presId="urn:microsoft.com/office/officeart/2005/8/layout/gear1"/>
    <dgm:cxn modelId="{16F598F2-E2C2-4294-9CC8-CF352303F65A}" type="presOf" srcId="{FCE08C98-DD3D-4570-9507-8704514D80CD}" destId="{B2D1718F-7DCC-4CE1-9239-F5C820903313}" srcOrd="0" destOrd="0" presId="urn:microsoft.com/office/officeart/2005/8/layout/gear1"/>
    <dgm:cxn modelId="{81B1A310-CB17-4D8A-BD07-B178B8581F9C}" type="presParOf" srcId="{53E0F4A0-2BCE-49E0-81E8-4EB288B27529}" destId="{95710851-8428-4FC0-873E-7581E91BD1F4}" srcOrd="0" destOrd="0" presId="urn:microsoft.com/office/officeart/2005/8/layout/gear1"/>
    <dgm:cxn modelId="{3E38FD2E-411E-4838-B668-F36925199096}" type="presParOf" srcId="{53E0F4A0-2BCE-49E0-81E8-4EB288B27529}" destId="{8A9EA8B7-EAB6-4511-944D-ABBB2EAA3C77}" srcOrd="1" destOrd="0" presId="urn:microsoft.com/office/officeart/2005/8/layout/gear1"/>
    <dgm:cxn modelId="{163BBA68-AB70-4C96-B9E3-3C38644E9F21}" type="presParOf" srcId="{53E0F4A0-2BCE-49E0-81E8-4EB288B27529}" destId="{132B3078-C5C9-490D-86DD-AA686D3D1C72}" srcOrd="2" destOrd="0" presId="urn:microsoft.com/office/officeart/2005/8/layout/gear1"/>
    <dgm:cxn modelId="{2504E3AA-7613-40AC-81FC-0899C926A903}" type="presParOf" srcId="{53E0F4A0-2BCE-49E0-81E8-4EB288B27529}" destId="{AFDCACD2-4D66-4E90-A2E0-27F7A6EBE47F}" srcOrd="3" destOrd="0" presId="urn:microsoft.com/office/officeart/2005/8/layout/gear1"/>
    <dgm:cxn modelId="{60CFEFBB-1789-4F10-B4F3-38165CFD33DF}" type="presParOf" srcId="{53E0F4A0-2BCE-49E0-81E8-4EB288B27529}" destId="{4D7F06BC-0BF7-435C-8408-AC5C1E2609C1}" srcOrd="4" destOrd="0" presId="urn:microsoft.com/office/officeart/2005/8/layout/gear1"/>
    <dgm:cxn modelId="{796E5011-2BC6-424A-A43C-8FC591BA42E9}" type="presParOf" srcId="{53E0F4A0-2BCE-49E0-81E8-4EB288B27529}" destId="{DA94E376-5B8F-4767-A3CE-1A5544A18D4C}" srcOrd="5" destOrd="0" presId="urn:microsoft.com/office/officeart/2005/8/layout/gear1"/>
    <dgm:cxn modelId="{358E536D-A22E-455C-A7F1-67DB8A4682D9}" type="presParOf" srcId="{53E0F4A0-2BCE-49E0-81E8-4EB288B27529}" destId="{78E4FCCF-CD30-4718-9765-995EDA0ED2AB}" srcOrd="6" destOrd="0" presId="urn:microsoft.com/office/officeart/2005/8/layout/gear1"/>
    <dgm:cxn modelId="{5D3B697D-9254-4FBC-BCB8-D860CD3D6DC9}" type="presParOf" srcId="{53E0F4A0-2BCE-49E0-81E8-4EB288B27529}" destId="{747DD6D3-30A4-4142-9D77-D034D7FCDA82}" srcOrd="7" destOrd="0" presId="urn:microsoft.com/office/officeart/2005/8/layout/gear1"/>
    <dgm:cxn modelId="{240951A1-5868-4300-A63E-23F820027399}" type="presParOf" srcId="{53E0F4A0-2BCE-49E0-81E8-4EB288B27529}" destId="{1F024141-E116-41CA-B086-28827A8EEADD}" srcOrd="8" destOrd="0" presId="urn:microsoft.com/office/officeart/2005/8/layout/gear1"/>
    <dgm:cxn modelId="{D18E72DF-E837-4FBE-B841-16380975C94E}" type="presParOf" srcId="{53E0F4A0-2BCE-49E0-81E8-4EB288B27529}" destId="{86F83701-6123-452D-9F8A-AE922BD0498F}" srcOrd="9" destOrd="0" presId="urn:microsoft.com/office/officeart/2005/8/layout/gear1"/>
    <dgm:cxn modelId="{D2E4B326-97FD-48D5-9C69-782CFF2415D0}" type="presParOf" srcId="{53E0F4A0-2BCE-49E0-81E8-4EB288B27529}" destId="{B2D1718F-7DCC-4CE1-9239-F5C820903313}" srcOrd="10" destOrd="0" presId="urn:microsoft.com/office/officeart/2005/8/layout/gear1"/>
    <dgm:cxn modelId="{267200A3-A034-4DB6-9186-6CEDFED3B08B}" type="presParOf" srcId="{53E0F4A0-2BCE-49E0-81E8-4EB288B27529}" destId="{D25B8986-2B7D-46CC-9B7D-CB6A368366F2}" srcOrd="11" destOrd="0" presId="urn:microsoft.com/office/officeart/2005/8/layout/gear1"/>
    <dgm:cxn modelId="{E82D8EE3-8616-4708-B4E6-F4F439357B7A}" type="presParOf" srcId="{53E0F4A0-2BCE-49E0-81E8-4EB288B27529}" destId="{15E26548-0EA4-4722-A499-0DBD78E11FF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C7723F-1148-4A38-9E55-11FC21D82699}" type="doc">
      <dgm:prSet loTypeId="urn:microsoft.com/office/officeart/2005/8/layout/hProcess10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7BA8B63-EB97-4BEF-8541-26B053534254}">
      <dgm:prSet phldrT="[Text]" custT="1"/>
      <dgm:spPr>
        <a:solidFill>
          <a:srgbClr val="7131A1"/>
        </a:solidFill>
      </dgm:spPr>
      <dgm:t>
        <a:bodyPr/>
        <a:lstStyle/>
        <a:p>
          <a:pPr algn="ctr"/>
          <a:r>
            <a:rPr lang="en-IN" sz="1800" b="1" u="sng" dirty="0">
              <a:solidFill>
                <a:schemeClr val="tx1"/>
              </a:solidFill>
            </a:rPr>
            <a:t>Extract</a:t>
          </a:r>
        </a:p>
      </dgm:t>
    </dgm:pt>
    <dgm:pt modelId="{FBA7CD08-0DBF-403E-A2A9-095B0782C0FB}" type="parTrans" cxnId="{765ECBE8-6075-4DDB-B513-F20E89EA8312}">
      <dgm:prSet/>
      <dgm:spPr/>
      <dgm:t>
        <a:bodyPr/>
        <a:lstStyle/>
        <a:p>
          <a:endParaRPr lang="en-IN"/>
        </a:p>
      </dgm:t>
    </dgm:pt>
    <dgm:pt modelId="{024AE7C1-99BD-4850-A67C-587A2905BD79}" type="sibTrans" cxnId="{765ECBE8-6075-4DDB-B513-F20E89EA8312}">
      <dgm:prSet/>
      <dgm:spPr>
        <a:solidFill>
          <a:srgbClr val="7131A1"/>
        </a:solidFill>
      </dgm:spPr>
      <dgm:t>
        <a:bodyPr/>
        <a:lstStyle/>
        <a:p>
          <a:endParaRPr lang="en-IN"/>
        </a:p>
      </dgm:t>
    </dgm:pt>
    <dgm:pt modelId="{0A4F336A-ADAC-4DCE-A756-2979D27F7BBA}">
      <dgm:prSet phldrT="[Text]" custT="1"/>
      <dgm:spPr>
        <a:solidFill>
          <a:srgbClr val="7131A1"/>
        </a:solidFill>
      </dgm:spPr>
      <dgm:t>
        <a:bodyPr/>
        <a:lstStyle/>
        <a:p>
          <a:pPr algn="l"/>
          <a:r>
            <a:rPr lang="en-IN" sz="1400" b="0" i="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Collect PhonePe Pulse - Data</a:t>
          </a:r>
          <a:endParaRPr lang="en-IN" sz="1400" b="0" dirty="0">
            <a:latin typeface="Calibri Light" panose="020F0302020204030204" pitchFamily="34" charset="0"/>
            <a:ea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40BDD455-98E7-4AAC-83F9-673B08B9B73A}" type="parTrans" cxnId="{B1280616-61D8-44D7-A2FE-CA367D8EBDA6}">
      <dgm:prSet/>
      <dgm:spPr/>
      <dgm:t>
        <a:bodyPr/>
        <a:lstStyle/>
        <a:p>
          <a:endParaRPr lang="en-IN"/>
        </a:p>
      </dgm:t>
    </dgm:pt>
    <dgm:pt modelId="{90FB952F-7038-46B9-85A9-2EEB1BAE78BF}" type="sibTrans" cxnId="{B1280616-61D8-44D7-A2FE-CA367D8EBDA6}">
      <dgm:prSet/>
      <dgm:spPr/>
      <dgm:t>
        <a:bodyPr/>
        <a:lstStyle/>
        <a:p>
          <a:endParaRPr lang="en-IN"/>
        </a:p>
      </dgm:t>
    </dgm:pt>
    <dgm:pt modelId="{2C984373-41BF-4678-BEDD-D44FDC1C3F29}">
      <dgm:prSet phldrT="[Text]" custT="1"/>
      <dgm:spPr>
        <a:solidFill>
          <a:srgbClr val="7131A1"/>
        </a:solidFill>
      </dgm:spPr>
      <dgm:t>
        <a:bodyPr/>
        <a:lstStyle/>
        <a:p>
          <a:pPr algn="l"/>
          <a:r>
            <a:rPr lang="en-IN" sz="1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JSON Form</a:t>
          </a:r>
        </a:p>
      </dgm:t>
    </dgm:pt>
    <dgm:pt modelId="{4F02A1C9-F7ED-46C1-83E4-A33EFCF7676B}" type="parTrans" cxnId="{44202C74-EACE-4EA2-B5D5-A630D895F570}">
      <dgm:prSet/>
      <dgm:spPr/>
      <dgm:t>
        <a:bodyPr/>
        <a:lstStyle/>
        <a:p>
          <a:endParaRPr lang="en-IN"/>
        </a:p>
      </dgm:t>
    </dgm:pt>
    <dgm:pt modelId="{F6FDE532-F822-4141-A8AE-CA4E4D673235}" type="sibTrans" cxnId="{44202C74-EACE-4EA2-B5D5-A630D895F570}">
      <dgm:prSet/>
      <dgm:spPr/>
      <dgm:t>
        <a:bodyPr/>
        <a:lstStyle/>
        <a:p>
          <a:endParaRPr lang="en-IN"/>
        </a:p>
      </dgm:t>
    </dgm:pt>
    <dgm:pt modelId="{BD263702-260A-41A5-B784-38CBFCA662B7}">
      <dgm:prSet phldrT="[Text]" custT="1"/>
      <dgm:spPr>
        <a:solidFill>
          <a:srgbClr val="7131A1"/>
        </a:solidFill>
      </dgm:spPr>
      <dgm:t>
        <a:bodyPr/>
        <a:lstStyle/>
        <a:p>
          <a:pPr algn="ctr"/>
          <a:r>
            <a:rPr lang="en-IN" sz="1800" b="1" u="sng" dirty="0"/>
            <a:t>Transform</a:t>
          </a:r>
        </a:p>
      </dgm:t>
    </dgm:pt>
    <dgm:pt modelId="{40E739D7-A7F3-425C-8991-62CCC521A76B}" type="parTrans" cxnId="{E907960D-3B85-4A22-873B-C624772AFE13}">
      <dgm:prSet/>
      <dgm:spPr/>
      <dgm:t>
        <a:bodyPr/>
        <a:lstStyle/>
        <a:p>
          <a:endParaRPr lang="en-IN"/>
        </a:p>
      </dgm:t>
    </dgm:pt>
    <dgm:pt modelId="{5F944991-A9F7-4C9A-98F7-A0379E44DDE2}" type="sibTrans" cxnId="{E907960D-3B85-4A22-873B-C624772AFE13}">
      <dgm:prSet/>
      <dgm:spPr>
        <a:solidFill>
          <a:srgbClr val="7131A1"/>
        </a:solidFill>
      </dgm:spPr>
      <dgm:t>
        <a:bodyPr/>
        <a:lstStyle/>
        <a:p>
          <a:endParaRPr lang="en-IN"/>
        </a:p>
      </dgm:t>
    </dgm:pt>
    <dgm:pt modelId="{E5E59071-CB58-4537-9D4E-26CA5FFCC89B}">
      <dgm:prSet phldrT="[Text]" custT="1"/>
      <dgm:spPr>
        <a:solidFill>
          <a:srgbClr val="7131A1"/>
        </a:solidFill>
      </dgm:spPr>
      <dgm:t>
        <a:bodyPr/>
        <a:lstStyle/>
        <a:p>
          <a:pPr algn="l"/>
          <a:r>
            <a:rPr lang="en-IN" sz="1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Clean, enrich and convert the raw data into usable format</a:t>
          </a:r>
        </a:p>
      </dgm:t>
    </dgm:pt>
    <dgm:pt modelId="{D23D86BF-5591-43FB-9E2D-7B17EA86E02C}" type="parTrans" cxnId="{2E12B39A-FD32-46D2-8207-E95DC735067C}">
      <dgm:prSet/>
      <dgm:spPr/>
      <dgm:t>
        <a:bodyPr/>
        <a:lstStyle/>
        <a:p>
          <a:endParaRPr lang="en-IN"/>
        </a:p>
      </dgm:t>
    </dgm:pt>
    <dgm:pt modelId="{BE7C6AF3-CE9F-46AE-8A64-BDF0857C0B1F}" type="sibTrans" cxnId="{2E12B39A-FD32-46D2-8207-E95DC735067C}">
      <dgm:prSet/>
      <dgm:spPr/>
      <dgm:t>
        <a:bodyPr/>
        <a:lstStyle/>
        <a:p>
          <a:endParaRPr lang="en-IN"/>
        </a:p>
      </dgm:t>
    </dgm:pt>
    <dgm:pt modelId="{8C27DEA7-FFCA-4F82-9804-12473469DE3C}">
      <dgm:prSet phldrT="[Text]" custT="1"/>
      <dgm:spPr>
        <a:solidFill>
          <a:srgbClr val="7131A1"/>
        </a:solidFill>
      </dgm:spPr>
      <dgm:t>
        <a:bodyPr/>
        <a:lstStyle/>
        <a:p>
          <a:pPr algn="ctr"/>
          <a:r>
            <a:rPr lang="en-IN" sz="1800" b="1" u="sng" dirty="0"/>
            <a:t>Load</a:t>
          </a:r>
        </a:p>
      </dgm:t>
    </dgm:pt>
    <dgm:pt modelId="{426DE8C6-B4D1-4174-9025-6CF7A5996544}" type="parTrans" cxnId="{BBE46016-EDA7-4469-ADAC-771DC4886CBB}">
      <dgm:prSet/>
      <dgm:spPr/>
      <dgm:t>
        <a:bodyPr/>
        <a:lstStyle/>
        <a:p>
          <a:endParaRPr lang="en-IN"/>
        </a:p>
      </dgm:t>
    </dgm:pt>
    <dgm:pt modelId="{C5BBEECA-ECE7-45AA-A778-E4FF89A4D205}" type="sibTrans" cxnId="{BBE46016-EDA7-4469-ADAC-771DC4886CBB}">
      <dgm:prSet/>
      <dgm:spPr/>
      <dgm:t>
        <a:bodyPr/>
        <a:lstStyle/>
        <a:p>
          <a:endParaRPr lang="en-IN"/>
        </a:p>
      </dgm:t>
    </dgm:pt>
    <dgm:pt modelId="{287A2240-BAAE-4319-9203-1E466D1AAB98}">
      <dgm:prSet phldrT="[Text]" custT="1"/>
      <dgm:spPr>
        <a:solidFill>
          <a:srgbClr val="7131A1"/>
        </a:solidFill>
      </dgm:spPr>
      <dgm:t>
        <a:bodyPr/>
        <a:lstStyle/>
        <a:p>
          <a:pPr algn="l"/>
          <a:r>
            <a:rPr lang="en-IN" sz="1400" dirty="0"/>
            <a:t>Loading PhonePe’s cleaned data into Power BI for visualization</a:t>
          </a:r>
        </a:p>
      </dgm:t>
    </dgm:pt>
    <dgm:pt modelId="{B26433F3-422A-483B-A406-4519E0B32021}" type="parTrans" cxnId="{6B2B4320-7772-43FB-9980-C9F241F74A10}">
      <dgm:prSet/>
      <dgm:spPr/>
      <dgm:t>
        <a:bodyPr/>
        <a:lstStyle/>
        <a:p>
          <a:endParaRPr lang="en-IN"/>
        </a:p>
      </dgm:t>
    </dgm:pt>
    <dgm:pt modelId="{4AB0F29B-56EB-4416-A2F2-F264D1D572CA}" type="sibTrans" cxnId="{6B2B4320-7772-43FB-9980-C9F241F74A10}">
      <dgm:prSet/>
      <dgm:spPr/>
      <dgm:t>
        <a:bodyPr/>
        <a:lstStyle/>
        <a:p>
          <a:endParaRPr lang="en-IN"/>
        </a:p>
      </dgm:t>
    </dgm:pt>
    <dgm:pt modelId="{CE324C4A-9D45-4C0C-97EA-634E13165A7D}">
      <dgm:prSet phldrT="[Text]"/>
      <dgm:spPr>
        <a:solidFill>
          <a:srgbClr val="7131A1"/>
        </a:solidFill>
      </dgm:spPr>
      <dgm:t>
        <a:bodyPr/>
        <a:lstStyle/>
        <a:p>
          <a:pPr algn="l"/>
          <a:endParaRPr lang="en-IN" sz="1000" dirty="0"/>
        </a:p>
      </dgm:t>
    </dgm:pt>
    <dgm:pt modelId="{A161C1AA-6364-476C-8EF2-870DD7045932}" type="parTrans" cxnId="{31A0818E-B07F-4FF0-8059-1982ECFB372F}">
      <dgm:prSet/>
      <dgm:spPr/>
      <dgm:t>
        <a:bodyPr/>
        <a:lstStyle/>
        <a:p>
          <a:endParaRPr lang="en-IN"/>
        </a:p>
      </dgm:t>
    </dgm:pt>
    <dgm:pt modelId="{27003561-70E5-43B1-976F-360D8C1BC833}" type="sibTrans" cxnId="{31A0818E-B07F-4FF0-8059-1982ECFB372F}">
      <dgm:prSet/>
      <dgm:spPr/>
      <dgm:t>
        <a:bodyPr/>
        <a:lstStyle/>
        <a:p>
          <a:endParaRPr lang="en-IN"/>
        </a:p>
      </dgm:t>
    </dgm:pt>
    <dgm:pt modelId="{8D30734E-93C0-4AE2-80F6-FD2510620A5E}">
      <dgm:prSet phldrT="[Text]" custT="1"/>
      <dgm:spPr>
        <a:solidFill>
          <a:srgbClr val="7131A1"/>
        </a:solidFill>
      </dgm:spPr>
      <dgm:t>
        <a:bodyPr/>
        <a:lstStyle/>
        <a:p>
          <a:pPr algn="l"/>
          <a:r>
            <a:rPr lang="en-IN" sz="1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Used Python to extract data</a:t>
          </a:r>
        </a:p>
      </dgm:t>
    </dgm:pt>
    <dgm:pt modelId="{0AFC0917-3750-48C0-9EAD-80889F39ED1F}" type="parTrans" cxnId="{653E451F-594F-475B-8549-03FAB12FF4CE}">
      <dgm:prSet/>
      <dgm:spPr/>
      <dgm:t>
        <a:bodyPr/>
        <a:lstStyle/>
        <a:p>
          <a:endParaRPr lang="en-IN"/>
        </a:p>
      </dgm:t>
    </dgm:pt>
    <dgm:pt modelId="{7382C0DF-344A-4AEE-A00C-76A3C78270B5}" type="sibTrans" cxnId="{653E451F-594F-475B-8549-03FAB12FF4CE}">
      <dgm:prSet/>
      <dgm:spPr/>
      <dgm:t>
        <a:bodyPr/>
        <a:lstStyle/>
        <a:p>
          <a:endParaRPr lang="en-IN"/>
        </a:p>
      </dgm:t>
    </dgm:pt>
    <dgm:pt modelId="{06A79D2C-4C97-4D34-94CF-3E155FCAA81C}">
      <dgm:prSet phldrT="[Text]"/>
      <dgm:spPr>
        <a:solidFill>
          <a:srgbClr val="7131A1"/>
        </a:solidFill>
      </dgm:spPr>
      <dgm:t>
        <a:bodyPr/>
        <a:lstStyle/>
        <a:p>
          <a:pPr algn="l"/>
          <a:endParaRPr lang="en-IN" sz="1100" dirty="0"/>
        </a:p>
      </dgm:t>
    </dgm:pt>
    <dgm:pt modelId="{9FBDB144-1251-4779-9066-324932CCF96D}" type="parTrans" cxnId="{880DEC2F-3F52-415B-B837-BE89547AE750}">
      <dgm:prSet/>
      <dgm:spPr/>
      <dgm:t>
        <a:bodyPr/>
        <a:lstStyle/>
        <a:p>
          <a:endParaRPr lang="en-IN"/>
        </a:p>
      </dgm:t>
    </dgm:pt>
    <dgm:pt modelId="{E7C69BC8-DAD5-4D74-9BF2-4A33B20A9D0C}" type="sibTrans" cxnId="{880DEC2F-3F52-415B-B837-BE89547AE750}">
      <dgm:prSet/>
      <dgm:spPr/>
      <dgm:t>
        <a:bodyPr/>
        <a:lstStyle/>
        <a:p>
          <a:endParaRPr lang="en-IN"/>
        </a:p>
      </dgm:t>
    </dgm:pt>
    <dgm:pt modelId="{C7D480D1-3B54-43B4-9080-ED77E2E6DE36}" type="pres">
      <dgm:prSet presAssocID="{C5C7723F-1148-4A38-9E55-11FC21D82699}" presName="Name0" presStyleCnt="0">
        <dgm:presLayoutVars>
          <dgm:dir/>
          <dgm:resizeHandles val="exact"/>
        </dgm:presLayoutVars>
      </dgm:prSet>
      <dgm:spPr/>
    </dgm:pt>
    <dgm:pt modelId="{73D9113F-2B12-47D8-9907-DB8883519861}" type="pres">
      <dgm:prSet presAssocID="{A7BA8B63-EB97-4BEF-8541-26B053534254}" presName="composite" presStyleCnt="0"/>
      <dgm:spPr/>
    </dgm:pt>
    <dgm:pt modelId="{668201D1-A828-47F2-BBFB-83E7A9EA069D}" type="pres">
      <dgm:prSet presAssocID="{A7BA8B63-EB97-4BEF-8541-26B053534254}" presName="imagSh" presStyleLbl="bgImgPlace1" presStyleIdx="0" presStyleCnt="3" custLinFactNeighborX="-212" custLinFactNeighborY="-24081"/>
      <dgm:spPr>
        <a:blipFill>
          <a:blip xmlns:r="http://schemas.openxmlformats.org/officeDocument/2006/relationships" r:embed="rId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solidFill>
            <a:schemeClr val="tx1"/>
          </a:solidFill>
        </a:ln>
      </dgm:spPr>
    </dgm:pt>
    <dgm:pt modelId="{B00CCEC0-3EEA-4AA2-A7F0-3DF43DB9FA30}" type="pres">
      <dgm:prSet presAssocID="{A7BA8B63-EB97-4BEF-8541-26B053534254}" presName="txNode" presStyleLbl="node1" presStyleIdx="0" presStyleCnt="3" custScaleY="144753" custLinFactNeighborX="-176" custLinFactNeighborY="14541">
        <dgm:presLayoutVars>
          <dgm:bulletEnabled val="1"/>
        </dgm:presLayoutVars>
      </dgm:prSet>
      <dgm:spPr/>
    </dgm:pt>
    <dgm:pt modelId="{D62ECFEE-19C4-4A0D-8792-E1328E57C2EA}" type="pres">
      <dgm:prSet presAssocID="{024AE7C1-99BD-4850-A67C-587A2905BD79}" presName="sibTrans" presStyleLbl="sibTrans2D1" presStyleIdx="0" presStyleCnt="2"/>
      <dgm:spPr/>
    </dgm:pt>
    <dgm:pt modelId="{5DE454EB-1423-4FCD-BEA2-DEAD00CF160D}" type="pres">
      <dgm:prSet presAssocID="{024AE7C1-99BD-4850-A67C-587A2905BD79}" presName="connTx" presStyleLbl="sibTrans2D1" presStyleIdx="0" presStyleCnt="2"/>
      <dgm:spPr/>
    </dgm:pt>
    <dgm:pt modelId="{42C543C5-DFD6-4538-82D4-6FAA884168DA}" type="pres">
      <dgm:prSet presAssocID="{BD263702-260A-41A5-B784-38CBFCA662B7}" presName="composite" presStyleCnt="0"/>
      <dgm:spPr/>
    </dgm:pt>
    <dgm:pt modelId="{865E105D-685F-4116-945C-5C0F47207208}" type="pres">
      <dgm:prSet presAssocID="{BD263702-260A-41A5-B784-38CBFCA662B7}" presName="imagSh" presStyleLbl="bgImgPlace1" presStyleIdx="1" presStyleCnt="3" custLinFactNeighborX="-2544" custLinFactNeighborY="-26125"/>
      <dgm:spPr>
        <a:blipFill>
          <a:blip xmlns:r="http://schemas.openxmlformats.org/officeDocument/2006/relationships" r:embed="rId3">
            <a:grayscl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solidFill>
            <a:schemeClr val="tx1"/>
          </a:solidFill>
        </a:ln>
      </dgm:spPr>
    </dgm:pt>
    <dgm:pt modelId="{B807924C-53F8-4680-820B-7D7C950C327E}" type="pres">
      <dgm:prSet presAssocID="{BD263702-260A-41A5-B784-38CBFCA662B7}" presName="txNode" presStyleLbl="node1" presStyleIdx="1" presStyleCnt="3" custScaleX="92043" custScaleY="148943" custLinFactNeighborX="-6266" custLinFactNeighborY="14523">
        <dgm:presLayoutVars>
          <dgm:bulletEnabled val="1"/>
        </dgm:presLayoutVars>
      </dgm:prSet>
      <dgm:spPr/>
    </dgm:pt>
    <dgm:pt modelId="{48DE6B6D-9BFC-4486-9E47-6A668CDC6B9A}" type="pres">
      <dgm:prSet presAssocID="{5F944991-A9F7-4C9A-98F7-A0379E44DDE2}" presName="sibTrans" presStyleLbl="sibTrans2D1" presStyleIdx="1" presStyleCnt="2"/>
      <dgm:spPr/>
    </dgm:pt>
    <dgm:pt modelId="{3DE6C860-12FA-45AE-AD27-34FE12CB63C2}" type="pres">
      <dgm:prSet presAssocID="{5F944991-A9F7-4C9A-98F7-A0379E44DDE2}" presName="connTx" presStyleLbl="sibTrans2D1" presStyleIdx="1" presStyleCnt="2"/>
      <dgm:spPr/>
    </dgm:pt>
    <dgm:pt modelId="{B7C8351A-7AB4-4D10-91E9-F8D0B274A94E}" type="pres">
      <dgm:prSet presAssocID="{8C27DEA7-FFCA-4F82-9804-12473469DE3C}" presName="composite" presStyleCnt="0"/>
      <dgm:spPr/>
    </dgm:pt>
    <dgm:pt modelId="{EB6F4124-4275-4261-84BF-3DB61B8F689D}" type="pres">
      <dgm:prSet presAssocID="{8C27DEA7-FFCA-4F82-9804-12473469DE3C}" presName="imagSh" presStyleLbl="bgImgPlace1" presStyleIdx="2" presStyleCnt="3" custLinFactNeighborX="2461" custLinFactNeighborY="-26775"/>
      <dgm:spPr>
        <a:blipFill>
          <a:blip xmlns:r="http://schemas.openxmlformats.org/officeDocument/2006/relationships" r:embed="rId5">
            <a:grayscl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Bar chart RTL"/>
        </a:ext>
      </dgm:extLst>
    </dgm:pt>
    <dgm:pt modelId="{716E4163-B051-4E33-8D55-C735374563ED}" type="pres">
      <dgm:prSet presAssocID="{8C27DEA7-FFCA-4F82-9804-12473469DE3C}" presName="txNode" presStyleLbl="node1" presStyleIdx="2" presStyleCnt="3" custScaleY="151710" custLinFactNeighborX="-2058" custLinFactNeighborY="15055">
        <dgm:presLayoutVars>
          <dgm:bulletEnabled val="1"/>
        </dgm:presLayoutVars>
      </dgm:prSet>
      <dgm:spPr/>
    </dgm:pt>
  </dgm:ptLst>
  <dgm:cxnLst>
    <dgm:cxn modelId="{B1476507-26A5-422C-B656-F7F24A735A7B}" type="presOf" srcId="{C5C7723F-1148-4A38-9E55-11FC21D82699}" destId="{C7D480D1-3B54-43B4-9080-ED77E2E6DE36}" srcOrd="0" destOrd="0" presId="urn:microsoft.com/office/officeart/2005/8/layout/hProcess10"/>
    <dgm:cxn modelId="{E907960D-3B85-4A22-873B-C624772AFE13}" srcId="{C5C7723F-1148-4A38-9E55-11FC21D82699}" destId="{BD263702-260A-41A5-B784-38CBFCA662B7}" srcOrd="1" destOrd="0" parTransId="{40E739D7-A7F3-425C-8991-62CCC521A76B}" sibTransId="{5F944991-A9F7-4C9A-98F7-A0379E44DDE2}"/>
    <dgm:cxn modelId="{F3D32C13-2E8A-49F9-B918-AEBF84BBD9A1}" type="presOf" srcId="{BD263702-260A-41A5-B784-38CBFCA662B7}" destId="{B807924C-53F8-4680-820B-7D7C950C327E}" srcOrd="0" destOrd="0" presId="urn:microsoft.com/office/officeart/2005/8/layout/hProcess10"/>
    <dgm:cxn modelId="{B1280616-61D8-44D7-A2FE-CA367D8EBDA6}" srcId="{A7BA8B63-EB97-4BEF-8541-26B053534254}" destId="{0A4F336A-ADAC-4DCE-A756-2979D27F7BBA}" srcOrd="0" destOrd="0" parTransId="{40BDD455-98E7-4AAC-83F9-673B08B9B73A}" sibTransId="{90FB952F-7038-46B9-85A9-2EEB1BAE78BF}"/>
    <dgm:cxn modelId="{BBE46016-EDA7-4469-ADAC-771DC4886CBB}" srcId="{C5C7723F-1148-4A38-9E55-11FC21D82699}" destId="{8C27DEA7-FFCA-4F82-9804-12473469DE3C}" srcOrd="2" destOrd="0" parTransId="{426DE8C6-B4D1-4174-9025-6CF7A5996544}" sibTransId="{C5BBEECA-ECE7-45AA-A778-E4FF89A4D205}"/>
    <dgm:cxn modelId="{653E451F-594F-475B-8549-03FAB12FF4CE}" srcId="{A7BA8B63-EB97-4BEF-8541-26B053534254}" destId="{8D30734E-93C0-4AE2-80F6-FD2510620A5E}" srcOrd="2" destOrd="0" parTransId="{0AFC0917-3750-48C0-9EAD-80889F39ED1F}" sibTransId="{7382C0DF-344A-4AEE-A00C-76A3C78270B5}"/>
    <dgm:cxn modelId="{6B2B4320-7772-43FB-9980-C9F241F74A10}" srcId="{8C27DEA7-FFCA-4F82-9804-12473469DE3C}" destId="{287A2240-BAAE-4319-9203-1E466D1AAB98}" srcOrd="0" destOrd="0" parTransId="{B26433F3-422A-483B-A406-4519E0B32021}" sibTransId="{4AB0F29B-56EB-4416-A2F2-F264D1D572CA}"/>
    <dgm:cxn modelId="{880DEC2F-3F52-415B-B837-BE89547AE750}" srcId="{BD263702-260A-41A5-B784-38CBFCA662B7}" destId="{06A79D2C-4C97-4D34-94CF-3E155FCAA81C}" srcOrd="1" destOrd="0" parTransId="{9FBDB144-1251-4779-9066-324932CCF96D}" sibTransId="{E7C69BC8-DAD5-4D74-9BF2-4A33B20A9D0C}"/>
    <dgm:cxn modelId="{DFBC156C-E8DD-46FB-B140-6E487D79D193}" type="presOf" srcId="{024AE7C1-99BD-4850-A67C-587A2905BD79}" destId="{5DE454EB-1423-4FCD-BEA2-DEAD00CF160D}" srcOrd="1" destOrd="0" presId="urn:microsoft.com/office/officeart/2005/8/layout/hProcess10"/>
    <dgm:cxn modelId="{B23B9970-699A-4E74-BB02-5CEDF45A119D}" type="presOf" srcId="{5F944991-A9F7-4C9A-98F7-A0379E44DDE2}" destId="{48DE6B6D-9BFC-4486-9E47-6A668CDC6B9A}" srcOrd="0" destOrd="0" presId="urn:microsoft.com/office/officeart/2005/8/layout/hProcess10"/>
    <dgm:cxn modelId="{8255D271-EB7B-4348-84E5-A1E4CD2D6607}" type="presOf" srcId="{8C27DEA7-FFCA-4F82-9804-12473469DE3C}" destId="{716E4163-B051-4E33-8D55-C735374563ED}" srcOrd="0" destOrd="0" presId="urn:microsoft.com/office/officeart/2005/8/layout/hProcess10"/>
    <dgm:cxn modelId="{44202C74-EACE-4EA2-B5D5-A630D895F570}" srcId="{A7BA8B63-EB97-4BEF-8541-26B053534254}" destId="{2C984373-41BF-4678-BEDD-D44FDC1C3F29}" srcOrd="1" destOrd="0" parTransId="{4F02A1C9-F7ED-46C1-83E4-A33EFCF7676B}" sibTransId="{F6FDE532-F822-4141-A8AE-CA4E4D673235}"/>
    <dgm:cxn modelId="{9A60EC78-90C8-42AE-AB57-154C2BE24970}" type="presOf" srcId="{A7BA8B63-EB97-4BEF-8541-26B053534254}" destId="{B00CCEC0-3EEA-4AA2-A7F0-3DF43DB9FA30}" srcOrd="0" destOrd="0" presId="urn:microsoft.com/office/officeart/2005/8/layout/hProcess10"/>
    <dgm:cxn modelId="{BF4D398B-E58B-4045-8B5E-483437046992}" type="presOf" srcId="{024AE7C1-99BD-4850-A67C-587A2905BD79}" destId="{D62ECFEE-19C4-4A0D-8792-E1328E57C2EA}" srcOrd="0" destOrd="0" presId="urn:microsoft.com/office/officeart/2005/8/layout/hProcess10"/>
    <dgm:cxn modelId="{31A0818E-B07F-4FF0-8059-1982ECFB372F}" srcId="{A7BA8B63-EB97-4BEF-8541-26B053534254}" destId="{CE324C4A-9D45-4C0C-97EA-634E13165A7D}" srcOrd="3" destOrd="0" parTransId="{A161C1AA-6364-476C-8EF2-870DD7045932}" sibTransId="{27003561-70E5-43B1-976F-360D8C1BC833}"/>
    <dgm:cxn modelId="{2E12B39A-FD32-46D2-8207-E95DC735067C}" srcId="{BD263702-260A-41A5-B784-38CBFCA662B7}" destId="{E5E59071-CB58-4537-9D4E-26CA5FFCC89B}" srcOrd="0" destOrd="0" parTransId="{D23D86BF-5591-43FB-9E2D-7B17EA86E02C}" sibTransId="{BE7C6AF3-CE9F-46AE-8A64-BDF0857C0B1F}"/>
    <dgm:cxn modelId="{6E708AC1-7CDA-4D99-9F93-818F315885FF}" type="presOf" srcId="{2C984373-41BF-4678-BEDD-D44FDC1C3F29}" destId="{B00CCEC0-3EEA-4AA2-A7F0-3DF43DB9FA30}" srcOrd="0" destOrd="2" presId="urn:microsoft.com/office/officeart/2005/8/layout/hProcess10"/>
    <dgm:cxn modelId="{DC1F79C3-EB3C-4CDF-81E1-8BD7B75106B7}" type="presOf" srcId="{287A2240-BAAE-4319-9203-1E466D1AAB98}" destId="{716E4163-B051-4E33-8D55-C735374563ED}" srcOrd="0" destOrd="1" presId="urn:microsoft.com/office/officeart/2005/8/layout/hProcess10"/>
    <dgm:cxn modelId="{EE60C1C9-2A5C-4B78-9901-1BBD559DC4C0}" type="presOf" srcId="{E5E59071-CB58-4537-9D4E-26CA5FFCC89B}" destId="{B807924C-53F8-4680-820B-7D7C950C327E}" srcOrd="0" destOrd="1" presId="urn:microsoft.com/office/officeart/2005/8/layout/hProcess10"/>
    <dgm:cxn modelId="{C8D9A5CA-7E56-46BE-A0D4-712C30D46A4A}" type="presOf" srcId="{8D30734E-93C0-4AE2-80F6-FD2510620A5E}" destId="{B00CCEC0-3EEA-4AA2-A7F0-3DF43DB9FA30}" srcOrd="0" destOrd="3" presId="urn:microsoft.com/office/officeart/2005/8/layout/hProcess10"/>
    <dgm:cxn modelId="{F017B5E0-1310-446A-8C15-9DE3DEC81A0F}" type="presOf" srcId="{CE324C4A-9D45-4C0C-97EA-634E13165A7D}" destId="{B00CCEC0-3EEA-4AA2-A7F0-3DF43DB9FA30}" srcOrd="0" destOrd="4" presId="urn:microsoft.com/office/officeart/2005/8/layout/hProcess10"/>
    <dgm:cxn modelId="{765ECBE8-6075-4DDB-B513-F20E89EA8312}" srcId="{C5C7723F-1148-4A38-9E55-11FC21D82699}" destId="{A7BA8B63-EB97-4BEF-8541-26B053534254}" srcOrd="0" destOrd="0" parTransId="{FBA7CD08-0DBF-403E-A2A9-095B0782C0FB}" sibTransId="{024AE7C1-99BD-4850-A67C-587A2905BD79}"/>
    <dgm:cxn modelId="{5580CCF3-7ADC-4685-A9ED-C7847E8B7320}" type="presOf" srcId="{0A4F336A-ADAC-4DCE-A756-2979D27F7BBA}" destId="{B00CCEC0-3EEA-4AA2-A7F0-3DF43DB9FA30}" srcOrd="0" destOrd="1" presId="urn:microsoft.com/office/officeart/2005/8/layout/hProcess10"/>
    <dgm:cxn modelId="{4E4D6CF8-F06D-48C5-9737-3D87BA59D440}" type="presOf" srcId="{06A79D2C-4C97-4D34-94CF-3E155FCAA81C}" destId="{B807924C-53F8-4680-820B-7D7C950C327E}" srcOrd="0" destOrd="2" presId="urn:microsoft.com/office/officeart/2005/8/layout/hProcess10"/>
    <dgm:cxn modelId="{7163D3F8-44C6-4EAF-BA23-04904C5EE190}" type="presOf" srcId="{5F944991-A9F7-4C9A-98F7-A0379E44DDE2}" destId="{3DE6C860-12FA-45AE-AD27-34FE12CB63C2}" srcOrd="1" destOrd="0" presId="urn:microsoft.com/office/officeart/2005/8/layout/hProcess10"/>
    <dgm:cxn modelId="{E127AAA2-08C8-402E-9D81-71DBBE1D8632}" type="presParOf" srcId="{C7D480D1-3B54-43B4-9080-ED77E2E6DE36}" destId="{73D9113F-2B12-47D8-9907-DB8883519861}" srcOrd="0" destOrd="0" presId="urn:microsoft.com/office/officeart/2005/8/layout/hProcess10"/>
    <dgm:cxn modelId="{A38BBF1F-426D-4380-B0DE-589C78AE8441}" type="presParOf" srcId="{73D9113F-2B12-47D8-9907-DB8883519861}" destId="{668201D1-A828-47F2-BBFB-83E7A9EA069D}" srcOrd="0" destOrd="0" presId="urn:microsoft.com/office/officeart/2005/8/layout/hProcess10"/>
    <dgm:cxn modelId="{9AC14988-B1C6-4F36-9F12-CC17DB04C41E}" type="presParOf" srcId="{73D9113F-2B12-47D8-9907-DB8883519861}" destId="{B00CCEC0-3EEA-4AA2-A7F0-3DF43DB9FA30}" srcOrd="1" destOrd="0" presId="urn:microsoft.com/office/officeart/2005/8/layout/hProcess10"/>
    <dgm:cxn modelId="{D27569D7-EBA7-463D-A45E-3AAE9A5546E8}" type="presParOf" srcId="{C7D480D1-3B54-43B4-9080-ED77E2E6DE36}" destId="{D62ECFEE-19C4-4A0D-8792-E1328E57C2EA}" srcOrd="1" destOrd="0" presId="urn:microsoft.com/office/officeart/2005/8/layout/hProcess10"/>
    <dgm:cxn modelId="{6F7ED028-3CCD-441E-BF66-A9A4BE4C9322}" type="presParOf" srcId="{D62ECFEE-19C4-4A0D-8792-E1328E57C2EA}" destId="{5DE454EB-1423-4FCD-BEA2-DEAD00CF160D}" srcOrd="0" destOrd="0" presId="urn:microsoft.com/office/officeart/2005/8/layout/hProcess10"/>
    <dgm:cxn modelId="{9D1ED70A-2016-4763-AFF3-2BBFCDDA623A}" type="presParOf" srcId="{C7D480D1-3B54-43B4-9080-ED77E2E6DE36}" destId="{42C543C5-DFD6-4538-82D4-6FAA884168DA}" srcOrd="2" destOrd="0" presId="urn:microsoft.com/office/officeart/2005/8/layout/hProcess10"/>
    <dgm:cxn modelId="{6AF766AE-A90B-4517-8AD8-9D32CD132E57}" type="presParOf" srcId="{42C543C5-DFD6-4538-82D4-6FAA884168DA}" destId="{865E105D-685F-4116-945C-5C0F47207208}" srcOrd="0" destOrd="0" presId="urn:microsoft.com/office/officeart/2005/8/layout/hProcess10"/>
    <dgm:cxn modelId="{4FD5D876-7E9B-43E5-A3A1-561A54E92AA2}" type="presParOf" srcId="{42C543C5-DFD6-4538-82D4-6FAA884168DA}" destId="{B807924C-53F8-4680-820B-7D7C950C327E}" srcOrd="1" destOrd="0" presId="urn:microsoft.com/office/officeart/2005/8/layout/hProcess10"/>
    <dgm:cxn modelId="{EA3E025C-DA58-4A41-A45B-5A8D971DC94E}" type="presParOf" srcId="{C7D480D1-3B54-43B4-9080-ED77E2E6DE36}" destId="{48DE6B6D-9BFC-4486-9E47-6A668CDC6B9A}" srcOrd="3" destOrd="0" presId="urn:microsoft.com/office/officeart/2005/8/layout/hProcess10"/>
    <dgm:cxn modelId="{36592481-BCB7-4238-8D81-E989A322E7A9}" type="presParOf" srcId="{48DE6B6D-9BFC-4486-9E47-6A668CDC6B9A}" destId="{3DE6C860-12FA-45AE-AD27-34FE12CB63C2}" srcOrd="0" destOrd="0" presId="urn:microsoft.com/office/officeart/2005/8/layout/hProcess10"/>
    <dgm:cxn modelId="{70BBEB55-A9F4-4C00-9024-AA1657AEEA43}" type="presParOf" srcId="{C7D480D1-3B54-43B4-9080-ED77E2E6DE36}" destId="{B7C8351A-7AB4-4D10-91E9-F8D0B274A94E}" srcOrd="4" destOrd="0" presId="urn:microsoft.com/office/officeart/2005/8/layout/hProcess10"/>
    <dgm:cxn modelId="{6D7037BA-A64A-402F-8119-C2288614B642}" type="presParOf" srcId="{B7C8351A-7AB4-4D10-91E9-F8D0B274A94E}" destId="{EB6F4124-4275-4261-84BF-3DB61B8F689D}" srcOrd="0" destOrd="0" presId="urn:microsoft.com/office/officeart/2005/8/layout/hProcess10"/>
    <dgm:cxn modelId="{1C3A81FF-1F4F-4CC2-9B68-36922C0B5647}" type="presParOf" srcId="{B7C8351A-7AB4-4D10-91E9-F8D0B274A94E}" destId="{716E4163-B051-4E33-8D55-C735374563ED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4C18E2-DECC-4361-AAB4-C726273218CB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269BFA3-7541-4596-A1A0-9F01038EF33E}">
      <dgm:prSet phldrT="[Text]" custT="1"/>
      <dgm:spPr>
        <a:solidFill>
          <a:srgbClr val="7131A1"/>
        </a:solidFill>
      </dgm:spPr>
      <dgm:t>
        <a:bodyPr/>
        <a:lstStyle/>
        <a:p>
          <a:r>
            <a:rPr lang="en-IN" sz="20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CLICK HERE FOR </a:t>
          </a:r>
        </a:p>
        <a:p>
          <a:r>
            <a:rPr lang="en-IN" sz="44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LIVE   DASHBOARD</a:t>
          </a:r>
          <a:endParaRPr lang="en-IN" sz="4400" dirty="0">
            <a:solidFill>
              <a:schemeClr val="tx1"/>
            </a:solidFill>
          </a:endParaRPr>
        </a:p>
      </dgm:t>
    </dgm:pt>
    <dgm:pt modelId="{1C7900DE-A4D8-4E14-AB17-4E0EB55D3BDA}" type="parTrans" cxnId="{BF0A359E-BA5A-4EA4-97E7-5E9132B3DB59}">
      <dgm:prSet/>
      <dgm:spPr/>
      <dgm:t>
        <a:bodyPr/>
        <a:lstStyle/>
        <a:p>
          <a:endParaRPr lang="en-IN"/>
        </a:p>
      </dgm:t>
    </dgm:pt>
    <dgm:pt modelId="{E22FBF1B-DE1A-45C0-8124-3D5DC5B0585B}" type="sibTrans" cxnId="{BF0A359E-BA5A-4EA4-97E7-5E9132B3DB59}">
      <dgm:prSet/>
      <dgm:spPr/>
      <dgm:t>
        <a:bodyPr/>
        <a:lstStyle/>
        <a:p>
          <a:endParaRPr lang="en-IN"/>
        </a:p>
      </dgm:t>
    </dgm:pt>
    <dgm:pt modelId="{DF1FC4ED-957A-4D03-83AF-617A33335BB5}" type="pres">
      <dgm:prSet presAssocID="{A14C18E2-DECC-4361-AAB4-C726273218CB}" presName="Name0" presStyleCnt="0">
        <dgm:presLayoutVars>
          <dgm:chMax/>
          <dgm:chPref/>
          <dgm:dir/>
        </dgm:presLayoutVars>
      </dgm:prSet>
      <dgm:spPr/>
    </dgm:pt>
    <dgm:pt modelId="{FA3F20E4-E150-41F7-80E8-6550A3A9CB7A}" type="pres">
      <dgm:prSet presAssocID="{D269BFA3-7541-4596-A1A0-9F01038EF33E}" presName="composite" presStyleCnt="0">
        <dgm:presLayoutVars>
          <dgm:chMax/>
          <dgm:chPref/>
        </dgm:presLayoutVars>
      </dgm:prSet>
      <dgm:spPr/>
    </dgm:pt>
    <dgm:pt modelId="{FD31B14D-BD1E-453C-A45D-2D0390ECB38D}" type="pres">
      <dgm:prSet presAssocID="{D269BFA3-7541-4596-A1A0-9F01038EF33E}" presName="Image" presStyleLbl="bgImgPlace1" presStyleIdx="0" presStyleCnt="1" custScaleX="321427" custScaleY="288820" custLinFactNeighborX="7336" custLinFactNeighborY="2183"/>
      <dgm:spPr>
        <a:blipFill>
          <a:blip xmlns:r="http://schemas.openxmlformats.org/officeDocument/2006/relationships" r:embed="rId2"/>
          <a:srcRect/>
          <a:stretch>
            <a:fillRect l="-10000" r="-10000"/>
          </a:stretch>
        </a:blipFill>
      </dgm:spPr>
    </dgm:pt>
    <dgm:pt modelId="{FBA525D6-D85F-4C86-AD7C-0195E16A5FC3}" type="pres">
      <dgm:prSet presAssocID="{D269BFA3-7541-4596-A1A0-9F01038EF33E}" presName="ParentText" presStyleLbl="revTx" presStyleIdx="0" presStyleCnt="1" custScaleX="115388" custScaleY="121272" custLinFactNeighborX="10739" custLinFactNeighborY="8925">
        <dgm:presLayoutVars>
          <dgm:chMax val="0"/>
          <dgm:chPref val="0"/>
          <dgm:bulletEnabled val="1"/>
        </dgm:presLayoutVars>
      </dgm:prSet>
      <dgm:spPr/>
    </dgm:pt>
    <dgm:pt modelId="{B9503609-BC9C-40D3-B421-D7ACC1C53D84}" type="pres">
      <dgm:prSet presAssocID="{D269BFA3-7541-4596-A1A0-9F01038EF33E}" presName="tlFrame" presStyleLbl="node1" presStyleIdx="0" presStyleCnt="4" custLinFactNeighborX="68064" custLinFactNeighborY="36337"/>
      <dgm:spPr>
        <a:solidFill>
          <a:srgbClr val="7131A1"/>
        </a:solidFill>
        <a:ln>
          <a:solidFill>
            <a:schemeClr val="tx1"/>
          </a:solidFill>
        </a:ln>
      </dgm:spPr>
    </dgm:pt>
    <dgm:pt modelId="{C31C9D58-44D9-463A-A6C7-37B9706F05BC}" type="pres">
      <dgm:prSet presAssocID="{D269BFA3-7541-4596-A1A0-9F01038EF33E}" presName="trFrame" presStyleLbl="node1" presStyleIdx="1" presStyleCnt="4" custLinFactNeighborX="-196" custLinFactNeighborY="32027"/>
      <dgm:spPr>
        <a:solidFill>
          <a:srgbClr val="7131A1"/>
        </a:solidFill>
      </dgm:spPr>
    </dgm:pt>
    <dgm:pt modelId="{1F518217-96B8-46BF-A3C4-857AE48F590B}" type="pres">
      <dgm:prSet presAssocID="{D269BFA3-7541-4596-A1A0-9F01038EF33E}" presName="blFrame" presStyleLbl="node1" presStyleIdx="2" presStyleCnt="4" custLinFactNeighborX="68064" custLinFactNeighborY="-956"/>
      <dgm:spPr>
        <a:solidFill>
          <a:srgbClr val="7131A1"/>
        </a:solidFill>
      </dgm:spPr>
    </dgm:pt>
    <dgm:pt modelId="{3F90F929-E697-4CFD-B056-1EC0977D2863}" type="pres">
      <dgm:prSet presAssocID="{D269BFA3-7541-4596-A1A0-9F01038EF33E}" presName="brFrame" presStyleLbl="node1" presStyleIdx="3" presStyleCnt="4"/>
      <dgm:spPr>
        <a:solidFill>
          <a:srgbClr val="7131A1"/>
        </a:solidFill>
      </dgm:spPr>
    </dgm:pt>
  </dgm:ptLst>
  <dgm:cxnLst>
    <dgm:cxn modelId="{781CA256-DED1-413E-9F8B-324CC32A690B}" type="presOf" srcId="{A14C18E2-DECC-4361-AAB4-C726273218CB}" destId="{DF1FC4ED-957A-4D03-83AF-617A33335BB5}" srcOrd="0" destOrd="0" presId="urn:microsoft.com/office/officeart/2009/3/layout/FramedTextPicture"/>
    <dgm:cxn modelId="{BF0A359E-BA5A-4EA4-97E7-5E9132B3DB59}" srcId="{A14C18E2-DECC-4361-AAB4-C726273218CB}" destId="{D269BFA3-7541-4596-A1A0-9F01038EF33E}" srcOrd="0" destOrd="0" parTransId="{1C7900DE-A4D8-4E14-AB17-4E0EB55D3BDA}" sibTransId="{E22FBF1B-DE1A-45C0-8124-3D5DC5B0585B}"/>
    <dgm:cxn modelId="{071BE0CC-CE6D-4BAD-8718-AE2C1C785FB2}" type="presOf" srcId="{D269BFA3-7541-4596-A1A0-9F01038EF33E}" destId="{FBA525D6-D85F-4C86-AD7C-0195E16A5FC3}" srcOrd="0" destOrd="0" presId="urn:microsoft.com/office/officeart/2009/3/layout/FramedTextPicture"/>
    <dgm:cxn modelId="{E2A0500C-8CF5-44C5-973F-0B94D20FE069}" type="presParOf" srcId="{DF1FC4ED-957A-4D03-83AF-617A33335BB5}" destId="{FA3F20E4-E150-41F7-80E8-6550A3A9CB7A}" srcOrd="0" destOrd="0" presId="urn:microsoft.com/office/officeart/2009/3/layout/FramedTextPicture"/>
    <dgm:cxn modelId="{EB3B4D81-6EDB-4B12-A001-CF882482FEC1}" type="presParOf" srcId="{FA3F20E4-E150-41F7-80E8-6550A3A9CB7A}" destId="{FD31B14D-BD1E-453C-A45D-2D0390ECB38D}" srcOrd="0" destOrd="0" presId="urn:microsoft.com/office/officeart/2009/3/layout/FramedTextPicture"/>
    <dgm:cxn modelId="{1924AF8B-E7F2-47F8-9E6A-656947AB75A5}" type="presParOf" srcId="{FA3F20E4-E150-41F7-80E8-6550A3A9CB7A}" destId="{FBA525D6-D85F-4C86-AD7C-0195E16A5FC3}" srcOrd="1" destOrd="0" presId="urn:microsoft.com/office/officeart/2009/3/layout/FramedTextPicture"/>
    <dgm:cxn modelId="{88AE8988-538E-433A-A4A1-1A0259DB9F7D}" type="presParOf" srcId="{FA3F20E4-E150-41F7-80E8-6550A3A9CB7A}" destId="{B9503609-BC9C-40D3-B421-D7ACC1C53D84}" srcOrd="2" destOrd="0" presId="urn:microsoft.com/office/officeart/2009/3/layout/FramedTextPicture"/>
    <dgm:cxn modelId="{5A309D5E-B425-40D0-A354-7F3E01436275}" type="presParOf" srcId="{FA3F20E4-E150-41F7-80E8-6550A3A9CB7A}" destId="{C31C9D58-44D9-463A-A6C7-37B9706F05BC}" srcOrd="3" destOrd="0" presId="urn:microsoft.com/office/officeart/2009/3/layout/FramedTextPicture"/>
    <dgm:cxn modelId="{328EA567-D00E-43DC-BA36-997DCD849A24}" type="presParOf" srcId="{FA3F20E4-E150-41F7-80E8-6550A3A9CB7A}" destId="{1F518217-96B8-46BF-A3C4-857AE48F590B}" srcOrd="4" destOrd="0" presId="urn:microsoft.com/office/officeart/2009/3/layout/FramedTextPicture"/>
    <dgm:cxn modelId="{55976183-A210-472D-9DC9-A79C8A8BE01F}" type="presParOf" srcId="{FA3F20E4-E150-41F7-80E8-6550A3A9CB7A}" destId="{3F90F929-E697-4CFD-B056-1EC0977D2863}" srcOrd="5" destOrd="0" presId="urn:microsoft.com/office/officeart/2009/3/layout/FramedTextPicture"/>
  </dgm:cxnLst>
  <dgm:bg>
    <a:solidFill>
      <a:srgbClr val="7131A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DF15A-1389-4F26-BFEE-08B82BA7F9B4}">
      <dsp:nvSpPr>
        <dsp:cNvPr id="0" name=""/>
        <dsp:cNvSpPr/>
      </dsp:nvSpPr>
      <dsp:spPr>
        <a:xfrm>
          <a:off x="709489" y="401064"/>
          <a:ext cx="3573616" cy="680789"/>
        </a:xfrm>
        <a:prstGeom prst="rect">
          <a:avLst/>
        </a:prstGeom>
        <a:solidFill>
          <a:srgbClr val="7131A1">
            <a:alpha val="92000"/>
          </a:srgbClr>
        </a:solidFill>
        <a:ln w="6350" cap="flat" cmpd="sng" algn="ctr">
          <a:solidFill>
            <a:srgbClr val="C047CD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9922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>
              <a:solidFill>
                <a:schemeClr val="tx1">
                  <a:lumMod val="95000"/>
                </a:schemeClr>
              </a:solidFill>
            </a:rPr>
            <a:t>Objective of Analysis</a:t>
          </a:r>
        </a:p>
      </dsp:txBody>
      <dsp:txXfrm>
        <a:off x="709489" y="401064"/>
        <a:ext cx="3573616" cy="680789"/>
      </dsp:txXfrm>
    </dsp:sp>
    <dsp:sp modelId="{A39A3A42-DA0B-4EB1-987F-F23AF7A52FEF}">
      <dsp:nvSpPr>
        <dsp:cNvPr id="0" name=""/>
        <dsp:cNvSpPr/>
      </dsp:nvSpPr>
      <dsp:spPr>
        <a:xfrm>
          <a:off x="181292" y="469682"/>
          <a:ext cx="810795" cy="504993"/>
        </a:xfrm>
        <a:prstGeom prst="rect">
          <a:avLst/>
        </a:prstGeom>
        <a:gradFill rotWithShape="0">
          <a:gsLst>
            <a:gs pos="0">
              <a:srgbClr val="4472C4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25400" cap="flat" cmpd="sng">
          <a:solidFill>
            <a:srgbClr val="7131A1"/>
          </a:solidFill>
          <a:round/>
        </a:ln>
        <a:effectLst>
          <a:glow rad="127000">
            <a:srgbClr val="7332A4"/>
          </a:glo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DDDF89F-552A-44E3-AAD6-7D5AF35BA485}">
      <dsp:nvSpPr>
        <dsp:cNvPr id="0" name=""/>
        <dsp:cNvSpPr/>
      </dsp:nvSpPr>
      <dsp:spPr>
        <a:xfrm>
          <a:off x="752759" y="1449300"/>
          <a:ext cx="3532173" cy="626815"/>
        </a:xfrm>
        <a:prstGeom prst="rect">
          <a:avLst/>
        </a:prstGeom>
        <a:solidFill>
          <a:srgbClr val="7131A1">
            <a:alpha val="92000"/>
          </a:srgbClr>
        </a:solidFill>
        <a:ln w="6350" cap="flat" cmpd="sng" algn="ctr">
          <a:solidFill>
            <a:srgbClr val="C047CD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72445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>
              <a:solidFill>
                <a:prstClr val="white">
                  <a:lumMod val="95000"/>
                </a:prstClr>
              </a:solidFill>
              <a:latin typeface="Calibri" panose="020F0502020204030204"/>
              <a:ea typeface="+mn-ea"/>
              <a:cs typeface="+mn-cs"/>
            </a:rPr>
            <a:t> Digital Payments Platform</a:t>
          </a:r>
        </a:p>
      </dsp:txBody>
      <dsp:txXfrm>
        <a:off x="752759" y="1449300"/>
        <a:ext cx="3532173" cy="626815"/>
      </dsp:txXfrm>
    </dsp:sp>
    <dsp:sp modelId="{C2A4008C-4334-4F57-80EA-442B89D9FD35}">
      <dsp:nvSpPr>
        <dsp:cNvPr id="0" name=""/>
        <dsp:cNvSpPr/>
      </dsp:nvSpPr>
      <dsp:spPr>
        <a:xfrm>
          <a:off x="150130" y="1483326"/>
          <a:ext cx="791008" cy="483971"/>
        </a:xfrm>
        <a:prstGeom prst="rect">
          <a:avLst/>
        </a:prstGeom>
        <a:gradFill rotWithShape="0">
          <a:gsLst>
            <a:gs pos="0">
              <a:srgbClr val="4472C4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25400" cap="flat" cmpd="sng">
          <a:solidFill>
            <a:srgbClr val="7131A1"/>
          </a:solidFill>
          <a:round/>
        </a:ln>
        <a:effectLst>
          <a:glow rad="127000">
            <a:srgbClr val="7332A4"/>
          </a:glo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0358A78-A1E9-4515-BC4D-DE7D59DFAB47}">
      <dsp:nvSpPr>
        <dsp:cNvPr id="0" name=""/>
        <dsp:cNvSpPr/>
      </dsp:nvSpPr>
      <dsp:spPr>
        <a:xfrm>
          <a:off x="697197" y="2626143"/>
          <a:ext cx="3596828" cy="629351"/>
        </a:xfrm>
        <a:prstGeom prst="rect">
          <a:avLst/>
        </a:prstGeom>
        <a:solidFill>
          <a:srgbClr val="7131A1">
            <a:alpha val="92000"/>
          </a:srgbClr>
        </a:solidFill>
        <a:ln w="6350" cap="flat" cmpd="sng" algn="ctr">
          <a:solidFill>
            <a:srgbClr val="C047CD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72445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>
              <a:solidFill>
                <a:prstClr val="white">
                  <a:lumMod val="95000"/>
                </a:prstClr>
              </a:solidFill>
              <a:latin typeface="Calibri" panose="020F0502020204030204"/>
              <a:ea typeface="+mn-ea"/>
              <a:cs typeface="+mn-cs"/>
            </a:rPr>
            <a:t> User Registration Data</a:t>
          </a:r>
        </a:p>
      </dsp:txBody>
      <dsp:txXfrm>
        <a:off x="697197" y="2626143"/>
        <a:ext cx="3596828" cy="629351"/>
      </dsp:txXfrm>
    </dsp:sp>
    <dsp:sp modelId="{DA64E40C-8106-4A34-B766-285FA5E5442D}">
      <dsp:nvSpPr>
        <dsp:cNvPr id="0" name=""/>
        <dsp:cNvSpPr/>
      </dsp:nvSpPr>
      <dsp:spPr>
        <a:xfrm>
          <a:off x="139140" y="2663504"/>
          <a:ext cx="798170" cy="532679"/>
        </a:xfrm>
        <a:prstGeom prst="rect">
          <a:avLst/>
        </a:prstGeom>
        <a:gradFill rotWithShape="0">
          <a:gsLst>
            <a:gs pos="0">
              <a:srgbClr val="4472C4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25400" cap="flat" cmpd="sng">
          <a:solidFill>
            <a:srgbClr val="7131A1"/>
          </a:solidFill>
          <a:round/>
        </a:ln>
        <a:effectLst>
          <a:glow rad="127000">
            <a:srgbClr val="7332A4"/>
          </a:glo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3F92E71-5C8B-4022-BCA1-719193EEF93C}">
      <dsp:nvSpPr>
        <dsp:cNvPr id="0" name=""/>
        <dsp:cNvSpPr/>
      </dsp:nvSpPr>
      <dsp:spPr>
        <a:xfrm>
          <a:off x="626986" y="3703723"/>
          <a:ext cx="3621490" cy="598082"/>
        </a:xfrm>
        <a:prstGeom prst="rect">
          <a:avLst/>
        </a:prstGeom>
        <a:solidFill>
          <a:srgbClr val="7131A1">
            <a:alpha val="92000"/>
          </a:srgbClr>
        </a:solidFill>
        <a:ln w="6350" cap="flat" cmpd="sng" algn="ctr">
          <a:solidFill>
            <a:srgbClr val="C047CD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72445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>
              <a:solidFill>
                <a:prstClr val="white">
                  <a:lumMod val="95000"/>
                </a:prstClr>
              </a:solidFill>
              <a:latin typeface="Calibri" panose="020F0502020204030204"/>
              <a:ea typeface="+mn-ea"/>
              <a:cs typeface="+mn-cs"/>
            </a:rPr>
            <a:t>  Transaction Data</a:t>
          </a:r>
        </a:p>
      </dsp:txBody>
      <dsp:txXfrm>
        <a:off x="626986" y="3703723"/>
        <a:ext cx="3621490" cy="598082"/>
      </dsp:txXfrm>
    </dsp:sp>
    <dsp:sp modelId="{734D076C-12F0-4459-9179-4EC2AB98A8A2}">
      <dsp:nvSpPr>
        <dsp:cNvPr id="0" name=""/>
        <dsp:cNvSpPr/>
      </dsp:nvSpPr>
      <dsp:spPr>
        <a:xfrm>
          <a:off x="130596" y="3739558"/>
          <a:ext cx="812451" cy="472611"/>
        </a:xfrm>
        <a:prstGeom prst="rect">
          <a:avLst/>
        </a:prstGeom>
        <a:gradFill rotWithShape="0">
          <a:gsLst>
            <a:gs pos="0">
              <a:srgbClr val="4472C4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25400" cap="flat" cmpd="sng">
          <a:solidFill>
            <a:srgbClr val="7131A1"/>
          </a:solidFill>
          <a:round/>
        </a:ln>
        <a:effectLst>
          <a:glow rad="127000">
            <a:srgbClr val="7332A4"/>
          </a:glo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3791DDE-5A4E-4271-B038-DCCFE6CC3FE0}">
      <dsp:nvSpPr>
        <dsp:cNvPr id="0" name=""/>
        <dsp:cNvSpPr/>
      </dsp:nvSpPr>
      <dsp:spPr>
        <a:xfrm>
          <a:off x="594187" y="4644424"/>
          <a:ext cx="3641997" cy="561201"/>
        </a:xfrm>
        <a:prstGeom prst="rect">
          <a:avLst/>
        </a:prstGeom>
        <a:solidFill>
          <a:srgbClr val="7131A1">
            <a:alpha val="92000"/>
          </a:srgbClr>
        </a:solidFill>
        <a:ln w="6350" cap="flat" cmpd="sng" algn="ctr">
          <a:solidFill>
            <a:srgbClr val="C047CD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72445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>
              <a:solidFill>
                <a:prstClr val="white">
                  <a:lumMod val="95000"/>
                </a:prstClr>
              </a:solidFill>
              <a:latin typeface="Calibri" panose="020F0502020204030204"/>
              <a:ea typeface="+mn-ea"/>
              <a:cs typeface="+mn-cs"/>
            </a:rPr>
            <a:t>Insurance Data</a:t>
          </a:r>
        </a:p>
      </dsp:txBody>
      <dsp:txXfrm>
        <a:off x="594187" y="4644424"/>
        <a:ext cx="3641997" cy="561201"/>
      </dsp:txXfrm>
    </dsp:sp>
    <dsp:sp modelId="{7AED671F-AECE-4457-AE72-F2F9EBF9F6E4}">
      <dsp:nvSpPr>
        <dsp:cNvPr id="0" name=""/>
        <dsp:cNvSpPr/>
      </dsp:nvSpPr>
      <dsp:spPr>
        <a:xfrm>
          <a:off x="112529" y="4687732"/>
          <a:ext cx="792647" cy="411243"/>
        </a:xfrm>
        <a:prstGeom prst="rect">
          <a:avLst/>
        </a:prstGeom>
        <a:gradFill rotWithShape="0">
          <a:gsLst>
            <a:gs pos="0">
              <a:srgbClr val="4472C4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25400" cap="flat" cmpd="sng">
          <a:solidFill>
            <a:srgbClr val="7131A1"/>
          </a:solidFill>
          <a:round/>
        </a:ln>
        <a:effectLst>
          <a:glow rad="127000">
            <a:srgbClr val="7332A4"/>
          </a:glo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7953F-BFA6-45E9-9493-AD7A8719C036}">
      <dsp:nvSpPr>
        <dsp:cNvPr id="0" name=""/>
        <dsp:cNvSpPr/>
      </dsp:nvSpPr>
      <dsp:spPr>
        <a:xfrm>
          <a:off x="0" y="0"/>
          <a:ext cx="694943" cy="694943"/>
        </a:xfrm>
        <a:prstGeom prst="pie">
          <a:avLst>
            <a:gd name="adj1" fmla="val 5400000"/>
            <a:gd name="adj2" fmla="val 16200000"/>
          </a:avLst>
        </a:prstGeom>
        <a:solidFill>
          <a:srgbClr val="7332A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dsp:style>
    </dsp:sp>
    <dsp:sp modelId="{1D82D1A9-069E-46EA-B225-2FA38436D017}">
      <dsp:nvSpPr>
        <dsp:cNvPr id="0" name=""/>
        <dsp:cNvSpPr/>
      </dsp:nvSpPr>
      <dsp:spPr>
        <a:xfrm>
          <a:off x="273186" y="0"/>
          <a:ext cx="5486400" cy="6949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332A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Facilitates instant money transfers and various payment services.</a:t>
          </a:r>
          <a:endParaRPr lang="en-IN" sz="1600" kern="1200" dirty="0"/>
        </a:p>
      </dsp:txBody>
      <dsp:txXfrm>
        <a:off x="273186" y="0"/>
        <a:ext cx="5486400" cy="694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10851-8428-4FC0-873E-7581E91BD1F4}">
      <dsp:nvSpPr>
        <dsp:cNvPr id="0" name=""/>
        <dsp:cNvSpPr/>
      </dsp:nvSpPr>
      <dsp:spPr>
        <a:xfrm>
          <a:off x="2277823" y="89636"/>
          <a:ext cx="2239170" cy="2443772"/>
        </a:xfrm>
        <a:prstGeom prst="gear9">
          <a:avLst/>
        </a:prstGeom>
        <a:solidFill>
          <a:srgbClr val="7131A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User Registrations by phone brands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(2018-2022)</a:t>
          </a:r>
        </a:p>
      </dsp:txBody>
      <dsp:txXfrm>
        <a:off x="2727996" y="648484"/>
        <a:ext cx="1338824" cy="1282442"/>
      </dsp:txXfrm>
    </dsp:sp>
    <dsp:sp modelId="{AFDCACD2-4D66-4E90-A2E0-27F7A6EBE47F}">
      <dsp:nvSpPr>
        <dsp:cNvPr id="0" name=""/>
        <dsp:cNvSpPr/>
      </dsp:nvSpPr>
      <dsp:spPr>
        <a:xfrm>
          <a:off x="667196" y="1499833"/>
          <a:ext cx="2284924" cy="2201178"/>
        </a:xfrm>
        <a:prstGeom prst="gear6">
          <a:avLst/>
        </a:prstGeom>
        <a:solidFill>
          <a:srgbClr val="7131A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Transaction amounts and counts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(2018–2024)</a:t>
          </a:r>
          <a:endParaRPr lang="en-IN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233523" y="2057335"/>
        <a:ext cx="1152270" cy="1086174"/>
      </dsp:txXfrm>
    </dsp:sp>
    <dsp:sp modelId="{78E4FCCF-CD30-4718-9765-995EDA0ED2AB}">
      <dsp:nvSpPr>
        <dsp:cNvPr id="0" name=""/>
        <dsp:cNvSpPr/>
      </dsp:nvSpPr>
      <dsp:spPr>
        <a:xfrm rot="20700000">
          <a:off x="2527145" y="2654913"/>
          <a:ext cx="1844741" cy="1844741"/>
        </a:xfrm>
        <a:prstGeom prst="gear6">
          <a:avLst/>
        </a:prstGeom>
        <a:solidFill>
          <a:srgbClr val="7131A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Insurance</a:t>
          </a:r>
          <a:r>
            <a:rPr kumimoji="0" lang="en-US" altLang="en-US" sz="14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</a:rPr>
            <a:t> </a:t>
          </a:r>
          <a:r>
            <a:rPr lang="en-US" alt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policies taken via PhonePe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(2018-2020)</a:t>
          </a:r>
          <a:endParaRPr lang="en-IN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-20700000">
        <a:off x="2931751" y="3059519"/>
        <a:ext cx="1035529" cy="1035529"/>
      </dsp:txXfrm>
    </dsp:sp>
    <dsp:sp modelId="{B2D1718F-7DCC-4CE1-9239-F5C820903313}">
      <dsp:nvSpPr>
        <dsp:cNvPr id="0" name=""/>
        <dsp:cNvSpPr/>
      </dsp:nvSpPr>
      <dsp:spPr>
        <a:xfrm rot="1863041">
          <a:off x="1973264" y="-228664"/>
          <a:ext cx="3120340" cy="3119843"/>
        </a:xfrm>
        <a:prstGeom prst="circularArrow">
          <a:avLst>
            <a:gd name="adj1" fmla="val 4687"/>
            <a:gd name="adj2" fmla="val 299029"/>
            <a:gd name="adj3" fmla="val 2527186"/>
            <a:gd name="adj4" fmla="val 15837738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B8986-2B7D-46CC-9B7D-CB6A368366F2}">
      <dsp:nvSpPr>
        <dsp:cNvPr id="0" name=""/>
        <dsp:cNvSpPr/>
      </dsp:nvSpPr>
      <dsp:spPr>
        <a:xfrm>
          <a:off x="387268" y="1171851"/>
          <a:ext cx="2407606" cy="240760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26548-0EA4-4722-A499-0DBD78E11FF1}">
      <dsp:nvSpPr>
        <dsp:cNvPr id="0" name=""/>
        <dsp:cNvSpPr/>
      </dsp:nvSpPr>
      <dsp:spPr>
        <a:xfrm rot="17722750">
          <a:off x="2224441" y="2235994"/>
          <a:ext cx="2595884" cy="259588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201D1-A828-47F2-BBFB-83E7A9EA069D}">
      <dsp:nvSpPr>
        <dsp:cNvPr id="0" name=""/>
        <dsp:cNvSpPr/>
      </dsp:nvSpPr>
      <dsp:spPr>
        <a:xfrm>
          <a:off x="1252" y="75163"/>
          <a:ext cx="1326944" cy="132694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00CCEC0-3EEA-4AA2-A7F0-3DF43DB9FA30}">
      <dsp:nvSpPr>
        <dsp:cNvPr id="0" name=""/>
        <dsp:cNvSpPr/>
      </dsp:nvSpPr>
      <dsp:spPr>
        <a:xfrm>
          <a:off x="217744" y="1086898"/>
          <a:ext cx="1326944" cy="1920791"/>
        </a:xfrm>
        <a:prstGeom prst="roundRect">
          <a:avLst>
            <a:gd name="adj" fmla="val 10000"/>
          </a:avLst>
        </a:prstGeom>
        <a:solidFill>
          <a:srgbClr val="7131A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u="sng" kern="1200" dirty="0">
              <a:solidFill>
                <a:schemeClr val="tx1"/>
              </a:solidFill>
            </a:rPr>
            <a:t>Extract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Collect PhonePe Pulse - Data</a:t>
          </a:r>
          <a:endParaRPr lang="en-IN" sz="1400" b="0" kern="1200" dirty="0">
            <a:latin typeface="Calibri Light" panose="020F0302020204030204" pitchFamily="34" charset="0"/>
            <a:ea typeface="Calibri Light" panose="020F0302020204030204" pitchFamily="34" charset="0"/>
            <a:cs typeface="Calibri Light" panose="020F03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JSON Form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Used Python to extract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00" kern="1200" dirty="0"/>
        </a:p>
      </dsp:txBody>
      <dsp:txXfrm>
        <a:off x="256609" y="1125763"/>
        <a:ext cx="1249214" cy="1843061"/>
      </dsp:txXfrm>
    </dsp:sp>
    <dsp:sp modelId="{D62ECFEE-19C4-4A0D-8792-E1328E57C2EA}">
      <dsp:nvSpPr>
        <dsp:cNvPr id="0" name=""/>
        <dsp:cNvSpPr/>
      </dsp:nvSpPr>
      <dsp:spPr>
        <a:xfrm rot="21530412">
          <a:off x="1572940" y="558347"/>
          <a:ext cx="244818" cy="318846"/>
        </a:xfrm>
        <a:prstGeom prst="rightArrow">
          <a:avLst>
            <a:gd name="adj1" fmla="val 60000"/>
            <a:gd name="adj2" fmla="val 50000"/>
          </a:avLst>
        </a:prstGeom>
        <a:solidFill>
          <a:srgbClr val="7131A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1572948" y="622859"/>
        <a:ext cx="171373" cy="191308"/>
      </dsp:txXfrm>
    </dsp:sp>
    <dsp:sp modelId="{865E105D-685F-4116-945C-5C0F47207208}">
      <dsp:nvSpPr>
        <dsp:cNvPr id="0" name=""/>
        <dsp:cNvSpPr/>
      </dsp:nvSpPr>
      <dsp:spPr>
        <a:xfrm>
          <a:off x="2027535" y="34140"/>
          <a:ext cx="1326944" cy="132694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grayscl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807924C-53F8-4680-820B-7D7C950C327E}">
      <dsp:nvSpPr>
        <dsp:cNvPr id="0" name=""/>
        <dsp:cNvSpPr/>
      </dsp:nvSpPr>
      <dsp:spPr>
        <a:xfrm>
          <a:off x="2246952" y="1044960"/>
          <a:ext cx="1221359" cy="1976390"/>
        </a:xfrm>
        <a:prstGeom prst="roundRect">
          <a:avLst>
            <a:gd name="adj" fmla="val 10000"/>
          </a:avLst>
        </a:prstGeom>
        <a:solidFill>
          <a:srgbClr val="7131A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u="sng" kern="1200" dirty="0"/>
            <a:t>Transform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Clean, enrich and convert the raw data into usable format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100" kern="1200" dirty="0"/>
        </a:p>
      </dsp:txBody>
      <dsp:txXfrm>
        <a:off x="2282724" y="1080732"/>
        <a:ext cx="1149815" cy="1904846"/>
      </dsp:txXfrm>
    </dsp:sp>
    <dsp:sp modelId="{48DE6B6D-9BFC-4486-9E47-6A668CDC6B9A}">
      <dsp:nvSpPr>
        <dsp:cNvPr id="0" name=""/>
        <dsp:cNvSpPr/>
      </dsp:nvSpPr>
      <dsp:spPr>
        <a:xfrm rot="21570444">
          <a:off x="3614840" y="529127"/>
          <a:ext cx="260375" cy="318846"/>
        </a:xfrm>
        <a:prstGeom prst="rightArrow">
          <a:avLst>
            <a:gd name="adj1" fmla="val 60000"/>
            <a:gd name="adj2" fmla="val 50000"/>
          </a:avLst>
        </a:prstGeom>
        <a:solidFill>
          <a:srgbClr val="7131A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3614841" y="593232"/>
        <a:ext cx="182263" cy="191308"/>
      </dsp:txXfrm>
    </dsp:sp>
    <dsp:sp modelId="{EB6F4124-4275-4261-84BF-3DB61B8F689D}">
      <dsp:nvSpPr>
        <dsp:cNvPr id="0" name=""/>
        <dsp:cNvSpPr/>
      </dsp:nvSpPr>
      <dsp:spPr>
        <a:xfrm>
          <a:off x="4098382" y="16336"/>
          <a:ext cx="1326944" cy="132694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grayscl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16E4163-B051-4E33-8D55-C735374563ED}">
      <dsp:nvSpPr>
        <dsp:cNvPr id="0" name=""/>
        <dsp:cNvSpPr/>
      </dsp:nvSpPr>
      <dsp:spPr>
        <a:xfrm>
          <a:off x="4254432" y="1024482"/>
          <a:ext cx="1326944" cy="2013107"/>
        </a:xfrm>
        <a:prstGeom prst="roundRect">
          <a:avLst>
            <a:gd name="adj" fmla="val 10000"/>
          </a:avLst>
        </a:prstGeom>
        <a:solidFill>
          <a:srgbClr val="7131A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u="sng" kern="1200" dirty="0"/>
            <a:t>Load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Loading PhonePe’s cleaned data into Power BI for visualization</a:t>
          </a:r>
        </a:p>
      </dsp:txBody>
      <dsp:txXfrm>
        <a:off x="4293297" y="1063347"/>
        <a:ext cx="1249214" cy="19353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1B14D-BD1E-453C-A45D-2D0390ECB38D}">
      <dsp:nvSpPr>
        <dsp:cNvPr id="0" name=""/>
        <dsp:cNvSpPr/>
      </dsp:nvSpPr>
      <dsp:spPr>
        <a:xfrm>
          <a:off x="1361166" y="36954"/>
          <a:ext cx="7885807" cy="472387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0" r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525D6-D85F-4C86-AD7C-0195E16A5FC3}">
      <dsp:nvSpPr>
        <dsp:cNvPr id="0" name=""/>
        <dsp:cNvSpPr/>
      </dsp:nvSpPr>
      <dsp:spPr>
        <a:xfrm>
          <a:off x="6559052" y="3134626"/>
          <a:ext cx="4010685" cy="2603656"/>
        </a:xfrm>
        <a:prstGeom prst="rect">
          <a:avLst/>
        </a:prstGeom>
        <a:solidFill>
          <a:srgbClr val="7131A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CLICK HERE FOR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LIVE   DASHBOARD</a:t>
          </a:r>
          <a:endParaRPr lang="en-IN" sz="4400" kern="1200" dirty="0">
            <a:solidFill>
              <a:schemeClr val="tx1"/>
            </a:solidFill>
          </a:endParaRPr>
        </a:p>
      </dsp:txBody>
      <dsp:txXfrm>
        <a:off x="6559052" y="3134626"/>
        <a:ext cx="4010685" cy="2603656"/>
      </dsp:txXfrm>
    </dsp:sp>
    <dsp:sp modelId="{B9503609-BC9C-40D3-B421-D7ACC1C53D84}">
      <dsp:nvSpPr>
        <dsp:cNvPr id="0" name=""/>
        <dsp:cNvSpPr/>
      </dsp:nvSpPr>
      <dsp:spPr>
        <a:xfrm>
          <a:off x="6714711" y="3280245"/>
          <a:ext cx="834758" cy="834973"/>
        </a:xfrm>
        <a:prstGeom prst="halfFrame">
          <a:avLst>
            <a:gd name="adj1" fmla="val 25770"/>
            <a:gd name="adj2" fmla="val 25770"/>
          </a:avLst>
        </a:prstGeom>
        <a:solidFill>
          <a:srgbClr val="7131A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C9D58-44D9-463A-A6C7-37B9706F05BC}">
      <dsp:nvSpPr>
        <dsp:cNvPr id="0" name=""/>
        <dsp:cNvSpPr/>
      </dsp:nvSpPr>
      <dsp:spPr>
        <a:xfrm rot="5400000">
          <a:off x="9423386" y="3244366"/>
          <a:ext cx="834973" cy="834758"/>
        </a:xfrm>
        <a:prstGeom prst="halfFrame">
          <a:avLst>
            <a:gd name="adj1" fmla="val 25770"/>
            <a:gd name="adj2" fmla="val 25770"/>
          </a:avLst>
        </a:prstGeom>
        <a:solidFill>
          <a:srgbClr val="7131A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18217-96B8-46BF-A3C4-857AE48F590B}">
      <dsp:nvSpPr>
        <dsp:cNvPr id="0" name=""/>
        <dsp:cNvSpPr/>
      </dsp:nvSpPr>
      <dsp:spPr>
        <a:xfrm rot="16200000">
          <a:off x="6714603" y="4894185"/>
          <a:ext cx="834973" cy="834758"/>
        </a:xfrm>
        <a:prstGeom prst="halfFrame">
          <a:avLst>
            <a:gd name="adj1" fmla="val 25770"/>
            <a:gd name="adj2" fmla="val 25770"/>
          </a:avLst>
        </a:prstGeom>
        <a:solidFill>
          <a:srgbClr val="7131A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0F929-E697-4CFD-B056-1EC0977D2863}">
      <dsp:nvSpPr>
        <dsp:cNvPr id="0" name=""/>
        <dsp:cNvSpPr/>
      </dsp:nvSpPr>
      <dsp:spPr>
        <a:xfrm rot="10800000">
          <a:off x="9425130" y="4902059"/>
          <a:ext cx="834758" cy="834973"/>
        </a:xfrm>
        <a:prstGeom prst="halfFrame">
          <a:avLst>
            <a:gd name="adj1" fmla="val 25770"/>
            <a:gd name="adj2" fmla="val 25770"/>
          </a:avLst>
        </a:prstGeom>
        <a:solidFill>
          <a:srgbClr val="7131A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A2C3-23FE-5995-C625-98493293D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C23C4-C68D-C48D-0053-A428547FC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7EB59-4EC2-A679-8234-4F329A97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2824-C872-4BD7-A356-6116E5E6A024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9FE14-5163-4CB0-1DFD-20B88B22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21C7-6166-620B-AA81-7B747F07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87B1-E621-4122-B587-F2219AB48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92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C298-7A32-5F63-68D9-F976CB58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ED578-21F6-B2F1-7652-E0073A34F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6A25C-7116-FCE6-77C7-291AAAFA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2824-C872-4BD7-A356-6116E5E6A024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9A64C-EEB0-EDFF-C2F0-A294B64B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243A-4054-D14D-486A-9A9EB6FB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87B1-E621-4122-B587-F2219AB48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03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E0A987-57B8-1670-40D3-262F09DCB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FDECF-A73D-E47A-7D44-E15DB2835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F7F0F-82DE-CEF6-DDF5-1EB110CC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2824-C872-4BD7-A356-6116E5E6A024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AA617-08B4-F0AF-DDC8-141F79B7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78A5B-9A70-9CF1-9971-162DDB1C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87B1-E621-4122-B587-F2219AB48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25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D8EF-2250-4E06-C846-05DF3752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0F12B-205B-27F9-218B-68057E5DE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AD64-136D-2E16-4D84-9F0E6C13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2824-C872-4BD7-A356-6116E5E6A024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9D1CF-6325-B2E9-B685-CAE26FFC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BE7-0A29-BB5D-36A1-B61D8E15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87B1-E621-4122-B587-F2219AB48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66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DB4A-1358-0529-1E14-F820F7A8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27196-1615-62BE-126E-3FA4FF7FC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62C81-53EE-CA88-14DC-CE58EAD4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2824-C872-4BD7-A356-6116E5E6A024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F1EE1-6382-284B-A241-C23A18C1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170A3-6F67-9C90-426D-AFDFC9C3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87B1-E621-4122-B587-F2219AB48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93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30C2-3E8F-0A74-A5DA-88668C12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0B344-DDAB-8616-90B9-FE61C6931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83514-938F-CF99-957F-C647B6570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7455D-7F5F-D83E-6058-9AA50399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2824-C872-4BD7-A356-6116E5E6A024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4C208-0629-E660-0EA7-D95D48B8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D8C57-4BA2-1926-0D93-623AD01F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87B1-E621-4122-B587-F2219AB48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95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F61C-A4CE-81BD-31FB-E51F72A40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8A2A8-786A-1D06-0B57-BF49AB766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27D5C-9318-C32E-5C31-DC44AE525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B738E-8869-6D10-BDB9-46D6A9302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6F001-827D-4F15-519A-FAD935AC6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E725C-C4EA-4865-7275-CB7FDA63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2824-C872-4BD7-A356-6116E5E6A024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7C286-0077-D96B-3D00-B04D5671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CCBE3-B5F4-41A0-3EAC-4235C3C4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87B1-E621-4122-B587-F2219AB48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97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FD12-B112-DA45-6E36-F9C888DF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EDA8B-4811-1B64-AD5B-DFD0EEFE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2824-C872-4BD7-A356-6116E5E6A024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86CF7-7381-BF40-1132-1E4E97CF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06B93-7E82-B41A-502E-396A0730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87B1-E621-4122-B587-F2219AB48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41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1F902-614C-7AC9-1CCF-AF736ABC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2824-C872-4BD7-A356-6116E5E6A024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6B044D-735B-B845-4AEA-AC877ED4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1CA2B-15C3-D639-0C82-84CF042B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87B1-E621-4122-B587-F2219AB48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99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1D89-2E69-D78C-E537-5927CF44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94179-5B33-9963-EEA1-8B0C3ABC0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83A53-3AF5-E923-631F-951EE13E9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40B91-4103-A075-B446-4EFE66A8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2824-C872-4BD7-A356-6116E5E6A024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9BD01-F57D-2F3E-27A5-541DFB07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D9807-94DD-9658-3271-FCDB285F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87B1-E621-4122-B587-F2219AB48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8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8C7C-F02C-2347-A808-04D0E80E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3F660-AC90-0869-40D9-6AAD058D0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9D6E1-4A59-80A5-683B-651C26AB3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EE797-93F4-C78C-485C-02DF8EFC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2824-C872-4BD7-A356-6116E5E6A024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68D74-56C3-5465-8563-E3066E3C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D755D-56A1-F3D1-2457-84412D22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87B1-E621-4122-B587-F2219AB48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55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4500D-0CFE-A8AA-77F5-8614D256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7F671-FC02-D621-2795-D3D52E6DC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FC9F9-6D46-EF73-C5F7-5EA3B472F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2824-C872-4BD7-A356-6116E5E6A024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B2867-DB17-7DDF-F7B8-696A693B1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FE74-8914-674D-9E89-FC6B23CC2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A87B1-E621-4122-B587-F2219AB48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639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8.png"/><Relationship Id="rId2" Type="http://schemas.openxmlformats.org/officeDocument/2006/relationships/diagramData" Target="../diagrams/data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image" Target="../media/image10.png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32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59E1AB-D53B-76A1-0875-0C0B35CA2F99}"/>
              </a:ext>
            </a:extLst>
          </p:cNvPr>
          <p:cNvSpPr txBox="1"/>
          <p:nvPr/>
        </p:nvSpPr>
        <p:spPr>
          <a:xfrm>
            <a:off x="3055976" y="477423"/>
            <a:ext cx="5392719" cy="92333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rgbClr val="7030A0"/>
                </a:solidFill>
                <a:latin typeface="Franklin Gothic Medium Cond" panose="020B0606030402020204" pitchFamily="34" charset="0"/>
              </a:rPr>
              <a:t>Data Analysis</a:t>
            </a:r>
            <a:endParaRPr lang="en-IN" sz="5400" dirty="0">
              <a:solidFill>
                <a:srgbClr val="7030A0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80FFAA-8408-C7E7-C2F9-260EAA614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574" y="1847088"/>
            <a:ext cx="3979527" cy="2807208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>
            <a:glow rad="101600">
              <a:srgbClr val="C047CD">
                <a:alpha val="60000"/>
              </a:srgb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C44D21-30CD-5E20-1845-7FA8D458181D}"/>
              </a:ext>
            </a:extLst>
          </p:cNvPr>
          <p:cNvSpPr txBox="1"/>
          <p:nvPr/>
        </p:nvSpPr>
        <p:spPr>
          <a:xfrm>
            <a:off x="4269865" y="4934027"/>
            <a:ext cx="2964943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7030A0"/>
                </a:solidFill>
                <a:latin typeface="Franklin Gothic Medium Cond" panose="020B0606030402020204" pitchFamily="34" charset="0"/>
              </a:rPr>
              <a:t>PhonePe Pulse Data</a:t>
            </a:r>
            <a:endParaRPr lang="en-IN" sz="2800" dirty="0">
              <a:solidFill>
                <a:srgbClr val="7030A0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54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3F2F04-9A6C-B7AC-2A77-2341A547D401}"/>
              </a:ext>
            </a:extLst>
          </p:cNvPr>
          <p:cNvSpPr txBox="1"/>
          <p:nvPr/>
        </p:nvSpPr>
        <p:spPr>
          <a:xfrm>
            <a:off x="2468880" y="184729"/>
            <a:ext cx="7872984" cy="98488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7030A0"/>
                </a:solidFill>
                <a:latin typeface="Franklin Gothic Medium Cond" panose="020B0606030402020204" pitchFamily="34" charset="0"/>
              </a:rPr>
              <a:t>PhonePe: A Digital Payment Leader                                        </a:t>
            </a:r>
            <a:r>
              <a:rPr lang="en-IN" sz="14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Insights from PhonePe Pulse data – User Registrations, Transactions, and Insurance Trends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A03D1E5-AE29-1AA0-4A7C-9CF8FEE3CC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9086839"/>
              </p:ext>
            </p:extLst>
          </p:nvPr>
        </p:nvGraphicFramePr>
        <p:xfrm>
          <a:off x="329184" y="1216893"/>
          <a:ext cx="4526280" cy="5456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EB407CD-7F1B-EB3F-8C21-87122B0745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7517757"/>
              </p:ext>
            </p:extLst>
          </p:nvPr>
        </p:nvGraphicFramePr>
        <p:xfrm>
          <a:off x="5002880" y="2564966"/>
          <a:ext cx="5833872" cy="694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Partial Circle 5">
            <a:extLst>
              <a:ext uri="{FF2B5EF4-FFF2-40B4-BE49-F238E27FC236}">
                <a16:creationId xmlns:a16="http://schemas.microsoft.com/office/drawing/2014/main" id="{C9BA83C7-23A7-9320-30A8-16AA5D307A52}"/>
              </a:ext>
            </a:extLst>
          </p:cNvPr>
          <p:cNvSpPr/>
          <p:nvPr/>
        </p:nvSpPr>
        <p:spPr>
          <a:xfrm>
            <a:off x="5002880" y="1622198"/>
            <a:ext cx="694943" cy="694943"/>
          </a:xfrm>
          <a:prstGeom prst="pie">
            <a:avLst>
              <a:gd name="adj1" fmla="val 5400000"/>
              <a:gd name="adj2" fmla="val 16200000"/>
            </a:avLst>
          </a:prstGeom>
          <a:solidFill>
            <a:srgbClr val="7332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34E963-0443-64A0-DE6D-1D8E6353F286}"/>
              </a:ext>
            </a:extLst>
          </p:cNvPr>
          <p:cNvGrpSpPr/>
          <p:nvPr/>
        </p:nvGrpSpPr>
        <p:grpSpPr>
          <a:xfrm>
            <a:off x="5276088" y="1615935"/>
            <a:ext cx="5486400" cy="694943"/>
            <a:chOff x="273186" y="0"/>
            <a:chExt cx="5486400" cy="6949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5A003C-66AF-3F67-3D8D-0888F37B55C5}"/>
                </a:ext>
              </a:extLst>
            </p:cNvPr>
            <p:cNvSpPr/>
            <p:nvPr/>
          </p:nvSpPr>
          <p:spPr>
            <a:xfrm>
              <a:off x="273186" y="0"/>
              <a:ext cx="5486400" cy="694943"/>
            </a:xfrm>
            <a:prstGeom prst="rect">
              <a:avLst/>
            </a:prstGeom>
            <a:ln>
              <a:solidFill>
                <a:srgbClr val="7332A4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98274B-42BA-7571-C2D6-62959958B09B}"/>
                </a:ext>
              </a:extLst>
            </p:cNvPr>
            <p:cNvSpPr txBox="1"/>
            <p:nvPr/>
          </p:nvSpPr>
          <p:spPr>
            <a:xfrm>
              <a:off x="273186" y="0"/>
              <a:ext cx="5486400" cy="694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/>
                <a:t>Identify trends, patterns, and correlations in user registrations, transaction activity, and insurance adoption over time.</a:t>
              </a:r>
              <a:endParaRPr lang="en-IN" sz="1600" kern="1200" dirty="0"/>
            </a:p>
          </p:txBody>
        </p:sp>
      </p:grp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CC13F52F-C473-FB58-A0B3-A753B78F3528}"/>
              </a:ext>
            </a:extLst>
          </p:cNvPr>
          <p:cNvSpPr/>
          <p:nvPr/>
        </p:nvSpPr>
        <p:spPr>
          <a:xfrm>
            <a:off x="5002880" y="3781085"/>
            <a:ext cx="694943" cy="694943"/>
          </a:xfrm>
          <a:prstGeom prst="pie">
            <a:avLst>
              <a:gd name="adj1" fmla="val 5400000"/>
              <a:gd name="adj2" fmla="val 16200000"/>
            </a:avLst>
          </a:prstGeom>
          <a:solidFill>
            <a:srgbClr val="7332A4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44B552-C271-3022-AA59-66FD9CB8E49B}"/>
              </a:ext>
            </a:extLst>
          </p:cNvPr>
          <p:cNvGrpSpPr/>
          <p:nvPr/>
        </p:nvGrpSpPr>
        <p:grpSpPr>
          <a:xfrm>
            <a:off x="5276088" y="3781085"/>
            <a:ext cx="5486400" cy="694943"/>
            <a:chOff x="273186" y="0"/>
            <a:chExt cx="5486400" cy="6949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C4A4C6-413B-CAF0-EE1B-26E025AAAC59}"/>
                </a:ext>
              </a:extLst>
            </p:cNvPr>
            <p:cNvSpPr/>
            <p:nvPr/>
          </p:nvSpPr>
          <p:spPr>
            <a:xfrm>
              <a:off x="273186" y="0"/>
              <a:ext cx="5486400" cy="694943"/>
            </a:xfrm>
            <a:prstGeom prst="rect">
              <a:avLst/>
            </a:prstGeom>
            <a:ln>
              <a:solidFill>
                <a:srgbClr val="7332A4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5BA791-4820-6D0C-93DC-252A4D5C43DC}"/>
                </a:ext>
              </a:extLst>
            </p:cNvPr>
            <p:cNvSpPr txBox="1"/>
            <p:nvPr/>
          </p:nvSpPr>
          <p:spPr>
            <a:xfrm>
              <a:off x="273186" y="0"/>
              <a:ext cx="5486400" cy="694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dirty="0"/>
                <a:t>User Registration Insights – </a:t>
              </a:r>
            </a:p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/>
                <a:t>Growth trend </a:t>
              </a:r>
              <a:r>
                <a:rPr lang="en-IN" sz="1600" dirty="0"/>
                <a:t>a</a:t>
              </a:r>
              <a:r>
                <a:rPr lang="en-IN" sz="1600" kern="1200" dirty="0"/>
                <a:t>nalysis (2018-2022) and phone brand preferences</a:t>
              </a:r>
            </a:p>
          </p:txBody>
        </p:sp>
      </p:grp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ED96B0A3-D8CD-59C5-7573-34BCE8C1FB28}"/>
              </a:ext>
            </a:extLst>
          </p:cNvPr>
          <p:cNvSpPr/>
          <p:nvPr/>
        </p:nvSpPr>
        <p:spPr>
          <a:xfrm>
            <a:off x="5002880" y="4888330"/>
            <a:ext cx="694943" cy="694943"/>
          </a:xfrm>
          <a:prstGeom prst="pie">
            <a:avLst>
              <a:gd name="adj1" fmla="val 5400000"/>
              <a:gd name="adj2" fmla="val 16200000"/>
            </a:avLst>
          </a:prstGeom>
          <a:solidFill>
            <a:srgbClr val="7332A4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330D38-07D1-95CC-A0DD-49ECB58CCFFA}"/>
              </a:ext>
            </a:extLst>
          </p:cNvPr>
          <p:cNvGrpSpPr/>
          <p:nvPr/>
        </p:nvGrpSpPr>
        <p:grpSpPr>
          <a:xfrm>
            <a:off x="5276088" y="4882067"/>
            <a:ext cx="5486400" cy="694943"/>
            <a:chOff x="273186" y="0"/>
            <a:chExt cx="5486400" cy="69494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48C556-6490-5CC1-3B30-EBDAE10FA591}"/>
                </a:ext>
              </a:extLst>
            </p:cNvPr>
            <p:cNvSpPr/>
            <p:nvPr/>
          </p:nvSpPr>
          <p:spPr>
            <a:xfrm>
              <a:off x="273186" y="0"/>
              <a:ext cx="5486400" cy="694943"/>
            </a:xfrm>
            <a:prstGeom prst="rect">
              <a:avLst/>
            </a:prstGeom>
            <a:ln>
              <a:solidFill>
                <a:srgbClr val="7332A4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F7BCD5-A578-7D65-F570-6E2937140282}"/>
                </a:ext>
              </a:extLst>
            </p:cNvPr>
            <p:cNvSpPr txBox="1"/>
            <p:nvPr/>
          </p:nvSpPr>
          <p:spPr>
            <a:xfrm>
              <a:off x="273186" y="0"/>
              <a:ext cx="5486400" cy="694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dirty="0"/>
                <a:t>Transaction Insights – </a:t>
              </a:r>
            </a:p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dirty="0"/>
                <a:t>Yearly, Quarterly Trends (2018–2024) and Category-wise Analysis</a:t>
              </a:r>
              <a:endParaRPr lang="en-IN" sz="1600" kern="1200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53D544B-4794-4799-CE1B-10231802D3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56" y="1699871"/>
            <a:ext cx="506379" cy="402138"/>
          </a:xfrm>
          <a:prstGeom prst="rect">
            <a:avLst/>
          </a:prstGeom>
          <a:ln w="12700"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87733A8-DFD7-B76A-7456-D62C38E367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56" y="2711369"/>
            <a:ext cx="506379" cy="402138"/>
          </a:xfrm>
          <a:prstGeom prst="rect">
            <a:avLst/>
          </a:prstGeom>
          <a:ln w="12700">
            <a:noFill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E2DDD8A-4EBF-24D1-5DB7-5FC3236C08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56" y="3927487"/>
            <a:ext cx="506379" cy="402138"/>
          </a:xfrm>
          <a:prstGeom prst="rect">
            <a:avLst/>
          </a:prstGeom>
          <a:ln w="12700"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FC636B3-1AE4-3F1F-8F9A-4E42BD2FDE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56" y="4979479"/>
            <a:ext cx="506379" cy="402138"/>
          </a:xfrm>
          <a:prstGeom prst="rect">
            <a:avLst/>
          </a:prstGeom>
          <a:ln w="12700"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C23416-581C-BA58-5AFB-3D083FB1F3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46" y="199534"/>
            <a:ext cx="1224886" cy="972737"/>
          </a:xfrm>
          <a:prstGeom prst="rect">
            <a:avLst/>
          </a:prstGeom>
          <a:ln w="12700">
            <a:noFill/>
          </a:ln>
        </p:spPr>
      </p:pic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D920D2DD-C83E-44CB-2F41-99BE0BA0D8BE}"/>
              </a:ext>
            </a:extLst>
          </p:cNvPr>
          <p:cNvSpPr/>
          <p:nvPr/>
        </p:nvSpPr>
        <p:spPr>
          <a:xfrm>
            <a:off x="5002880" y="5772250"/>
            <a:ext cx="694943" cy="694943"/>
          </a:xfrm>
          <a:prstGeom prst="pie">
            <a:avLst>
              <a:gd name="adj1" fmla="val 5400000"/>
              <a:gd name="adj2" fmla="val 16200000"/>
            </a:avLst>
          </a:prstGeom>
          <a:solidFill>
            <a:srgbClr val="7332A4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E263C7-9887-AF68-7186-32AF6962C3C8}"/>
              </a:ext>
            </a:extLst>
          </p:cNvPr>
          <p:cNvGrpSpPr/>
          <p:nvPr/>
        </p:nvGrpSpPr>
        <p:grpSpPr>
          <a:xfrm>
            <a:off x="5276088" y="5765987"/>
            <a:ext cx="5486400" cy="694943"/>
            <a:chOff x="273186" y="0"/>
            <a:chExt cx="5486400" cy="69494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ABA42E0-0BDB-8DB0-0490-72320DFC7557}"/>
                </a:ext>
              </a:extLst>
            </p:cNvPr>
            <p:cNvSpPr/>
            <p:nvPr/>
          </p:nvSpPr>
          <p:spPr>
            <a:xfrm>
              <a:off x="273186" y="0"/>
              <a:ext cx="5486400" cy="694943"/>
            </a:xfrm>
            <a:prstGeom prst="rect">
              <a:avLst/>
            </a:prstGeom>
            <a:ln>
              <a:solidFill>
                <a:srgbClr val="7332A4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3353255-1AAC-69D0-7E75-B89F44541C36}"/>
                </a:ext>
              </a:extLst>
            </p:cNvPr>
            <p:cNvSpPr txBox="1"/>
            <p:nvPr/>
          </p:nvSpPr>
          <p:spPr>
            <a:xfrm>
              <a:off x="273186" y="0"/>
              <a:ext cx="5486400" cy="694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dirty="0"/>
                <a:t>Insurance Insights – </a:t>
              </a:r>
            </a:p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dirty="0"/>
                <a:t>Yearly, Quarterly Trends (2020–2024)</a:t>
              </a:r>
              <a:endParaRPr lang="en-IN" sz="1600" kern="12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52CF58AD-E38F-1B13-5649-A9EDBDD108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56" y="5912389"/>
            <a:ext cx="506379" cy="402138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224920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7" grpId="0">
        <p:bldAsOne/>
      </p:bldGraphic>
      <p:bldGraphic spid="1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131A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449C5E-DA57-9B25-8C19-7BD8D0EEC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9E6893-72C6-40C1-BDEA-1F51AE2A8463}"/>
              </a:ext>
            </a:extLst>
          </p:cNvPr>
          <p:cNvSpPr txBox="1"/>
          <p:nvPr/>
        </p:nvSpPr>
        <p:spPr>
          <a:xfrm>
            <a:off x="336393" y="111889"/>
            <a:ext cx="11441076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7030A0"/>
                </a:solidFill>
                <a:latin typeface="Franklin Gothic Medium Cond" panose="020B0606030402020204" pitchFamily="34" charset="0"/>
              </a:rPr>
              <a:t>Overview of the Dataset and Data Integration Process</a:t>
            </a:r>
            <a:endParaRPr lang="en-IN" sz="1200" dirty="0">
              <a:solidFill>
                <a:srgbClr val="7030A0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F14649B0-E0D6-ADA8-4968-320ECD962F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828998"/>
              </p:ext>
            </p:extLst>
          </p:nvPr>
        </p:nvGraphicFramePr>
        <p:xfrm>
          <a:off x="-62566" y="1909482"/>
          <a:ext cx="5249581" cy="4706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artial Circle 3">
            <a:extLst>
              <a:ext uri="{FF2B5EF4-FFF2-40B4-BE49-F238E27FC236}">
                <a16:creationId xmlns:a16="http://schemas.microsoft.com/office/drawing/2014/main" id="{3FB193D5-639D-8D52-ECF5-0F693EBEC429}"/>
              </a:ext>
            </a:extLst>
          </p:cNvPr>
          <p:cNvSpPr/>
          <p:nvPr/>
        </p:nvSpPr>
        <p:spPr>
          <a:xfrm>
            <a:off x="336393" y="1036138"/>
            <a:ext cx="694942" cy="427408"/>
          </a:xfrm>
          <a:prstGeom prst="pie">
            <a:avLst>
              <a:gd name="adj1" fmla="val 5400000"/>
              <a:gd name="adj2" fmla="val 16200000"/>
            </a:avLst>
          </a:prstGeom>
          <a:solidFill>
            <a:srgbClr val="7131A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B244DF-BE99-CDD6-D100-397A626B7EC7}"/>
              </a:ext>
            </a:extLst>
          </p:cNvPr>
          <p:cNvGrpSpPr/>
          <p:nvPr/>
        </p:nvGrpSpPr>
        <p:grpSpPr>
          <a:xfrm>
            <a:off x="609599" y="1029875"/>
            <a:ext cx="4346445" cy="433670"/>
            <a:chOff x="273186" y="0"/>
            <a:chExt cx="5486400" cy="6949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CFBDA0-34F0-2ED4-C16E-21C8A3A74284}"/>
                </a:ext>
              </a:extLst>
            </p:cNvPr>
            <p:cNvSpPr/>
            <p:nvPr/>
          </p:nvSpPr>
          <p:spPr>
            <a:xfrm>
              <a:off x="273186" y="0"/>
              <a:ext cx="5486400" cy="694943"/>
            </a:xfrm>
            <a:prstGeom prst="rect">
              <a:avLst/>
            </a:prstGeom>
            <a:ln>
              <a:solidFill>
                <a:srgbClr val="7332A4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FE45F9-2BE2-A6ED-3020-D021693EF92D}"/>
                </a:ext>
              </a:extLst>
            </p:cNvPr>
            <p:cNvSpPr txBox="1"/>
            <p:nvPr/>
          </p:nvSpPr>
          <p:spPr>
            <a:xfrm>
              <a:off x="273186" y="0"/>
              <a:ext cx="5486400" cy="694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  <a:t>What does the dataset contain?</a:t>
              </a:r>
              <a:endParaRPr lang="en-IN" sz="1600" kern="1200" dirty="0"/>
            </a:p>
          </p:txBody>
        </p:sp>
      </p:grp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A93A318-3283-C791-1AF7-970E3FF440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1302531"/>
              </p:ext>
            </p:extLst>
          </p:nvPr>
        </p:nvGraphicFramePr>
        <p:xfrm>
          <a:off x="5780671" y="1802688"/>
          <a:ext cx="5612751" cy="3209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B8F32E-D5A2-BF81-3A2A-2128A0F36B9D}"/>
              </a:ext>
            </a:extLst>
          </p:cNvPr>
          <p:cNvCxnSpPr>
            <a:cxnSpLocks/>
          </p:cNvCxnSpPr>
          <p:nvPr/>
        </p:nvCxnSpPr>
        <p:spPr>
          <a:xfrm>
            <a:off x="5333498" y="837347"/>
            <a:ext cx="0" cy="5848474"/>
          </a:xfrm>
          <a:prstGeom prst="straightConnector1">
            <a:avLst/>
          </a:prstGeom>
          <a:ln>
            <a:solidFill>
              <a:srgbClr val="7131A1"/>
            </a:solidFill>
            <a:headEnd type="triangle"/>
            <a:tailEnd type="triangle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01AFE867-D624-C766-DDA9-8CB2BBE1BC5B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08025" y="5020772"/>
            <a:ext cx="1169486" cy="1443318"/>
          </a:xfrm>
          <a:prstGeom prst="rect">
            <a:avLst/>
          </a:prstGeom>
          <a:solidFill>
            <a:srgbClr val="7131A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555A3BE-E1A1-CA7B-1064-3CDD299415E8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74286" y="5020773"/>
            <a:ext cx="1297145" cy="1443317"/>
          </a:xfrm>
          <a:prstGeom prst="rect">
            <a:avLst/>
          </a:prstGeom>
          <a:solidFill>
            <a:srgbClr val="7131A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1D61142-EF03-605A-0104-4059FD54587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662" y="5020772"/>
            <a:ext cx="2159170" cy="1443317"/>
          </a:xfrm>
          <a:prstGeom prst="rect">
            <a:avLst/>
          </a:prstGeom>
          <a:solidFill>
            <a:srgbClr val="7131A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" name="Partial Circle 36">
            <a:extLst>
              <a:ext uri="{FF2B5EF4-FFF2-40B4-BE49-F238E27FC236}">
                <a16:creationId xmlns:a16="http://schemas.microsoft.com/office/drawing/2014/main" id="{268964B5-6271-8371-9405-68A9D6635375}"/>
              </a:ext>
            </a:extLst>
          </p:cNvPr>
          <p:cNvSpPr/>
          <p:nvPr/>
        </p:nvSpPr>
        <p:spPr>
          <a:xfrm>
            <a:off x="6181618" y="1029875"/>
            <a:ext cx="622300" cy="439957"/>
          </a:xfrm>
          <a:prstGeom prst="pie">
            <a:avLst>
              <a:gd name="adj1" fmla="val 5400000"/>
              <a:gd name="adj2" fmla="val 16200000"/>
            </a:avLst>
          </a:prstGeom>
          <a:solidFill>
            <a:srgbClr val="7131A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A221D3C-96D4-5D16-9EB6-D4FF6C7D69A0}"/>
              </a:ext>
            </a:extLst>
          </p:cNvPr>
          <p:cNvGrpSpPr/>
          <p:nvPr/>
        </p:nvGrpSpPr>
        <p:grpSpPr>
          <a:xfrm>
            <a:off x="6454824" y="1023613"/>
            <a:ext cx="4413085" cy="446220"/>
            <a:chOff x="273186" y="0"/>
            <a:chExt cx="5486400" cy="69494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0F2A2BE-2BCB-0718-43C5-73AEFBFEBB37}"/>
                </a:ext>
              </a:extLst>
            </p:cNvPr>
            <p:cNvSpPr/>
            <p:nvPr/>
          </p:nvSpPr>
          <p:spPr>
            <a:xfrm>
              <a:off x="273186" y="0"/>
              <a:ext cx="5486400" cy="694943"/>
            </a:xfrm>
            <a:prstGeom prst="rect">
              <a:avLst/>
            </a:prstGeom>
            <a:ln>
              <a:solidFill>
                <a:srgbClr val="7332A4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303591-708F-5590-9F16-41876839F7DF}"/>
                </a:ext>
              </a:extLst>
            </p:cNvPr>
            <p:cNvSpPr txBox="1"/>
            <p:nvPr/>
          </p:nvSpPr>
          <p:spPr>
            <a:xfrm>
              <a:off x="273186" y="0"/>
              <a:ext cx="5486400" cy="694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  <a:t>Data Integration Process (ETL Process)</a:t>
              </a:r>
              <a:endParaRPr lang="en-IN" sz="1600" kern="1200" dirty="0"/>
            </a:p>
          </p:txBody>
        </p:sp>
      </p:grp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707E52C6-A64B-468D-9912-61BB9408FB24}"/>
              </a:ext>
            </a:extLst>
          </p:cNvPr>
          <p:cNvSpPr/>
          <p:nvPr/>
        </p:nvSpPr>
        <p:spPr>
          <a:xfrm>
            <a:off x="7247017" y="2240877"/>
            <a:ext cx="475127" cy="546847"/>
          </a:xfrm>
          <a:prstGeom prst="right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D36EFB87-AF5A-3EA1-1154-E5940C065703}"/>
              </a:ext>
            </a:extLst>
          </p:cNvPr>
          <p:cNvSpPr/>
          <p:nvPr/>
        </p:nvSpPr>
        <p:spPr>
          <a:xfrm>
            <a:off x="9320219" y="2230290"/>
            <a:ext cx="475127" cy="546847"/>
          </a:xfrm>
          <a:prstGeom prst="right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FFE3B80-1448-DB06-F535-EA7D03CDF6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9" y="159637"/>
            <a:ext cx="689675" cy="547701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140066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26" grpId="0">
        <p:bldAsOne/>
      </p:bldGraphic>
      <p:bldGraphic spid="8" grpId="0">
        <p:bldAsOne/>
      </p:bldGraphic>
      <p:bldP spid="41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31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CD17C80-B21F-28BA-2B81-41B1C763BD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1355313"/>
              </p:ext>
            </p:extLst>
          </p:nvPr>
        </p:nvGraphicFramePr>
        <p:xfrm>
          <a:off x="336392" y="1007828"/>
          <a:ext cx="11441075" cy="5738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492F23-15ED-D6F8-EEB4-0DC4D3509593}"/>
              </a:ext>
            </a:extLst>
          </p:cNvPr>
          <p:cNvSpPr txBox="1"/>
          <p:nvPr/>
        </p:nvSpPr>
        <p:spPr>
          <a:xfrm>
            <a:off x="1668543" y="161203"/>
            <a:ext cx="7927943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7030A0"/>
                </a:solidFill>
                <a:latin typeface="Franklin Gothic Medium Cond" panose="020B0606030402020204" pitchFamily="34" charset="0"/>
              </a:rPr>
              <a:t>Visualization using Power BI</a:t>
            </a:r>
            <a:endParaRPr lang="en-IN" sz="1200" dirty="0">
              <a:solidFill>
                <a:srgbClr val="7030A0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A484FB-D380-7B10-BDA0-3C0E65EE9D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483" y="210517"/>
            <a:ext cx="689675" cy="547701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0049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32A4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E016412-41FD-C33C-63BC-984068F47364}"/>
              </a:ext>
            </a:extLst>
          </p:cNvPr>
          <p:cNvSpPr/>
          <p:nvPr/>
        </p:nvSpPr>
        <p:spPr>
          <a:xfrm>
            <a:off x="5238105" y="933255"/>
            <a:ext cx="6806676" cy="3692988"/>
          </a:xfrm>
          <a:prstGeom prst="roundRect">
            <a:avLst/>
          </a:prstGeom>
          <a:solidFill>
            <a:srgbClr val="7332A4">
              <a:alpha val="30000"/>
            </a:srgbClr>
          </a:solidFill>
          <a:ln w="25400">
            <a:solidFill>
              <a:srgbClr val="7332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13D064C-F80C-1F11-42CA-67779C659F89}"/>
              </a:ext>
            </a:extLst>
          </p:cNvPr>
          <p:cNvSpPr/>
          <p:nvPr/>
        </p:nvSpPr>
        <p:spPr>
          <a:xfrm>
            <a:off x="154099" y="1837662"/>
            <a:ext cx="5024487" cy="1918969"/>
          </a:xfrm>
          <a:prstGeom prst="roundRect">
            <a:avLst/>
          </a:prstGeom>
          <a:solidFill>
            <a:srgbClr val="7332A4">
              <a:alpha val="30000"/>
            </a:srgbClr>
          </a:solidFill>
          <a:ln w="25400">
            <a:solidFill>
              <a:srgbClr val="7332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CB4BBD-2053-70AC-0D91-BB80B26C483F}"/>
              </a:ext>
            </a:extLst>
          </p:cNvPr>
          <p:cNvSpPr txBox="1"/>
          <p:nvPr/>
        </p:nvSpPr>
        <p:spPr>
          <a:xfrm>
            <a:off x="2964189" y="97933"/>
            <a:ext cx="5242093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7030A0"/>
                </a:solidFill>
                <a:latin typeface="Franklin Gothic Medium Cond" panose="020B0606030402020204" pitchFamily="34" charset="0"/>
              </a:rPr>
              <a:t>PhonePe Pulse Data - Insights</a:t>
            </a:r>
            <a:endParaRPr lang="en-IN" sz="1200" dirty="0">
              <a:solidFill>
                <a:srgbClr val="7030A0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BBB18C-6C72-0126-C295-6C96BF998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05" y="2558068"/>
            <a:ext cx="1966212" cy="11222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519A2C-76A0-EE84-2BD2-535407D3C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686" y="1120439"/>
            <a:ext cx="3236372" cy="14076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22D9FE-8379-16F6-B45B-F03825692C0F}"/>
              </a:ext>
            </a:extLst>
          </p:cNvPr>
          <p:cNvSpPr txBox="1"/>
          <p:nvPr/>
        </p:nvSpPr>
        <p:spPr>
          <a:xfrm>
            <a:off x="5595686" y="2920370"/>
            <a:ext cx="3551862" cy="1123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For every year, Q1 is having less user registration</a:t>
            </a:r>
          </a:p>
          <a:p>
            <a:r>
              <a:rPr lang="en-IN" dirty="0"/>
              <a:t>Q4 is having more user registrations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sz="1100" dirty="0"/>
              <a:t>* 2022 show only Q1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C3FAD-08B4-0094-99B6-49C0924657CD}"/>
              </a:ext>
            </a:extLst>
          </p:cNvPr>
          <p:cNvSpPr txBox="1"/>
          <p:nvPr/>
        </p:nvSpPr>
        <p:spPr>
          <a:xfrm>
            <a:off x="282833" y="1958527"/>
            <a:ext cx="2266057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Most users registered PhonePe using Xiaomi brand.</a:t>
            </a:r>
            <a:endParaRPr lang="en-IN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4BBA9B46-46B3-30FE-1DA6-8325FCE28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9903" y="1071448"/>
            <a:ext cx="2232498" cy="3453629"/>
          </a:xfrm>
          <a:prstGeom prst="rect">
            <a:avLst/>
          </a:prstGeom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5DEBA49-3D87-0423-96B1-5F2A8F7FDE53}"/>
              </a:ext>
            </a:extLst>
          </p:cNvPr>
          <p:cNvSpPr/>
          <p:nvPr/>
        </p:nvSpPr>
        <p:spPr>
          <a:xfrm>
            <a:off x="147219" y="3819832"/>
            <a:ext cx="5024487" cy="2900732"/>
          </a:xfrm>
          <a:prstGeom prst="roundRect">
            <a:avLst/>
          </a:prstGeom>
          <a:solidFill>
            <a:srgbClr val="7332A4">
              <a:alpha val="30000"/>
            </a:srgbClr>
          </a:solidFill>
          <a:ln w="25400">
            <a:solidFill>
              <a:srgbClr val="7332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BFC0ABB-059A-C489-EAF2-49CF24E9F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833" y="5007693"/>
            <a:ext cx="4753258" cy="152274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75270CFC-337D-B583-92B8-7D08EF5FAD89}"/>
              </a:ext>
            </a:extLst>
          </p:cNvPr>
          <p:cNvSpPr txBox="1"/>
          <p:nvPr/>
        </p:nvSpPr>
        <p:spPr>
          <a:xfrm>
            <a:off x="385524" y="3996941"/>
            <a:ext cx="4614276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IN" dirty="0"/>
              <a:t>Xiaomi, Samsung and Vivo stands as top 3 brands across all years which shows most of the users are registered with these brands.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8F047DD-615B-8720-3F61-32AD7A5DC3ED}"/>
              </a:ext>
            </a:extLst>
          </p:cNvPr>
          <p:cNvSpPr/>
          <p:nvPr/>
        </p:nvSpPr>
        <p:spPr>
          <a:xfrm>
            <a:off x="5263974" y="4724688"/>
            <a:ext cx="2680689" cy="2021423"/>
          </a:xfrm>
          <a:prstGeom prst="roundRect">
            <a:avLst/>
          </a:prstGeom>
          <a:solidFill>
            <a:srgbClr val="7332A4">
              <a:alpha val="30000"/>
            </a:srgbClr>
          </a:solidFill>
          <a:ln w="25400">
            <a:solidFill>
              <a:srgbClr val="7332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F198489-88AE-C8BB-F61A-B5DC8252B0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36" y="5302039"/>
            <a:ext cx="2065020" cy="131064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A14D17DE-25EF-5E62-99D8-F7D89F2628AF}"/>
              </a:ext>
            </a:extLst>
          </p:cNvPr>
          <p:cNvSpPr txBox="1"/>
          <p:nvPr/>
        </p:nvSpPr>
        <p:spPr>
          <a:xfrm>
            <a:off x="5430629" y="4890944"/>
            <a:ext cx="2351974" cy="3126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62% users used top 3 brands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19F2A77-27C9-EC78-CAB7-91E586202BD1}"/>
              </a:ext>
            </a:extLst>
          </p:cNvPr>
          <p:cNvSpPr/>
          <p:nvPr/>
        </p:nvSpPr>
        <p:spPr>
          <a:xfrm>
            <a:off x="7995614" y="4699141"/>
            <a:ext cx="4007849" cy="2021423"/>
          </a:xfrm>
          <a:prstGeom prst="roundRect">
            <a:avLst/>
          </a:prstGeom>
          <a:solidFill>
            <a:srgbClr val="7332A4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5C9A77-10BE-599C-4B50-6C22FB95B40D}"/>
              </a:ext>
            </a:extLst>
          </p:cNvPr>
          <p:cNvSpPr txBox="1"/>
          <p:nvPr/>
        </p:nvSpPr>
        <p:spPr>
          <a:xfrm>
            <a:off x="10116805" y="4955799"/>
            <a:ext cx="1751606" cy="15081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Bottom 3 brands used for Registration are Lenovo, Huawei, OnePlus. </a:t>
            </a:r>
          </a:p>
          <a:p>
            <a:endParaRPr lang="en-IN" dirty="0"/>
          </a:p>
          <a:p>
            <a:r>
              <a:rPr lang="en-IN" sz="1100" dirty="0"/>
              <a:t>* Tecno brand has data for Q1 and Q2 only.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F71CB185-4353-8B3D-A48D-561B925FF8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1794" y="5047269"/>
            <a:ext cx="2004060" cy="1295400"/>
          </a:xfrm>
          <a:prstGeom prst="rect">
            <a:avLst/>
          </a:prstGeom>
        </p:spPr>
      </p:pic>
      <p:sp>
        <p:nvSpPr>
          <p:cNvPr id="82" name="Arrow: Pentagon 81">
            <a:extLst>
              <a:ext uri="{FF2B5EF4-FFF2-40B4-BE49-F238E27FC236}">
                <a16:creationId xmlns:a16="http://schemas.microsoft.com/office/drawing/2014/main" id="{0F89E257-1029-F17D-6E83-ECF974BFB630}"/>
              </a:ext>
            </a:extLst>
          </p:cNvPr>
          <p:cNvSpPr/>
          <p:nvPr/>
        </p:nvSpPr>
        <p:spPr>
          <a:xfrm>
            <a:off x="188536" y="933255"/>
            <a:ext cx="4955614" cy="826966"/>
          </a:xfrm>
          <a:prstGeom prst="homePlate">
            <a:avLst/>
          </a:prstGeom>
          <a:solidFill>
            <a:srgbClr val="7131A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User Registration Insights</a:t>
            </a:r>
            <a:endParaRPr lang="en-IN" sz="3200" kern="1200" dirty="0">
              <a:solidFill>
                <a:schemeClr val="tx2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2B7EB97A-D29D-DCF7-AFB0-90B6D9150C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7289" y="1865290"/>
            <a:ext cx="1868839" cy="1332722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71B0E01-3811-D7EA-C24D-3D02836F940E}"/>
              </a:ext>
            </a:extLst>
          </p:cNvPr>
          <p:cNvSpPr txBox="1"/>
          <p:nvPr/>
        </p:nvSpPr>
        <p:spPr>
          <a:xfrm>
            <a:off x="2493073" y="3219171"/>
            <a:ext cx="2506727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Steady Growth in user registration from 2018 to 2021.</a:t>
            </a:r>
            <a:endParaRPr lang="en-IN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2B385CBE-6BEA-3B41-DFB1-C0136EDDCA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04" y="14270"/>
            <a:ext cx="1024569" cy="813655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42038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7" grpId="0" animBg="1"/>
      <p:bldP spid="2" grpId="0" animBg="1"/>
      <p:bldP spid="11" grpId="0" animBg="1"/>
      <p:bldP spid="8" grpId="0" animBg="1"/>
      <p:bldP spid="73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2" grpId="0" animBg="1"/>
      <p:bldP spid="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32A4">
            <a:alpha val="35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EFD884-392A-969E-0711-4EACF9480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836F081-3395-290E-2E3B-141032674BF8}"/>
              </a:ext>
            </a:extLst>
          </p:cNvPr>
          <p:cNvSpPr/>
          <p:nvPr/>
        </p:nvSpPr>
        <p:spPr>
          <a:xfrm>
            <a:off x="5852159" y="933254"/>
            <a:ext cx="5541265" cy="5768607"/>
          </a:xfrm>
          <a:prstGeom prst="roundRect">
            <a:avLst/>
          </a:prstGeom>
          <a:solidFill>
            <a:srgbClr val="7332A4">
              <a:alpha val="30000"/>
            </a:srgbClr>
          </a:solidFill>
          <a:ln w="25400">
            <a:solidFill>
              <a:srgbClr val="7332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9BC8EB-20FF-9E4B-9E6D-3096B8A35157}"/>
              </a:ext>
            </a:extLst>
          </p:cNvPr>
          <p:cNvSpPr txBox="1"/>
          <p:nvPr/>
        </p:nvSpPr>
        <p:spPr>
          <a:xfrm>
            <a:off x="2982477" y="156138"/>
            <a:ext cx="5242093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7030A0"/>
                </a:solidFill>
                <a:latin typeface="Franklin Gothic Medium Cond" panose="020B0606030402020204" pitchFamily="34" charset="0"/>
              </a:rPr>
              <a:t>PhonePe Pulse Data - Insights</a:t>
            </a:r>
            <a:endParaRPr lang="en-IN" sz="1200" dirty="0">
              <a:solidFill>
                <a:srgbClr val="7030A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2" name="Arrow: Pentagon 81">
            <a:extLst>
              <a:ext uri="{FF2B5EF4-FFF2-40B4-BE49-F238E27FC236}">
                <a16:creationId xmlns:a16="http://schemas.microsoft.com/office/drawing/2014/main" id="{E11FB17C-2D34-EF10-1AB8-3B0352A77913}"/>
              </a:ext>
            </a:extLst>
          </p:cNvPr>
          <p:cNvSpPr/>
          <p:nvPr/>
        </p:nvSpPr>
        <p:spPr>
          <a:xfrm>
            <a:off x="161104" y="1390455"/>
            <a:ext cx="4955614" cy="826966"/>
          </a:xfrm>
          <a:prstGeom prst="homePlate">
            <a:avLst/>
          </a:prstGeom>
          <a:solidFill>
            <a:srgbClr val="7131A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User Registration Insights</a:t>
            </a:r>
            <a:endParaRPr lang="en-IN" sz="3200" kern="1200" dirty="0">
              <a:solidFill>
                <a:schemeClr val="tx2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E54FEC17-9E8F-8D31-B70D-0E1F58C27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97933"/>
            <a:ext cx="902017" cy="716331"/>
          </a:xfrm>
          <a:prstGeom prst="rect">
            <a:avLst/>
          </a:prstGeom>
          <a:ln w="12700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834765-40F3-09BE-C214-2EFF0196C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930" y="1127654"/>
            <a:ext cx="4572396" cy="2933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1B7522-2B27-25AC-2BCE-D88BB5782585}"/>
              </a:ext>
            </a:extLst>
          </p:cNvPr>
          <p:cNvSpPr txBox="1"/>
          <p:nvPr/>
        </p:nvSpPr>
        <p:spPr>
          <a:xfrm>
            <a:off x="6369931" y="4198768"/>
            <a:ext cx="4572395" cy="22467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Xiaomi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consistently has the 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highest percentage share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across all years, indicating its strong market presence and sustained popularity.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Samsung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holds the 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second position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throughout most years, maintaining steady growth with slight fluctuations.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Yearly Percentage</a:t>
            </a:r>
            <a:r>
              <a:rPr lang="en-IN" sz="1400" dirty="0">
                <a:solidFill>
                  <a:schemeClr val="bg1"/>
                </a:solidFill>
              </a:rPr>
              <a:t> Share increased for </a:t>
            </a:r>
            <a:r>
              <a:rPr lang="en-IN" sz="1400" b="1" dirty="0">
                <a:solidFill>
                  <a:schemeClr val="bg1"/>
                </a:solidFill>
              </a:rPr>
              <a:t>Vivo</a:t>
            </a:r>
            <a:r>
              <a:rPr lang="en-IN" sz="1400" dirty="0">
                <a:solidFill>
                  <a:schemeClr val="bg1"/>
                </a:solidFill>
              </a:rPr>
              <a:t> and </a:t>
            </a:r>
            <a:r>
              <a:rPr lang="en-IN" sz="1400" b="1" dirty="0">
                <a:solidFill>
                  <a:schemeClr val="bg1"/>
                </a:solidFill>
              </a:rPr>
              <a:t>Realme</a:t>
            </a:r>
            <a:r>
              <a:rPr lang="en-IN" sz="1400" dirty="0">
                <a:solidFill>
                  <a:schemeClr val="bg1"/>
                </a:solidFill>
              </a:rPr>
              <a:t> brand by 53% and 70% respectively in 2021 compare to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Yearly Percentage Share decreased for </a:t>
            </a:r>
            <a:r>
              <a:rPr lang="en-IN" sz="1400" b="1" dirty="0">
                <a:solidFill>
                  <a:schemeClr val="bg1"/>
                </a:solidFill>
              </a:rPr>
              <a:t>Lenevo</a:t>
            </a:r>
            <a:r>
              <a:rPr lang="en-IN" sz="1400" dirty="0">
                <a:solidFill>
                  <a:schemeClr val="bg1"/>
                </a:solidFill>
              </a:rPr>
              <a:t> (-21%) and </a:t>
            </a:r>
            <a:r>
              <a:rPr lang="en-IN" sz="1400" b="1" dirty="0">
                <a:solidFill>
                  <a:schemeClr val="bg1"/>
                </a:solidFill>
              </a:rPr>
              <a:t>Motorola</a:t>
            </a:r>
            <a:r>
              <a:rPr lang="en-IN" sz="1400" dirty="0">
                <a:solidFill>
                  <a:schemeClr val="bg1"/>
                </a:solidFill>
              </a:rPr>
              <a:t> (10%) in 2021 compare to 2020</a:t>
            </a:r>
          </a:p>
        </p:txBody>
      </p:sp>
    </p:spTree>
    <p:extLst>
      <p:ext uri="{BB962C8B-B14F-4D97-AF65-F5344CB8AC3E}">
        <p14:creationId xmlns:p14="http://schemas.microsoft.com/office/powerpoint/2010/main" val="238573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82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32A4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EF5832A-6C65-52AD-201C-A92F7EF23844}"/>
              </a:ext>
            </a:extLst>
          </p:cNvPr>
          <p:cNvSpPr/>
          <p:nvPr/>
        </p:nvSpPr>
        <p:spPr>
          <a:xfrm>
            <a:off x="54253" y="4101608"/>
            <a:ext cx="5738367" cy="2674852"/>
          </a:xfrm>
          <a:prstGeom prst="roundRect">
            <a:avLst/>
          </a:prstGeom>
          <a:solidFill>
            <a:srgbClr val="7332A4">
              <a:alpha val="30000"/>
            </a:srgbClr>
          </a:solidFill>
          <a:ln w="25400">
            <a:solidFill>
              <a:srgbClr val="7332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44D71D4-A7BD-26F3-455E-3736CB395C7F}"/>
              </a:ext>
            </a:extLst>
          </p:cNvPr>
          <p:cNvSpPr/>
          <p:nvPr/>
        </p:nvSpPr>
        <p:spPr>
          <a:xfrm>
            <a:off x="5838536" y="3165265"/>
            <a:ext cx="6286257" cy="3617239"/>
          </a:xfrm>
          <a:prstGeom prst="roundRect">
            <a:avLst/>
          </a:prstGeom>
          <a:solidFill>
            <a:srgbClr val="7332A4">
              <a:alpha val="30000"/>
            </a:srgbClr>
          </a:solidFill>
          <a:ln w="25400">
            <a:solidFill>
              <a:srgbClr val="7332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4978C00-D032-8990-73EA-6D0FCF4FED2C}"/>
              </a:ext>
            </a:extLst>
          </p:cNvPr>
          <p:cNvSpPr/>
          <p:nvPr/>
        </p:nvSpPr>
        <p:spPr>
          <a:xfrm>
            <a:off x="3149793" y="75497"/>
            <a:ext cx="2614044" cy="3920248"/>
          </a:xfrm>
          <a:prstGeom prst="roundRect">
            <a:avLst/>
          </a:prstGeom>
          <a:solidFill>
            <a:srgbClr val="7332A4">
              <a:alpha val="30000"/>
            </a:srgbClr>
          </a:solidFill>
          <a:ln w="25400">
            <a:solidFill>
              <a:srgbClr val="7332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93CBAF2-1032-BFB5-D32B-81B5E58AE262}"/>
              </a:ext>
            </a:extLst>
          </p:cNvPr>
          <p:cNvSpPr/>
          <p:nvPr/>
        </p:nvSpPr>
        <p:spPr>
          <a:xfrm>
            <a:off x="5838536" y="75496"/>
            <a:ext cx="6286256" cy="3017520"/>
          </a:xfrm>
          <a:prstGeom prst="roundRect">
            <a:avLst/>
          </a:prstGeom>
          <a:solidFill>
            <a:srgbClr val="7332A4">
              <a:alpha val="30000"/>
            </a:srgbClr>
          </a:solidFill>
          <a:ln w="25400">
            <a:solidFill>
              <a:srgbClr val="7332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BDF4575-4079-40CC-D543-04F953AA4CC6}"/>
              </a:ext>
            </a:extLst>
          </p:cNvPr>
          <p:cNvSpPr/>
          <p:nvPr/>
        </p:nvSpPr>
        <p:spPr>
          <a:xfrm>
            <a:off x="54253" y="1426757"/>
            <a:ext cx="3017520" cy="2568988"/>
          </a:xfrm>
          <a:prstGeom prst="roundRect">
            <a:avLst/>
          </a:prstGeom>
          <a:solidFill>
            <a:srgbClr val="7332A4">
              <a:alpha val="30000"/>
            </a:srgbClr>
          </a:solidFill>
          <a:ln w="25400">
            <a:solidFill>
              <a:srgbClr val="7332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61037-0A64-99E2-CF2A-6B5FFA1AD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7" y="1507304"/>
            <a:ext cx="1068551" cy="1358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948CE-F988-6465-C374-A329094F010A}"/>
              </a:ext>
            </a:extLst>
          </p:cNvPr>
          <p:cNvSpPr txBox="1"/>
          <p:nvPr/>
        </p:nvSpPr>
        <p:spPr>
          <a:xfrm>
            <a:off x="188042" y="2920300"/>
            <a:ext cx="1384997" cy="830997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Peer-To-Peer payments is the Top Transaction Category.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758254-69E3-62B6-F26B-5688052B9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300" y="1524901"/>
            <a:ext cx="1031182" cy="13228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B2D9C3-FFA1-3821-94EA-A2F2905D7F18}"/>
              </a:ext>
            </a:extLst>
          </p:cNvPr>
          <p:cNvSpPr txBox="1"/>
          <p:nvPr/>
        </p:nvSpPr>
        <p:spPr>
          <a:xfrm>
            <a:off x="1691919" y="2920300"/>
            <a:ext cx="1234530" cy="90794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bg1"/>
                </a:solidFill>
                <a:latin typeface="+mj-lt"/>
              </a:rPr>
              <a:t>Highest Transaction Year is 2023. Around  </a:t>
            </a:r>
            <a:r>
              <a:rPr lang="en-US" sz="1400" dirty="0">
                <a:solidFill>
                  <a:schemeClr val="bg1"/>
                </a:solidFill>
              </a:rPr>
              <a:t>₹ </a:t>
            </a:r>
            <a:r>
              <a:rPr lang="en-IN" sz="1300" dirty="0">
                <a:solidFill>
                  <a:schemeClr val="bg1"/>
                </a:solidFill>
                <a:latin typeface="+mj-lt"/>
              </a:rPr>
              <a:t>94T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BB09AC-2DB4-59A8-4001-80CAA3FBF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673" y="2088552"/>
            <a:ext cx="2415749" cy="16079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D1BE5D-5780-8BAA-3F1E-DA216F092EE6}"/>
              </a:ext>
            </a:extLst>
          </p:cNvPr>
          <p:cNvSpPr txBox="1"/>
          <p:nvPr/>
        </p:nvSpPr>
        <p:spPr>
          <a:xfrm>
            <a:off x="3330919" y="514585"/>
            <a:ext cx="2251792" cy="131315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Transaction volumes grew by an average of 109% year-over-year, with the highest growth in 2019 due to increased digital adoption during the pandemic.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81FE5E-D6C7-1F0C-CC62-6CF0A4D39347}"/>
              </a:ext>
            </a:extLst>
          </p:cNvPr>
          <p:cNvSpPr txBox="1"/>
          <p:nvPr/>
        </p:nvSpPr>
        <p:spPr>
          <a:xfrm>
            <a:off x="9794980" y="366613"/>
            <a:ext cx="2136669" cy="1092607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sz="1300" dirty="0"/>
              <a:t>High Growth Quarters: </a:t>
            </a:r>
            <a:r>
              <a:rPr lang="en-US" sz="1300" b="0" dirty="0"/>
              <a:t>Q4 of each year shows highest growth, driven by festive shopping and end-of-year offers.</a:t>
            </a:r>
            <a:endParaRPr lang="en-IN" sz="1300" b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47AF8D-EB4C-E4C0-EE33-C696DE7092A3}"/>
              </a:ext>
            </a:extLst>
          </p:cNvPr>
          <p:cNvSpPr txBox="1"/>
          <p:nvPr/>
        </p:nvSpPr>
        <p:spPr>
          <a:xfrm>
            <a:off x="8953575" y="1675723"/>
            <a:ext cx="2949985" cy="129266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sz="1300" dirty="0"/>
              <a:t>Seasonal Impact: </a:t>
            </a:r>
            <a:r>
              <a:rPr lang="en-US" sz="1300" b="0" dirty="0"/>
              <a:t>Q1 typically shows slower growth or declines, likely due to post-holiday reduced spending and fewer promotions. But 2019 Q1 is exceptional due to increased digital adoption during the pandemic.</a:t>
            </a:r>
            <a:endParaRPr lang="en-IN" sz="1300" b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E0078C-B7DB-71E0-AA77-9AD2B3657B47}"/>
              </a:ext>
            </a:extLst>
          </p:cNvPr>
          <p:cNvSpPr txBox="1"/>
          <p:nvPr/>
        </p:nvSpPr>
        <p:spPr>
          <a:xfrm>
            <a:off x="6096000" y="1684674"/>
            <a:ext cx="2721274" cy="129266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sz="1300" b="1" dirty="0"/>
              <a:t>Reduction in QoQ transactions volumes after 2020:</a:t>
            </a:r>
          </a:p>
          <a:p>
            <a:r>
              <a:rPr lang="en-IN" sz="1300" dirty="0"/>
              <a:t>The reasons could be Economic Slowdown, Inflation and Post Pandemic Effects and Market Competition.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EA5A9EF7-0EA7-C24A-E6A5-B8773B798783}"/>
              </a:ext>
            </a:extLst>
          </p:cNvPr>
          <p:cNvSpPr/>
          <p:nvPr/>
        </p:nvSpPr>
        <p:spPr>
          <a:xfrm>
            <a:off x="67208" y="44839"/>
            <a:ext cx="3004565" cy="1327015"/>
          </a:xfrm>
          <a:prstGeom prst="homePlate">
            <a:avLst/>
          </a:prstGeom>
          <a:solidFill>
            <a:srgbClr val="7131A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Digital Transactions Insights</a:t>
            </a:r>
            <a:endParaRPr lang="en-IN" sz="3200" kern="1200" dirty="0">
              <a:solidFill>
                <a:schemeClr val="tx2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092A44D-2F45-98C7-C9F6-7E7C1F8E3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0368" y="3696511"/>
            <a:ext cx="3833192" cy="26748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9A00B2-9F8F-399A-55EE-2136CC93C062}"/>
              </a:ext>
            </a:extLst>
          </p:cNvPr>
          <p:cNvSpPr txBox="1"/>
          <p:nvPr/>
        </p:nvSpPr>
        <p:spPr>
          <a:xfrm>
            <a:off x="6096000" y="3319585"/>
            <a:ext cx="1753135" cy="330859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chemeClr val="bg1"/>
                </a:solidFill>
                <a:latin typeface="+mj-lt"/>
              </a:rPr>
              <a:t>Strong Growth Period (2018-2023):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+mj-lt"/>
              </a:rPr>
              <a:t>Transaction amounts rose from ₹2T in 2018 to ₹94T in 2023—a growth of 4,600%.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+mj-lt"/>
              </a:rPr>
              <a:t>Transaction counts increased from 4 billion in 2019 to 64 billion in 2023—a significant adoption curve.</a:t>
            </a:r>
          </a:p>
          <a:p>
            <a:r>
              <a:rPr lang="en-US" sz="1100" b="1" dirty="0">
                <a:solidFill>
                  <a:schemeClr val="bg1"/>
                </a:solidFill>
                <a:latin typeface="+mj-lt"/>
              </a:rPr>
              <a:t>Possible Drivers: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+mj-lt"/>
              </a:rPr>
              <a:t>Increased smartphone penetration.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+mj-lt"/>
              </a:rPr>
              <a:t>Adoption of digital payments, especially post-2020 due to COVID-19.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2D56731-A30A-3068-8058-458BE0D709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1611" y="261349"/>
            <a:ext cx="3696020" cy="13031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DA6C773-714C-D0D2-78E0-9E2616FD21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74" y="4194258"/>
            <a:ext cx="5355929" cy="133319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7D51D3A-E8DB-0015-9BCD-806387052524}"/>
              </a:ext>
            </a:extLst>
          </p:cNvPr>
          <p:cNvSpPr txBox="1"/>
          <p:nvPr/>
        </p:nvSpPr>
        <p:spPr>
          <a:xfrm>
            <a:off x="210477" y="5588000"/>
            <a:ext cx="5425917" cy="1015663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sz="1200" b="1" dirty="0"/>
              <a:t>Dominance of Peer-to-Peer Payments:</a:t>
            </a:r>
          </a:p>
          <a:p>
            <a:r>
              <a:rPr lang="en-US" sz="1200" dirty="0"/>
              <a:t>Peer-to-peer payments (P2P) have consistently contributed the largest share across all years.</a:t>
            </a:r>
            <a:endParaRPr lang="en-IN" sz="1200" dirty="0"/>
          </a:p>
          <a:p>
            <a:r>
              <a:rPr lang="en-US" sz="1200" b="1" dirty="0"/>
              <a:t>Merchant Payments Show Strong Growth:</a:t>
            </a:r>
          </a:p>
          <a:p>
            <a:r>
              <a:rPr lang="en-US" sz="1200" dirty="0"/>
              <a:t>Merchant payments grew exponentially, from ₹57bn in 2018 to ₹18,130bn in 2023.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5724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26" grpId="0" animBg="1"/>
      <p:bldP spid="21" grpId="0" animBg="1"/>
      <p:bldP spid="19" grpId="0" animBg="1"/>
      <p:bldP spid="6" grpId="0" animBg="1"/>
      <p:bldP spid="9" grpId="0" animBg="1"/>
      <p:bldP spid="12" grpId="0" animBg="1"/>
      <p:bldP spid="15" grpId="0" animBg="1"/>
      <p:bldP spid="17" grpId="0" animBg="1"/>
      <p:bldP spid="18" grpId="0" animBg="1"/>
      <p:bldP spid="20" grpId="0" animBg="1"/>
      <p:bldP spid="23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32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D8F0B2B-F859-CC9B-101C-9AC0DFCBA6F2}"/>
              </a:ext>
            </a:extLst>
          </p:cNvPr>
          <p:cNvSpPr txBox="1"/>
          <p:nvPr/>
        </p:nvSpPr>
        <p:spPr>
          <a:xfrm>
            <a:off x="758952" y="123319"/>
            <a:ext cx="10287000" cy="76944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7030A0"/>
                </a:solidFill>
                <a:latin typeface="Franklin Gothic Medium Cond" panose="020B0606030402020204" pitchFamily="34" charset="0"/>
              </a:rPr>
              <a:t>Registered User Data Interpretation</a:t>
            </a:r>
            <a:endParaRPr lang="en-IN" sz="4400" dirty="0">
              <a:solidFill>
                <a:srgbClr val="7030A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354C13-5872-BA0B-A93C-4DDA6A0A025B}"/>
              </a:ext>
            </a:extLst>
          </p:cNvPr>
          <p:cNvSpPr txBox="1"/>
          <p:nvPr/>
        </p:nvSpPr>
        <p:spPr>
          <a:xfrm>
            <a:off x="458473" y="1305341"/>
            <a:ext cx="1088795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chemeClr val="tx1">
                    <a:lumMod val="95000"/>
                  </a:schemeClr>
                </a:solidFill>
              </a:rPr>
              <a:t>The analysis for Registered User for PhonePe Application is based on below assumptions</a:t>
            </a:r>
            <a:endParaRPr lang="en-IN" sz="2000" b="1" i="1" kern="100" dirty="0">
              <a:solidFill>
                <a:schemeClr val="tx1">
                  <a:lumMod val="95000"/>
                </a:schemeClr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Duplicate Registrations ( Using multiple mobile numbers)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Many users may register multiple accounts using different phone numbers, emails, or devices.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Businesses might also create multiple accounts for different purposes, adding to the total 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AutoNum type="arabicPeriod" startAt="2"/>
            </a:pPr>
            <a:r>
              <a:rPr lang="en-IN" b="1" dirty="0"/>
              <a:t>Inactive or Dormant accounts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number may include users who registered but no longer actively use the platform.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Old accounts that are not deleted might still be part of the total.</a:t>
            </a:r>
          </a:p>
          <a:p>
            <a:pPr lvl="1"/>
            <a:endParaRPr lang="en-IN" dirty="0"/>
          </a:p>
          <a:p>
            <a:pPr marL="342900" indent="-342900">
              <a:buAutoNum type="arabicPeriod" startAt="3"/>
            </a:pPr>
            <a:r>
              <a:rPr lang="en-IN" b="1" dirty="0"/>
              <a:t>Non-Human Entities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Some accounts could be created by bots or for testing purposes.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Business or institutional accounts might also be counted.</a:t>
            </a:r>
          </a:p>
          <a:p>
            <a:endParaRPr lang="en-IN" b="1" dirty="0"/>
          </a:p>
          <a:p>
            <a:pPr marL="342900" indent="-342900">
              <a:buAutoNum type="arabicPeriod" startAt="4"/>
            </a:pPr>
            <a:r>
              <a:rPr lang="en-IN" b="1" dirty="0"/>
              <a:t>Non-Unique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 single individual may have registered multiple accounts for different purposes (e.g., personal use, business use).</a:t>
            </a:r>
          </a:p>
          <a:p>
            <a:endParaRPr lang="en-IN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C91B71-8E3A-7D89-4EA4-5A5718795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6" y="234188"/>
            <a:ext cx="850269" cy="588772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19005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32A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777CCB-628B-66ED-8CAB-1B403F15A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3BC7C63-AFDC-E3F0-B282-4D80E3BB5887}"/>
              </a:ext>
            </a:extLst>
          </p:cNvPr>
          <p:cNvSpPr txBox="1"/>
          <p:nvPr/>
        </p:nvSpPr>
        <p:spPr>
          <a:xfrm>
            <a:off x="3483107" y="2451641"/>
            <a:ext cx="5032931" cy="150810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8000" b="1" dirty="0">
                <a:solidFill>
                  <a:srgbClr val="7030A0"/>
                </a:solidFill>
                <a:latin typeface="Franklin Gothic Medium Cond" panose="020B0606030402020204" pitchFamily="34" charset="0"/>
              </a:rPr>
              <a:t>Thank You</a:t>
            </a:r>
          </a:p>
          <a:p>
            <a:pPr algn="ctr"/>
            <a:endParaRPr lang="en-IN" sz="1200" dirty="0">
              <a:solidFill>
                <a:srgbClr val="7030A0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8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12769</TotalTime>
  <Words>754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Franklin Gothic Book</vt:lpstr>
      <vt:lpstr>Franklin Gothic Medium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praveen vanahalli</dc:creator>
  <cp:lastModifiedBy>praveen vanahalli</cp:lastModifiedBy>
  <cp:revision>53</cp:revision>
  <dcterms:created xsi:type="dcterms:W3CDTF">2024-12-21T01:02:33Z</dcterms:created>
  <dcterms:modified xsi:type="dcterms:W3CDTF">2025-01-09T21:22:24Z</dcterms:modified>
</cp:coreProperties>
</file>