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vanahalli" initials="pv" lastIdx="1" clrIdx="0">
    <p:extLst>
      <p:ext uri="{19B8F6BF-5375-455C-9EA6-DF929625EA0E}">
        <p15:presenceInfo xmlns:p15="http://schemas.microsoft.com/office/powerpoint/2012/main" userId="d8ef37107b7a4c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4:19:1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4:19:1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4:19:50.4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F4E3-7F55-4FC4-AF3E-143E16AD8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/>
              <a:t>AtliQ Grands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B5246-0F7B-C05A-1BCC-24C3D97CD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Hospitality is our Passion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AE4DD-C919-2A73-AE9F-94E5E7BA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06" y="2628292"/>
            <a:ext cx="1636472" cy="16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A6DF-D33C-D4E7-E6D3-43C7AB3D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1B2D-FB8C-4DD1-E052-3CBE6F65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61454" cy="2027309"/>
          </a:xfrm>
        </p:spPr>
        <p:txBody>
          <a:bodyPr/>
          <a:lstStyle/>
          <a:p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AtliQ Grands owns multiple five-star hotels across India</a:t>
            </a:r>
          </a:p>
          <a:p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They have been in the hospitality industry for the past 20 years</a:t>
            </a:r>
          </a:p>
          <a:p>
            <a:r>
              <a:rPr lang="en-US" dirty="0">
                <a:solidFill>
                  <a:srgbClr val="131022"/>
                </a:solidFill>
                <a:latin typeface="manrope"/>
              </a:rPr>
              <a:t>Have property in 4 cities – Mumbai, Delhi, Bangalore and Hyderabad</a:t>
            </a:r>
          </a:p>
          <a:p>
            <a:r>
              <a:rPr lang="en-IN" b="0" i="0" dirty="0">
                <a:solidFill>
                  <a:srgbClr val="131022"/>
                </a:solidFill>
                <a:effectLst/>
                <a:latin typeface="manrope"/>
              </a:rPr>
              <a:t>Their main revenue is from luxury/business hotels category</a:t>
            </a:r>
          </a:p>
          <a:p>
            <a:pPr marL="0" indent="0">
              <a:buNone/>
            </a:pPr>
            <a:endParaRPr lang="en-IN" dirty="0">
              <a:solidFill>
                <a:srgbClr val="131022"/>
              </a:solidFill>
              <a:latin typeface="manrope"/>
            </a:endParaRPr>
          </a:p>
          <a:p>
            <a:pPr marL="0" indent="0">
              <a:buNone/>
            </a:pPr>
            <a:endParaRPr lang="en-IN" dirty="0">
              <a:solidFill>
                <a:srgbClr val="131022"/>
              </a:solidFill>
              <a:latin typeface="manrope"/>
            </a:endParaRPr>
          </a:p>
          <a:p>
            <a:pPr marL="0" indent="0">
              <a:buNone/>
            </a:pPr>
            <a:endParaRPr lang="en-IN" dirty="0">
              <a:solidFill>
                <a:srgbClr val="131022"/>
              </a:solidFill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131022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131022"/>
              </a:solidFill>
              <a:effectLst/>
              <a:latin typeface="manrope"/>
            </a:endParaRPr>
          </a:p>
          <a:p>
            <a:endParaRPr lang="en-US" b="0" i="0" dirty="0">
              <a:solidFill>
                <a:srgbClr val="131022"/>
              </a:solidFill>
              <a:effectLst/>
              <a:latin typeface="manrop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10AB1-77DA-FFC6-2A11-613EF7EC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107" y="692092"/>
            <a:ext cx="1167075" cy="114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51F49-6518-78BB-0887-5382E6181B2D}"/>
              </a:ext>
            </a:extLst>
          </p:cNvPr>
          <p:cNvSpPr txBox="1"/>
          <p:nvPr/>
        </p:nvSpPr>
        <p:spPr>
          <a:xfrm>
            <a:off x="-224443" y="4866889"/>
            <a:ext cx="987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b="1" i="0" dirty="0">
                <a:solidFill>
                  <a:srgbClr val="131022"/>
                </a:solidFill>
                <a:effectLst/>
                <a:latin typeface="manrope"/>
              </a:rPr>
              <a:t>Decrease in Revenue: 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AtliQ Grands are losing its market share and revenue</a:t>
            </a:r>
            <a:r>
              <a:rPr lang="en-IN" sz="2400" b="0" i="0" dirty="0">
                <a:solidFill>
                  <a:srgbClr val="131022"/>
                </a:solidFill>
                <a:effectLst/>
                <a:latin typeface="manrope"/>
              </a:rPr>
              <a:t> due to 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strategic moves from other competitors and ineffective decision-making in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21C2-8DF3-B795-6C0D-F806F266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Understand the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8409-5D08-05BD-40E9-E6182EC0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5018"/>
            <a:ext cx="9613861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Data Tables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		Dimension Tables				Fact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E6C84-C8C9-AC29-B9EA-7849434C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865" y="694115"/>
            <a:ext cx="1164437" cy="11400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873038-14A2-6843-F02A-0E8610CB6043}"/>
              </a:ext>
            </a:extLst>
          </p:cNvPr>
          <p:cNvSpPr/>
          <p:nvPr/>
        </p:nvSpPr>
        <p:spPr>
          <a:xfrm>
            <a:off x="6591991" y="3684705"/>
            <a:ext cx="2601884" cy="22094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Bookings data </a:t>
            </a:r>
          </a:p>
          <a:p>
            <a:pPr algn="ctr"/>
            <a:r>
              <a:rPr lang="en-IN" sz="1400" dirty="0"/>
              <a:t>(All business transactions)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AEB95F-B35D-7A02-DE91-9A8B171CB275}"/>
              </a:ext>
            </a:extLst>
          </p:cNvPr>
          <p:cNvSpPr/>
          <p:nvPr/>
        </p:nvSpPr>
        <p:spPr>
          <a:xfrm>
            <a:off x="2857531" y="3684705"/>
            <a:ext cx="944880" cy="6317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52A329-3643-E949-B688-190B4F5B2A04}"/>
              </a:ext>
            </a:extLst>
          </p:cNvPr>
          <p:cNvSpPr/>
          <p:nvPr/>
        </p:nvSpPr>
        <p:spPr>
          <a:xfrm>
            <a:off x="2857531" y="4386831"/>
            <a:ext cx="944880" cy="6317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2F2B83-A874-3100-37EB-072458C7F93C}"/>
              </a:ext>
            </a:extLst>
          </p:cNvPr>
          <p:cNvSpPr/>
          <p:nvPr/>
        </p:nvSpPr>
        <p:spPr>
          <a:xfrm>
            <a:off x="2857531" y="5088957"/>
            <a:ext cx="944880" cy="6682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F00ED9-7CA7-C3C5-EBA2-6DA79D7DEDD6}"/>
              </a:ext>
            </a:extLst>
          </p:cNvPr>
          <p:cNvCxnSpPr>
            <a:cxnSpLocks/>
          </p:cNvCxnSpPr>
          <p:nvPr/>
        </p:nvCxnSpPr>
        <p:spPr>
          <a:xfrm>
            <a:off x="3802411" y="3983963"/>
            <a:ext cx="2789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53A0B-D112-7770-E7FD-047E358787CC}"/>
              </a:ext>
            </a:extLst>
          </p:cNvPr>
          <p:cNvCxnSpPr>
            <a:cxnSpLocks/>
          </p:cNvCxnSpPr>
          <p:nvPr/>
        </p:nvCxnSpPr>
        <p:spPr>
          <a:xfrm>
            <a:off x="3802411" y="4699340"/>
            <a:ext cx="2789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94C0C8-0797-5921-07F2-BBD368524C81}"/>
              </a:ext>
            </a:extLst>
          </p:cNvPr>
          <p:cNvCxnSpPr>
            <a:cxnSpLocks/>
          </p:cNvCxnSpPr>
          <p:nvPr/>
        </p:nvCxnSpPr>
        <p:spPr>
          <a:xfrm>
            <a:off x="3802410" y="5403557"/>
            <a:ext cx="2789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6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05C4-7078-ACCA-52E2-4CB5C0A9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Key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AA186-8371-3FBF-96A2-662284F9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13" y="2071792"/>
            <a:ext cx="5744998" cy="1451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83205-9AC3-4A84-4FBC-E5C268FE62E4}"/>
              </a:ext>
            </a:extLst>
          </p:cNvPr>
          <p:cNvSpPr txBox="1"/>
          <p:nvPr/>
        </p:nvSpPr>
        <p:spPr>
          <a:xfrm>
            <a:off x="248689" y="2198556"/>
            <a:ext cx="288520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Properties which have Rating below 3 are having less Occupancy %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60FEC-3B04-AEF7-BAA7-B143D5B2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865" y="694115"/>
            <a:ext cx="1164437" cy="1140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6E65C-67D4-92E2-D461-A68A74DA3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3" y="3860393"/>
            <a:ext cx="3381000" cy="2690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91977-0F4C-5D99-6066-9EDC3D5B50DF}"/>
              </a:ext>
            </a:extLst>
          </p:cNvPr>
          <p:cNvSpPr txBox="1"/>
          <p:nvPr/>
        </p:nvSpPr>
        <p:spPr>
          <a:xfrm>
            <a:off x="3631292" y="3685107"/>
            <a:ext cx="503929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Major revenue is coming from </a:t>
            </a:r>
            <a:r>
              <a:rPr lang="en-IN" sz="1400" dirty="0" err="1"/>
              <a:t>Atliq</a:t>
            </a:r>
            <a:r>
              <a:rPr lang="en-IN" sz="1400" dirty="0"/>
              <a:t> Exotica from Mumbai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Least revenue is coming from </a:t>
            </a:r>
            <a:r>
              <a:rPr lang="en-IN" sz="1400" dirty="0" err="1"/>
              <a:t>Atliq</a:t>
            </a:r>
            <a:r>
              <a:rPr lang="en-IN" sz="1400" dirty="0"/>
              <a:t> Grands from Delhi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Mumbai – Top in revenue generating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Bangalore – Bottom in revenue generating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50F044-55CE-8EC8-E8A8-6E1D2E269D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82188" y="4434989"/>
            <a:ext cx="1395799" cy="1322166"/>
          </a:xfrm>
          <a:prstGeom prst="bentConnector3">
            <a:avLst>
              <a:gd name="adj1" fmla="val -1217"/>
            </a:avLst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098B856-1AD3-2E03-7855-41B7A478F922}"/>
              </a:ext>
            </a:extLst>
          </p:cNvPr>
          <p:cNvCxnSpPr>
            <a:cxnSpLocks/>
          </p:cNvCxnSpPr>
          <p:nvPr/>
        </p:nvCxnSpPr>
        <p:spPr>
          <a:xfrm flipV="1">
            <a:off x="1830913" y="4231178"/>
            <a:ext cx="1910258" cy="869423"/>
          </a:xfrm>
          <a:prstGeom prst="bentConnector3">
            <a:avLst>
              <a:gd name="adj1" fmla="val 391"/>
            </a:avLst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7E03836-0464-2279-6E72-271E45377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620" y="4711014"/>
            <a:ext cx="5233376" cy="1999263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C5EECA1-68C6-7B3E-CE73-33774A5FB123}"/>
              </a:ext>
            </a:extLst>
          </p:cNvPr>
          <p:cNvCxnSpPr>
            <a:cxnSpLocks/>
          </p:cNvCxnSpPr>
          <p:nvPr/>
        </p:nvCxnSpPr>
        <p:spPr>
          <a:xfrm>
            <a:off x="2925589" y="2560320"/>
            <a:ext cx="57450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0FAE19-4CBF-2043-6192-FEE451954D21}"/>
              </a:ext>
            </a:extLst>
          </p:cNvPr>
          <p:cNvSpPr txBox="1"/>
          <p:nvPr/>
        </p:nvSpPr>
        <p:spPr>
          <a:xfrm>
            <a:off x="10713238" y="3247320"/>
            <a:ext cx="1338349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Booking Realisation % is around 70% across all booking platforms but cancellation % and No Show Rate% is impacting the revenue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F7479F8-3148-E4F9-129A-FAC20F7C97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72996" y="5444836"/>
            <a:ext cx="940244" cy="659936"/>
          </a:xfrm>
          <a:prstGeom prst="bentConnector3">
            <a:avLst/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05C4-7078-ACCA-52E2-4CB5C0A9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Key Findings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60FEC-3B04-AEF7-BAA7-B143D5B2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865" y="694115"/>
            <a:ext cx="1164437" cy="11400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71E427-A343-DE5B-9F68-53FDBB797473}"/>
              </a:ext>
            </a:extLst>
          </p:cNvPr>
          <p:cNvSpPr txBox="1"/>
          <p:nvPr/>
        </p:nvSpPr>
        <p:spPr>
          <a:xfrm>
            <a:off x="6063002" y="2744237"/>
            <a:ext cx="489013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Major revenue comes from Elite Class rooms but top rated room class from customers is Presidential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4D82DC-21B6-A460-D623-37E87B16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7" y="2699008"/>
            <a:ext cx="4571427" cy="3405764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38F849A-9AF5-D580-DC3F-AC34D81FEBE1}"/>
              </a:ext>
            </a:extLst>
          </p:cNvPr>
          <p:cNvCxnSpPr>
            <a:cxnSpLocks/>
          </p:cNvCxnSpPr>
          <p:nvPr/>
        </p:nvCxnSpPr>
        <p:spPr>
          <a:xfrm flipV="1">
            <a:off x="3971099" y="3093396"/>
            <a:ext cx="2021139" cy="1557262"/>
          </a:xfrm>
          <a:prstGeom prst="bentConnector3">
            <a:avLst>
              <a:gd name="adj1" fmla="val 59243"/>
            </a:avLst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236C4F-BACF-5EF1-E537-858A8F0C690F}"/>
              </a:ext>
            </a:extLst>
          </p:cNvPr>
          <p:cNvCxnSpPr>
            <a:cxnSpLocks/>
          </p:cNvCxnSpPr>
          <p:nvPr/>
        </p:nvCxnSpPr>
        <p:spPr>
          <a:xfrm flipV="1">
            <a:off x="2191966" y="3005847"/>
            <a:ext cx="3800272" cy="349159"/>
          </a:xfrm>
          <a:prstGeom prst="bentConnector3">
            <a:avLst>
              <a:gd name="adj1" fmla="val 325"/>
            </a:avLst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323623-E17E-B0BB-98C9-2EC11ED647E3}"/>
              </a:ext>
            </a:extLst>
          </p:cNvPr>
          <p:cNvSpPr txBox="1"/>
          <p:nvPr/>
        </p:nvSpPr>
        <p:spPr>
          <a:xfrm>
            <a:off x="5426532" y="5233455"/>
            <a:ext cx="367664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Most of the weeks, Total Capacity across property is 18000 rooms for any given time, but successful room bookings happened is between 9000 - 11000 rooms.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Total rooms cancelled are between 2000 – 3000 rooms.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4D6E38-5124-57D1-D3AC-F6C185BA09DF}"/>
                  </a:ext>
                </a:extLst>
              </p14:cNvPr>
              <p14:cNvContentPartPr/>
              <p14:nvPr/>
            </p14:nvContentPartPr>
            <p14:xfrm>
              <a:off x="7215251" y="329164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4D6E38-5124-57D1-D3AC-F6C185BA09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6251" y="32826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57274C-7774-D24B-927C-210B70ACEE25}"/>
                  </a:ext>
                </a:extLst>
              </p14:cNvPr>
              <p14:cNvContentPartPr/>
              <p14:nvPr/>
            </p14:nvContentPartPr>
            <p14:xfrm>
              <a:off x="7331891" y="3208844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57274C-7774-D24B-927C-210B70ACE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2891" y="31998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8C386F-1B58-2B71-6B39-39D08E45B985}"/>
                  </a:ext>
                </a:extLst>
              </p14:cNvPr>
              <p14:cNvContentPartPr/>
              <p14:nvPr/>
            </p14:nvContentPartPr>
            <p14:xfrm>
              <a:off x="9426731" y="374056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8C386F-1B58-2B71-6B39-39D08E45B9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8731" y="3632564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5D6516E9-9EC2-9F8D-47F3-47FD0BEE2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3003" y="3429000"/>
            <a:ext cx="5829704" cy="1693899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B5A347-8C1E-2EBF-6F4F-A37FF20E9F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9963" y="4647318"/>
            <a:ext cx="918227" cy="30314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8E0D42-B672-1392-8348-06CE1BB85A3E}"/>
              </a:ext>
            </a:extLst>
          </p:cNvPr>
          <p:cNvSpPr txBox="1"/>
          <p:nvPr/>
        </p:nvSpPr>
        <p:spPr>
          <a:xfrm>
            <a:off x="9601622" y="5435267"/>
            <a:ext cx="211928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Delhi and Bangalore are the top and bottom cities w.r.t occupancy % respectively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B76646D-0916-9356-E1EC-BD354861AD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87827" y="4549692"/>
            <a:ext cx="1044559" cy="8231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A9F8B06-0FD8-6E3C-AC82-8C250759AA84}"/>
              </a:ext>
            </a:extLst>
          </p:cNvPr>
          <p:cNvSpPr txBox="1"/>
          <p:nvPr/>
        </p:nvSpPr>
        <p:spPr>
          <a:xfrm>
            <a:off x="680321" y="2035903"/>
            <a:ext cx="254369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Majority of the revenue is coming from Luxury category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A0D9E2-5B7C-6799-8D96-43C103597B79}"/>
              </a:ext>
            </a:extLst>
          </p:cNvPr>
          <p:cNvCxnSpPr>
            <a:cxnSpLocks/>
            <a:endCxn id="68" idx="3"/>
          </p:cNvCxnSpPr>
          <p:nvPr/>
        </p:nvCxnSpPr>
        <p:spPr>
          <a:xfrm rot="16200000" flipV="1">
            <a:off x="2842983" y="2678545"/>
            <a:ext cx="1205482" cy="443417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848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2127</TotalTime>
  <Words>258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manrope</vt:lpstr>
      <vt:lpstr>Trebuchet MS</vt:lpstr>
      <vt:lpstr>Berlin</vt:lpstr>
      <vt:lpstr>AtliQ Grands</vt:lpstr>
      <vt:lpstr>Business Model &amp; Problem Statement</vt:lpstr>
      <vt:lpstr>Understand the data model</vt:lpstr>
      <vt:lpstr>Insights and Key Findings</vt:lpstr>
      <vt:lpstr>Insights and Key Findings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vanahalli</dc:creator>
  <cp:lastModifiedBy>praveen vanahalli</cp:lastModifiedBy>
  <cp:revision>10</cp:revision>
  <dcterms:created xsi:type="dcterms:W3CDTF">2024-09-27T05:40:13Z</dcterms:created>
  <dcterms:modified xsi:type="dcterms:W3CDTF">2024-09-28T17:07:30Z</dcterms:modified>
</cp:coreProperties>
</file>