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9"/>
  </p:notesMasterIdLst>
  <p:sldIdLst>
    <p:sldId id="256" r:id="rId2"/>
    <p:sldId id="257" r:id="rId3"/>
    <p:sldId id="258" r:id="rId4"/>
    <p:sldId id="271" r:id="rId5"/>
    <p:sldId id="275" r:id="rId6"/>
    <p:sldId id="287" r:id="rId7"/>
    <p:sldId id="272" r:id="rId8"/>
    <p:sldId id="273" r:id="rId9"/>
    <p:sldId id="274" r:id="rId10"/>
    <p:sldId id="282" r:id="rId11"/>
    <p:sldId id="284" r:id="rId12"/>
    <p:sldId id="281" r:id="rId13"/>
    <p:sldId id="276" r:id="rId14"/>
    <p:sldId id="277" r:id="rId15"/>
    <p:sldId id="285" r:id="rId16"/>
    <p:sldId id="28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B0BA79-C262-4BE8-82D5-3A4D41153D37}" type="datetimeFigureOut">
              <a:rPr lang="en-US" smtClean="0"/>
              <a:t>5/9/2024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9CF40-936C-427E-94AC-67FFC7D6896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79CF40-936C-427E-94AC-67FFC7D6896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EAA709-151C-4D23-9EE3-08727AF1143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313183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AA709-151C-4D23-9EE3-08727AF1143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315468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AA709-151C-4D23-9EE3-08727AF1143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B6C3FDC-300D-47F0-A493-06011369BA2E}"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9525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EAA709-151C-4D23-9EE3-08727AF1143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1272402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EAA709-151C-4D23-9EE3-08727AF1143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B6C3FDC-300D-47F0-A493-06011369BA2E}"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8313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EAA709-151C-4D23-9EE3-08727AF1143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774991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AA709-151C-4D23-9EE3-08727AF1143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1935601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AA709-151C-4D23-9EE3-08727AF1143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209314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AA709-151C-4D23-9EE3-08727AF1143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82142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AA709-151C-4D23-9EE3-08727AF1143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84854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EAA709-151C-4D23-9EE3-08727AF1143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142760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EAA709-151C-4D23-9EE3-08727AF11431}"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143668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EAA709-151C-4D23-9EE3-08727AF11431}"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243158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AA709-151C-4D23-9EE3-08727AF11431}"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425127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AA709-151C-4D23-9EE3-08727AF1143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8767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AA709-151C-4D23-9EE3-08727AF1143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B6C3FDC-300D-47F0-A493-06011369BA2E}" type="slidenum">
              <a:rPr lang="en-US" smtClean="0"/>
              <a:t>‹#›</a:t>
            </a:fld>
            <a:endParaRPr lang="en-US"/>
          </a:p>
        </p:txBody>
      </p:sp>
    </p:spTree>
    <p:extLst>
      <p:ext uri="{BB962C8B-B14F-4D97-AF65-F5344CB8AC3E}">
        <p14:creationId xmlns:p14="http://schemas.microsoft.com/office/powerpoint/2010/main" val="245520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8EAA709-151C-4D23-9EE3-08727AF11431}" type="datetimeFigureOut">
              <a:rPr lang="en-US" smtClean="0"/>
              <a:t>5/9/2024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B6C3FDC-300D-47F0-A493-06011369BA2E}" type="slidenum">
              <a:rPr lang="en-US" smtClean="0"/>
              <a:t>‹#›</a:t>
            </a:fld>
            <a:endParaRPr lang="en-US"/>
          </a:p>
        </p:txBody>
      </p:sp>
    </p:spTree>
    <p:extLst>
      <p:ext uri="{BB962C8B-B14F-4D97-AF65-F5344CB8AC3E}">
        <p14:creationId xmlns:p14="http://schemas.microsoft.com/office/powerpoint/2010/main" val="159921030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057400" y="5181600"/>
            <a:ext cx="6172200" cy="1371600"/>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
        <p:nvSpPr>
          <p:cNvPr id="5" name="Title 1">
            <a:extLst>
              <a:ext uri="{FF2B5EF4-FFF2-40B4-BE49-F238E27FC236}">
                <a16:creationId xmlns:a16="http://schemas.microsoft.com/office/drawing/2014/main" id="{0DFBCB1B-F087-45FD-A5CE-42CA13E65997}"/>
              </a:ext>
            </a:extLst>
          </p:cNvPr>
          <p:cNvSpPr txBox="1">
            <a:spLocks/>
          </p:cNvSpPr>
          <p:nvPr/>
        </p:nvSpPr>
        <p:spPr>
          <a:xfrm>
            <a:off x="1905000" y="152400"/>
            <a:ext cx="6737679" cy="1524000"/>
          </a:xfrm>
          <a:prstGeom prst="rect">
            <a:avLst/>
          </a:prstGeom>
        </p:spPr>
        <p:txBody>
          <a:bodyPr vert="horz" anchor="b">
            <a:normAutofit fontScale="47500" lnSpcReduction="2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en-US" sz="3400" b="1" i="0" u="none" strike="noStrike" kern="1200" cap="small"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UNIVERSITY COLLEGE OF ENGINEERING, PANRUTI</a:t>
            </a:r>
            <a:br>
              <a:rPr kumimoji="0" lang="en-US" altLang="en-US" sz="3400" b="1" i="0" u="none" strike="noStrike" kern="1200" cap="small" spc="0" normalizeH="0" baseline="0" noProof="0" dirty="0">
                <a:ln>
                  <a:noFill/>
                </a:ln>
                <a:effectLst/>
                <a:uLnTx/>
                <a:uFillTx/>
                <a:latin typeface="Times New Roman" panose="02020603050405020304" pitchFamily="18" charset="0"/>
                <a:ea typeface="+mj-ea"/>
                <a:cs typeface="Times New Roman" panose="02020603050405020304" pitchFamily="18" charset="0"/>
              </a:rPr>
            </a:br>
            <a:r>
              <a:rPr kumimoji="0" lang="en-US" altLang="en-US" sz="3400" b="1" i="0" u="none" strike="noStrike" kern="1200" cap="small"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(A CONSTITUENT  COLLEGE OF ANNA UNIVERSITY, CHENNAI) </a:t>
            </a:r>
            <a:br>
              <a:rPr kumimoji="0" lang="en-US" altLang="en-US" sz="3400" b="1" i="0" u="none" strike="noStrike" kern="1200" cap="small"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3400" b="1" i="0" u="none" strike="noStrike" kern="1200" cap="small"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PANRUTI-607 106 </a:t>
            </a:r>
            <a:br>
              <a:rPr kumimoji="0" lang="en-US" altLang="en-US" sz="3400" b="1" i="0" u="none" strike="noStrike" kern="1200" cap="small"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3400" b="1" i="0" u="none" strike="noStrike" kern="1200" cap="small"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br>
              <a:rPr kumimoji="0" lang="en-US" altLang="en-US" sz="2400" b="1" i="0" u="none" strike="noStrike" kern="1200" cap="small" spc="0" normalizeH="0" baseline="0" noProof="0" dirty="0">
                <a:ln>
                  <a:noFill/>
                </a:ln>
                <a:solidFill>
                  <a:srgbClr val="002060"/>
                </a:solidFill>
                <a:effectLst/>
                <a:uLnTx/>
                <a:uFillTx/>
                <a:latin typeface="Arial" panose="020B0604020202020204" pitchFamily="34" charset="0"/>
                <a:ea typeface="+mj-ea"/>
                <a:cs typeface="+mj-cs"/>
              </a:rPr>
            </a:br>
            <a:endParaRPr kumimoji="0" lang="en-IN" sz="2400"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Content Placeholder 2">
            <a:extLst>
              <a:ext uri="{FF2B5EF4-FFF2-40B4-BE49-F238E27FC236}">
                <a16:creationId xmlns:a16="http://schemas.microsoft.com/office/drawing/2014/main" id="{668E0DD7-23D7-4986-879F-4632D03E903F}"/>
              </a:ext>
            </a:extLst>
          </p:cNvPr>
          <p:cNvSpPr txBox="1">
            <a:spLocks/>
          </p:cNvSpPr>
          <p:nvPr/>
        </p:nvSpPr>
        <p:spPr>
          <a:xfrm>
            <a:off x="533400" y="1981200"/>
            <a:ext cx="8153400" cy="4267200"/>
          </a:xfrm>
          <a:prstGeom prst="rect">
            <a:avLst/>
          </a:prstGeom>
        </p:spPr>
        <p:txBody>
          <a:bodyPr vert="horz">
            <a:normAutofit fontScale="92500" lnSpcReduction="20000"/>
          </a:bodyPr>
          <a:lstStyle/>
          <a:p>
            <a:pPr lvl="0" algn="ctr">
              <a:lnSpc>
                <a:spcPct val="150000"/>
              </a:lnSpc>
              <a:spcBef>
                <a:spcPts val="600"/>
              </a:spcBef>
              <a:buClr>
                <a:schemeClr val="accent1"/>
              </a:buClr>
              <a:buSzPct val="70000"/>
            </a:pPr>
            <a:r>
              <a:rPr lang="en-GB" sz="1700" b="1" dirty="0">
                <a:latin typeface="Times New Roman" panose="02020603050405020304" pitchFamily="18" charset="0"/>
                <a:cs typeface="Times New Roman" panose="02020603050405020304" pitchFamily="18" charset="0"/>
              </a:rPr>
              <a:t>FINAL YEAR PROJECT </a:t>
            </a:r>
            <a:r>
              <a:rPr kumimoji="0" lang="en-GB" sz="17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 </a:t>
            </a:r>
            <a:r>
              <a:rPr lang="en-GB" sz="1700" b="1" dirty="0">
                <a:latin typeface="Times New Roman" panose="02020603050405020304" pitchFamily="18" charset="0"/>
                <a:cs typeface="Times New Roman" panose="02020603050405020304" pitchFamily="18" charset="0"/>
              </a:rPr>
              <a:t>REVIEW</a:t>
            </a:r>
            <a:endParaRPr kumimoji="0" lang="en-GB" sz="17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lvl="0" algn="ctr">
              <a:lnSpc>
                <a:spcPct val="150000"/>
              </a:lnSpc>
              <a:spcBef>
                <a:spcPts val="600"/>
              </a:spcBef>
              <a:buClr>
                <a:schemeClr val="accent1"/>
              </a:buClr>
              <a:buSzPct val="70000"/>
            </a:pPr>
            <a:r>
              <a:rPr lang="en-GB" sz="1700" b="1" u="sng" dirty="0">
                <a:latin typeface="Times New Roman" panose="02020603050405020304" pitchFamily="18" charset="0"/>
                <a:cs typeface="Times New Roman" panose="02020603050405020304" pitchFamily="18" charset="0"/>
              </a:rPr>
              <a:t>RICE LEAF DISEASE DETECTION SYSTEM USING CNN</a:t>
            </a:r>
            <a:endParaRPr kumimoji="0" lang="en-GB" sz="1700" b="1" i="0" u="sng"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lvl="0" algn="ctr">
              <a:lnSpc>
                <a:spcPct val="150000"/>
              </a:lnSpc>
              <a:spcBef>
                <a:spcPts val="600"/>
              </a:spcBef>
              <a:buClr>
                <a:schemeClr val="accent1"/>
              </a:buClr>
              <a:buSzPct val="70000"/>
              <a:defRPr/>
            </a:pPr>
            <a:r>
              <a:rPr kumimoji="0" lang="en-GB" sz="17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BATCH NO:</a:t>
            </a:r>
            <a:r>
              <a:rPr lang="en-GB" sz="1700" dirty="0">
                <a:latin typeface="Times New Roman" panose="02020603050405020304" pitchFamily="18" charset="0"/>
                <a:cs typeface="Times New Roman" panose="02020603050405020304" pitchFamily="18" charset="0"/>
              </a:rPr>
              <a:t>10</a:t>
            </a:r>
            <a:r>
              <a:rPr kumimoji="0" lang="en-GB" sz="17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DATE:</a:t>
            </a:r>
            <a:r>
              <a:rPr lang="en-GB" sz="1700" dirty="0">
                <a:latin typeface="Times New Roman" panose="02020603050405020304" pitchFamily="18" charset="0"/>
                <a:cs typeface="Times New Roman" panose="02020603050405020304" pitchFamily="18" charset="0"/>
              </a:rPr>
              <a:t>09</a:t>
            </a:r>
            <a:r>
              <a:rPr kumimoji="0" lang="en-GB" sz="17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/05/2024</a:t>
            </a:r>
            <a:endParaRPr lang="en-GB" sz="1700" baseline="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a:buNone/>
              <a:tabLst/>
              <a:defRPr/>
            </a:pPr>
            <a:r>
              <a:rPr kumimoji="0" lang="en-GB" sz="17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PRESENTED BY</a:t>
            </a: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a:buNone/>
              <a:tabLst/>
              <a:defRPr/>
            </a:pPr>
            <a:endParaRPr lang="en-GB" sz="16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a:buNone/>
              <a:tabLst/>
              <a:defRPr/>
            </a:pPr>
            <a:endParaRPr kumimoji="0" lang="en-GB" sz="16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a:buNone/>
              <a:tabLst/>
              <a:defRPr/>
            </a:pPr>
            <a:endParaRPr lang="en-GB" sz="16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a:buNone/>
              <a:tabLst/>
              <a:defRPr/>
            </a:pPr>
            <a:endParaRPr kumimoji="0" lang="en-GB" sz="16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a:buNone/>
              <a:tabLst/>
              <a:defRPr/>
            </a:pPr>
            <a:endParaRPr lang="en-GB" sz="16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a:buNone/>
              <a:tabLst/>
              <a:defRPr/>
            </a:pPr>
            <a:endParaRPr kumimoji="0" lang="en-GB" sz="16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a:buNone/>
              <a:tabLst/>
              <a:defRPr/>
            </a:pPr>
            <a:r>
              <a:rPr kumimoji="0" lang="en-GB" sz="16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GB" sz="16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GB" sz="16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pic>
        <p:nvPicPr>
          <p:cNvPr id="7" name="Picture 6">
            <a:extLst>
              <a:ext uri="{FF2B5EF4-FFF2-40B4-BE49-F238E27FC236}">
                <a16:creationId xmlns:a16="http://schemas.microsoft.com/office/drawing/2014/main" id="{C37E99A7-AC39-49BC-9CE9-25FFCE5370B7}"/>
              </a:ext>
            </a:extLst>
          </p:cNvPr>
          <p:cNvPicPr>
            <a:picLocks noChangeAspect="1"/>
          </p:cNvPicPr>
          <p:nvPr/>
        </p:nvPicPr>
        <p:blipFill>
          <a:blip r:embed="rId3" cstate="print"/>
          <a:stretch>
            <a:fillRect/>
          </a:stretch>
        </p:blipFill>
        <p:spPr>
          <a:xfrm>
            <a:off x="609600" y="228600"/>
            <a:ext cx="1295400" cy="1410840"/>
          </a:xfrm>
          <a:prstGeom prst="rect">
            <a:avLst/>
          </a:prstGeom>
        </p:spPr>
      </p:pic>
      <p:cxnSp>
        <p:nvCxnSpPr>
          <p:cNvPr id="8" name="Straight Connector 7"/>
          <p:cNvCxnSpPr/>
          <p:nvPr/>
        </p:nvCxnSpPr>
        <p:spPr>
          <a:xfrm>
            <a:off x="533400" y="1752600"/>
            <a:ext cx="8001000" cy="1588"/>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009900" y="3664679"/>
            <a:ext cx="4267200" cy="1846659"/>
          </a:xfrm>
          <a:prstGeom prst="rect">
            <a:avLst/>
          </a:prstGeom>
          <a:noFill/>
        </p:spPr>
        <p:txBody>
          <a:bodyPr wrap="square" rtlCol="0">
            <a:spAutoFit/>
          </a:bodyPr>
          <a:lstStyle/>
          <a:p>
            <a:pPr>
              <a:lnSpc>
                <a:spcPct val="150000"/>
              </a:lnSpc>
            </a:pPr>
            <a:r>
              <a:rPr lang="en-US" sz="1600" dirty="0">
                <a:latin typeface="Times New Roman" pitchFamily="18" charset="0"/>
                <a:cs typeface="Times New Roman" pitchFamily="18" charset="0"/>
              </a:rPr>
              <a:t>DHARSHANA.S        422620104012</a:t>
            </a:r>
          </a:p>
          <a:p>
            <a:pPr>
              <a:lnSpc>
                <a:spcPct val="150000"/>
              </a:lnSpc>
            </a:pPr>
            <a:r>
              <a:rPr lang="en-US" sz="1600" dirty="0">
                <a:latin typeface="Times New Roman" pitchFamily="18" charset="0"/>
                <a:cs typeface="Times New Roman" pitchFamily="18" charset="0"/>
              </a:rPr>
              <a:t>PRAVEEN.V              422620104030</a:t>
            </a:r>
          </a:p>
          <a:p>
            <a:pPr>
              <a:lnSpc>
                <a:spcPct val="150000"/>
              </a:lnSpc>
            </a:pPr>
            <a:r>
              <a:rPr lang="en-US" sz="1600" dirty="0">
                <a:latin typeface="Times New Roman" pitchFamily="18" charset="0"/>
                <a:cs typeface="Times New Roman" pitchFamily="18" charset="0"/>
              </a:rPr>
              <a:t>VANITHA.V               422620104047</a:t>
            </a:r>
          </a:p>
          <a:p>
            <a:pPr>
              <a:lnSpc>
                <a:spcPct val="150000"/>
              </a:lnSpc>
            </a:pPr>
            <a:r>
              <a:rPr lang="en-US" sz="1600" dirty="0">
                <a:latin typeface="Times New Roman" pitchFamily="18" charset="0"/>
                <a:cs typeface="Times New Roman" pitchFamily="18" charset="0"/>
              </a:rPr>
              <a:t>VIJAYANANTH.S      422620104049</a:t>
            </a:r>
          </a:p>
          <a:p>
            <a:endParaRPr lang="en-US" dirty="0"/>
          </a:p>
        </p:txBody>
      </p:sp>
      <p:sp>
        <p:nvSpPr>
          <p:cNvPr id="12" name="TextBox 11"/>
          <p:cNvSpPr txBox="1"/>
          <p:nvPr/>
        </p:nvSpPr>
        <p:spPr>
          <a:xfrm>
            <a:off x="2463800" y="5374957"/>
            <a:ext cx="4165600" cy="984885"/>
          </a:xfrm>
          <a:prstGeom prst="rect">
            <a:avLst/>
          </a:prstGeom>
          <a:noFill/>
        </p:spPr>
        <p:txBody>
          <a:bodyPr wrap="square" rtlCol="0">
            <a:spAutoFit/>
          </a:bodyPr>
          <a:lstStyle/>
          <a:p>
            <a:pPr lvl="0" algn="ctr">
              <a:spcBef>
                <a:spcPts val="600"/>
              </a:spcBef>
              <a:buClr>
                <a:schemeClr val="accent1"/>
              </a:buClr>
              <a:buSzPct val="70000"/>
              <a:defRPr/>
            </a:pPr>
            <a:r>
              <a:rPr lang="en-GB" sz="1600" b="1" dirty="0">
                <a:latin typeface="Times New Roman" panose="02020603050405020304" pitchFamily="18" charset="0"/>
                <a:cs typeface="Times New Roman" panose="02020603050405020304" pitchFamily="18" charset="0"/>
              </a:rPr>
              <a:t>GUIDED BY</a:t>
            </a:r>
          </a:p>
          <a:p>
            <a:pPr lvl="0" algn="ctr">
              <a:spcBef>
                <a:spcPts val="600"/>
              </a:spcBef>
              <a:buClr>
                <a:schemeClr val="accent1"/>
              </a:buClr>
              <a:buSzPct val="70000"/>
              <a:defRPr/>
            </a:pPr>
            <a:r>
              <a:rPr lang="en-GB" sz="1600" b="1" dirty="0" err="1">
                <a:latin typeface="Times New Roman" panose="02020603050405020304" pitchFamily="18" charset="0"/>
                <a:cs typeface="Times New Roman" panose="02020603050405020304" pitchFamily="18" charset="0"/>
              </a:rPr>
              <a:t>Dr.A.RAMACHANDRAN</a:t>
            </a:r>
            <a:r>
              <a:rPr lang="en-GB" sz="1600" b="1" dirty="0">
                <a:latin typeface="Times New Roman" panose="02020603050405020304" pitchFamily="18" charset="0"/>
                <a:cs typeface="Times New Roman" panose="02020603050405020304" pitchFamily="18" charset="0"/>
              </a:rPr>
              <a:t> ME.,MBA.,</a:t>
            </a:r>
            <a:r>
              <a:rPr lang="en-GB" sz="1600" b="1" dirty="0" err="1">
                <a:latin typeface="Times New Roman" panose="02020603050405020304" pitchFamily="18" charset="0"/>
                <a:cs typeface="Times New Roman" panose="02020603050405020304" pitchFamily="18" charset="0"/>
              </a:rPr>
              <a:t>Ph.D</a:t>
            </a:r>
            <a:r>
              <a:rPr lang="en-GB" sz="1600" b="1" dirty="0">
                <a:latin typeface="Times New Roman" panose="02020603050405020304" pitchFamily="18" charset="0"/>
                <a:cs typeface="Times New Roman" panose="02020603050405020304" pitchFamily="18" charset="0"/>
              </a:rPr>
              <a:t>.,</a:t>
            </a:r>
          </a:p>
          <a:p>
            <a:pPr lvl="0" algn="ctr">
              <a:spcBef>
                <a:spcPts val="600"/>
              </a:spcBef>
              <a:buClr>
                <a:schemeClr val="accent1"/>
              </a:buClr>
              <a:buSzPct val="70000"/>
              <a:defRPr/>
            </a:pPr>
            <a:r>
              <a:rPr lang="en-GB" sz="1600" b="1" dirty="0">
                <a:latin typeface="Times New Roman" panose="02020603050405020304" pitchFamily="18" charset="0"/>
                <a:cs typeface="Times New Roman" panose="02020603050405020304" pitchFamily="18" charset="0"/>
              </a:rPr>
              <a:t>    ASSISTANT PROFESSOR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98AA-D33C-87A6-CF81-0E540A232786}"/>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ALGORITHM</a:t>
            </a:r>
          </a:p>
        </p:txBody>
      </p:sp>
      <p:sp>
        <p:nvSpPr>
          <p:cNvPr id="3" name="Content Placeholder 2">
            <a:extLst>
              <a:ext uri="{FF2B5EF4-FFF2-40B4-BE49-F238E27FC236}">
                <a16:creationId xmlns:a16="http://schemas.microsoft.com/office/drawing/2014/main" id="{E0D2961D-D8AA-69ED-F293-39B7B07E9523}"/>
              </a:ext>
            </a:extLst>
          </p:cNvPr>
          <p:cNvSpPr>
            <a:spLocks noGrp="1"/>
          </p:cNvSpPr>
          <p:nvPr>
            <p:ph idx="1"/>
          </p:nvPr>
        </p:nvSpPr>
        <p:spPr>
          <a:xfrm>
            <a:off x="533400" y="1295400"/>
            <a:ext cx="8458199" cy="5105400"/>
          </a:xfrm>
        </p:spPr>
        <p:txBody>
          <a:bodyPr>
            <a:noAutofit/>
          </a:bodyPr>
          <a:lstStyle/>
          <a:p>
            <a:pPr algn="l">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Transfer learning is a technique in deep learning where a pre-trained neural network model is used as a starting point for a new task instead of training a new model from scratch.</a:t>
            </a:r>
          </a:p>
          <a:p>
            <a:pPr algn="l">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This approach has gained popularity in recent years due to the high cost of training large neural networks on big datasets. Transfer learning can significantly reduce the time and computational resources needed to build accurate deep learning models, especially when the new task has a small amount of data.</a:t>
            </a:r>
          </a:p>
          <a:p>
            <a:pPr algn="l">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In our rice leaf disease classification project, we can leverage transfer learning by using pre-trained models that have been trained on large image datasets, such as ImageNet, and fine-tune them on our rice leaf disease dataset.</a:t>
            </a:r>
          </a:p>
          <a:p>
            <a:pPr algn="l">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 This can help our model learn features and patterns that are common across different image recognition tasks, and improve its accuracy and generalization capabilities.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55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8691-F00B-208D-D47C-C520459B0B58}"/>
              </a:ext>
            </a:extLst>
          </p:cNvPr>
          <p:cNvSpPr>
            <a:spLocks noGrp="1"/>
          </p:cNvSpPr>
          <p:nvPr>
            <p:ph type="title"/>
          </p:nvPr>
        </p:nvSpPr>
        <p:spPr>
          <a:xfrm>
            <a:off x="2326200" y="685800"/>
            <a:ext cx="6589199" cy="442690"/>
          </a:xfrm>
        </p:spPr>
        <p:txBody>
          <a:bodyPr>
            <a:normAutofit fontScale="90000"/>
          </a:bodyPr>
          <a:lstStyle/>
          <a:p>
            <a:r>
              <a:rPr lang="en-IN" sz="2400" b="1" dirty="0">
                <a:latin typeface="Times New Roman" panose="02020603050405020304" pitchFamily="18" charset="0"/>
                <a:cs typeface="Times New Roman" panose="02020603050405020304" pitchFamily="18" charset="0"/>
              </a:rPr>
              <a:t>               ALGORITHM</a:t>
            </a:r>
          </a:p>
        </p:txBody>
      </p:sp>
      <p:sp>
        <p:nvSpPr>
          <p:cNvPr id="3" name="Content Placeholder 2">
            <a:extLst>
              <a:ext uri="{FF2B5EF4-FFF2-40B4-BE49-F238E27FC236}">
                <a16:creationId xmlns:a16="http://schemas.microsoft.com/office/drawing/2014/main" id="{CEBC0AE1-8C9E-94AE-718B-2E45BBCA2D76}"/>
              </a:ext>
            </a:extLst>
          </p:cNvPr>
          <p:cNvSpPr>
            <a:spLocks noGrp="1"/>
          </p:cNvSpPr>
          <p:nvPr>
            <p:ph idx="1"/>
          </p:nvPr>
        </p:nvSpPr>
        <p:spPr>
          <a:xfrm>
            <a:off x="685800" y="1295400"/>
            <a:ext cx="8229599" cy="5334000"/>
          </a:xfrm>
        </p:spPr>
        <p:txBody>
          <a:bodyPr>
            <a:normAutofit lnSpcReduction="10000"/>
          </a:bodyPr>
          <a:lstStyle/>
          <a:p>
            <a:pPr>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I</a:t>
            </a:r>
            <a:r>
              <a:rPr lang="en-US" sz="2000" b="0" i="0" dirty="0">
                <a:solidFill>
                  <a:srgbClr val="0D0D0D"/>
                </a:solidFill>
                <a:effectLst/>
                <a:latin typeface="Times New Roman" panose="02020603050405020304" pitchFamily="18" charset="0"/>
                <a:cs typeface="Times New Roman" panose="02020603050405020304" pitchFamily="18" charset="0"/>
              </a:rPr>
              <a:t>nceptionV3 is a convolutional neural network architecture designed for image classification tasks. </a:t>
            </a:r>
            <a:endParaRPr lang="en-US" sz="2000" dirty="0">
              <a:solidFill>
                <a:srgbClr val="21212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InceptionV3 is a deep convolutional neural network architecture that was developed by Google. It is known for its efficiency in training and accuracy in image classification tasks. The model uses a combination of convolutional layers with varying kernel sizes to capture features at different scales.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VGG16 is a deep convolutional neural network architecture proposed by the Visual Geometry Group at the University of Oxford.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architecture consists of 16 layers, including 13 convolutional layers and 3 fully connected layers, and has been widely used as a base model for transfer learning in various computer vision tasks.</a:t>
            </a:r>
          </a:p>
          <a:p>
            <a:pP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unique feature is the use of residual connections, which allow for the training of much deeper neural networks without suffering from the problem of vanishing gradients. This makes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especially </a:t>
            </a:r>
            <a:r>
              <a:rPr lang="en-US" sz="2000" dirty="0" err="1">
                <a:latin typeface="Times New Roman" panose="02020603050405020304" pitchFamily="18" charset="0"/>
                <a:cs typeface="Times New Roman" panose="02020603050405020304" pitchFamily="18" charset="0"/>
              </a:rPr>
              <a:t>wellsuited</a:t>
            </a:r>
            <a:r>
              <a:rPr lang="en-US" sz="2000" dirty="0">
                <a:latin typeface="Times New Roman" panose="02020603050405020304" pitchFamily="18" charset="0"/>
                <a:cs typeface="Times New Roman" panose="02020603050405020304" pitchFamily="18" charset="0"/>
              </a:rPr>
              <a:t> for image recognition tasks.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56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688E-501E-19CE-B71F-BD262412E8B8}"/>
              </a:ext>
            </a:extLst>
          </p:cNvPr>
          <p:cNvSpPr>
            <a:spLocks noGrp="1"/>
          </p:cNvSpPr>
          <p:nvPr>
            <p:ph type="title"/>
          </p:nvPr>
        </p:nvSpPr>
        <p:spPr>
          <a:xfrm>
            <a:off x="1945201" y="624110"/>
            <a:ext cx="6589199" cy="671290"/>
          </a:xfrm>
        </p:spPr>
        <p:txBody>
          <a:bodyPr>
            <a:normAutofit/>
          </a:bodyPr>
          <a:lstStyle/>
          <a:p>
            <a:r>
              <a:rPr lang="en-US" sz="2400" b="1" dirty="0">
                <a:latin typeface="Times New Roman" panose="02020603050405020304" pitchFamily="18" charset="0"/>
                <a:cs typeface="Times New Roman" panose="02020603050405020304" pitchFamily="18" charset="0"/>
              </a:rPr>
              <a:t>        IMPLEMENTATION AND TESTING</a:t>
            </a:r>
            <a:endParaRPr lang="en-IN" sz="2400" dirty="0"/>
          </a:p>
        </p:txBody>
      </p:sp>
      <p:pic>
        <p:nvPicPr>
          <p:cNvPr id="7" name="Content Placeholder 6">
            <a:extLst>
              <a:ext uri="{FF2B5EF4-FFF2-40B4-BE49-F238E27FC236}">
                <a16:creationId xmlns:a16="http://schemas.microsoft.com/office/drawing/2014/main" id="{486F2885-A29C-2AFF-B1DE-AB04FE2773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7772400" cy="4495800"/>
          </a:xfrm>
        </p:spPr>
      </p:pic>
    </p:spTree>
    <p:extLst>
      <p:ext uri="{BB962C8B-B14F-4D97-AF65-F5344CB8AC3E}">
        <p14:creationId xmlns:p14="http://schemas.microsoft.com/office/powerpoint/2010/main" val="1088946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75CF-D9D4-A931-FC9B-5A7800808085}"/>
              </a:ext>
            </a:extLst>
          </p:cNvPr>
          <p:cNvSpPr>
            <a:spLocks noGrp="1"/>
          </p:cNvSpPr>
          <p:nvPr>
            <p:ph type="title"/>
          </p:nvPr>
        </p:nvSpPr>
        <p:spPr>
          <a:xfrm>
            <a:off x="1580807" y="685800"/>
            <a:ext cx="7315199" cy="685800"/>
          </a:xfrm>
        </p:spPr>
        <p:txBody>
          <a:bodyPr>
            <a:normAutofit/>
          </a:bodyPr>
          <a:lstStyle/>
          <a:p>
            <a:r>
              <a:rPr lang="en-US" sz="2400" b="1" dirty="0">
                <a:latin typeface="Times New Roman" panose="02020603050405020304" pitchFamily="18" charset="0"/>
                <a:cs typeface="Times New Roman" panose="02020603050405020304" pitchFamily="18" charset="0"/>
              </a:rPr>
              <a:t>             IMPLEMENTATION AND TESTING</a:t>
            </a:r>
            <a:endParaRPr lang="en-IN" sz="24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B6917E15-7407-D99F-B737-F2E711DF50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524000"/>
            <a:ext cx="8210206" cy="4572000"/>
          </a:xfrm>
        </p:spPr>
      </p:pic>
    </p:spTree>
    <p:extLst>
      <p:ext uri="{BB962C8B-B14F-4D97-AF65-F5344CB8AC3E}">
        <p14:creationId xmlns:p14="http://schemas.microsoft.com/office/powerpoint/2010/main" val="174258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B56B-F189-D094-64DB-91C8EAAB2D5A}"/>
              </a:ext>
            </a:extLst>
          </p:cNvPr>
          <p:cNvSpPr>
            <a:spLocks noGrp="1"/>
          </p:cNvSpPr>
          <p:nvPr>
            <p:ph type="title"/>
          </p:nvPr>
        </p:nvSpPr>
        <p:spPr>
          <a:xfrm>
            <a:off x="1945201" y="624110"/>
            <a:ext cx="6589199" cy="823690"/>
          </a:xfrm>
        </p:spPr>
        <p:txBody>
          <a:bodyPr>
            <a:normAutofit/>
          </a:bodyPr>
          <a:lstStyle/>
          <a:p>
            <a:r>
              <a:rPr lang="en-US" sz="2400" b="1" dirty="0">
                <a:latin typeface="Times New Roman" panose="02020603050405020304" pitchFamily="18" charset="0"/>
                <a:cs typeface="Times New Roman" panose="02020603050405020304" pitchFamily="18" charset="0"/>
              </a:rPr>
              <a:t>           IMPLEMENTATION AND TESTING</a:t>
            </a:r>
            <a:endParaRPr lang="en-IN" sz="2400" dirty="0"/>
          </a:p>
        </p:txBody>
      </p:sp>
      <p:pic>
        <p:nvPicPr>
          <p:cNvPr id="5" name="Content Placeholder 4">
            <a:extLst>
              <a:ext uri="{FF2B5EF4-FFF2-40B4-BE49-F238E27FC236}">
                <a16:creationId xmlns:a16="http://schemas.microsoft.com/office/drawing/2014/main" id="{5B097F77-4C32-2334-A26E-D898FB9AF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47800"/>
            <a:ext cx="7620000" cy="4267200"/>
          </a:xfrm>
        </p:spPr>
      </p:pic>
    </p:spTree>
    <p:extLst>
      <p:ext uri="{BB962C8B-B14F-4D97-AF65-F5344CB8AC3E}">
        <p14:creationId xmlns:p14="http://schemas.microsoft.com/office/powerpoint/2010/main" val="57296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73FD-E572-D64F-57B3-BFF668E90E59}"/>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OUTPUT</a:t>
            </a:r>
          </a:p>
        </p:txBody>
      </p:sp>
      <p:pic>
        <p:nvPicPr>
          <p:cNvPr id="6" name="Content Placeholder 5">
            <a:extLst>
              <a:ext uri="{FF2B5EF4-FFF2-40B4-BE49-F238E27FC236}">
                <a16:creationId xmlns:a16="http://schemas.microsoft.com/office/drawing/2014/main" id="{7475D881-FE7E-13F7-460A-B4D9AF6EF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201" y="1600200"/>
            <a:ext cx="6512999" cy="4343399"/>
          </a:xfrm>
        </p:spPr>
      </p:pic>
    </p:spTree>
    <p:extLst>
      <p:ext uri="{BB962C8B-B14F-4D97-AF65-F5344CB8AC3E}">
        <p14:creationId xmlns:p14="http://schemas.microsoft.com/office/powerpoint/2010/main" val="247610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23EF-6D5B-FECB-7833-C72DA8464DB8}"/>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OUTPUT</a:t>
            </a:r>
            <a:endParaRPr lang="en-IN" sz="2400" dirty="0"/>
          </a:p>
        </p:txBody>
      </p:sp>
      <p:pic>
        <p:nvPicPr>
          <p:cNvPr id="7" name="Content Placeholder 6">
            <a:extLst>
              <a:ext uri="{FF2B5EF4-FFF2-40B4-BE49-F238E27FC236}">
                <a16:creationId xmlns:a16="http://schemas.microsoft.com/office/drawing/2014/main" id="{008D9B25-75DA-26E3-C077-F6EB02E5E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1676400"/>
            <a:ext cx="6705600" cy="4481289"/>
          </a:xfrm>
        </p:spPr>
      </p:pic>
    </p:spTree>
    <p:extLst>
      <p:ext uri="{BB962C8B-B14F-4D97-AF65-F5344CB8AC3E}">
        <p14:creationId xmlns:p14="http://schemas.microsoft.com/office/powerpoint/2010/main" val="3012077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3200"/>
            <a:ext cx="7772400" cy="1362075"/>
          </a:xfrm>
        </p:spPr>
        <p:txBody>
          <a:bodyPr/>
          <a:lstStyle/>
          <a:p>
            <a:r>
              <a:rPr lang="en-US" dirty="0"/>
              <a:t>      </a:t>
            </a:r>
          </a:p>
        </p:txBody>
      </p:sp>
      <p:sp>
        <p:nvSpPr>
          <p:cNvPr id="4" name="TextBox 3"/>
          <p:cNvSpPr txBox="1"/>
          <p:nvPr/>
        </p:nvSpPr>
        <p:spPr>
          <a:xfrm>
            <a:off x="8001000" y="6172200"/>
            <a:ext cx="533400" cy="381000"/>
          </a:xfrm>
          <a:prstGeom prst="rect">
            <a:avLst/>
          </a:prstGeom>
          <a:noFill/>
        </p:spPr>
        <p:txBody>
          <a:bodyPr wrap="square" rtlCol="0">
            <a:spAutoFit/>
          </a:bodyPr>
          <a:lstStyle/>
          <a:p>
            <a:r>
              <a:rPr lang="en-US" dirty="0"/>
              <a:t>11</a:t>
            </a:r>
          </a:p>
        </p:txBody>
      </p:sp>
      <p:pic>
        <p:nvPicPr>
          <p:cNvPr id="6" name="Picture 5">
            <a:extLst>
              <a:ext uri="{FF2B5EF4-FFF2-40B4-BE49-F238E27FC236}">
                <a16:creationId xmlns:a16="http://schemas.microsoft.com/office/drawing/2014/main" id="{D5D78E24-482D-DD89-A944-2DCFDEA5F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sz="2400" b="1" dirty="0">
                <a:latin typeface="Times New Roman" pitchFamily="18" charset="0"/>
                <a:cs typeface="Times New Roman" pitchFamily="18" charset="0"/>
              </a:rPr>
              <a:t>							ABSTRACT</a:t>
            </a:r>
          </a:p>
        </p:txBody>
      </p:sp>
      <p:sp>
        <p:nvSpPr>
          <p:cNvPr id="3" name="Content Placeholder 2"/>
          <p:cNvSpPr>
            <a:spLocks noGrp="1"/>
          </p:cNvSpPr>
          <p:nvPr>
            <p:ph idx="1"/>
          </p:nvPr>
        </p:nvSpPr>
        <p:spPr>
          <a:xfrm>
            <a:off x="483919" y="1127918"/>
            <a:ext cx="8229600" cy="4830763"/>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itchFamily="18" charset="0"/>
              </a:rPr>
              <a:t>The principal idea which empowered us to work on the project is to ensure improved and better farming techniques for farmers.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itchFamily="18" charset="0"/>
              </a:rPr>
              <a:t>One of the key challenges in rice farming is the timely identification of leaf diseases, which can be caused by pathogens like fungi, bacteria, and viruses. Traditional methods of disease detection often rely on visual inspection by experts, which can be time-consuming and subjective.</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itchFamily="18" charset="0"/>
              </a:rPr>
              <a:t>In recent years, advancements in technology, especially in the field of computer vision and machine learning, have revolutionized the way we detect and diagnose plant diseases. By leveraging image processing techniques and deep learning algorithms, researchers and farmers can now automate the detection of rice leaf diseases with high accuracy and efficiency</a:t>
            </a:r>
            <a:r>
              <a:rPr lang="en-US" dirty="0">
                <a:latin typeface="Times New Roman" panose="02020603050405020304" pitchFamily="18" charset="0"/>
                <a:cs typeface="Times New Roman" pitchFamily="18" charset="0"/>
              </a:rPr>
              <a:t>.</a:t>
            </a:r>
          </a:p>
        </p:txBody>
      </p:sp>
      <p:sp>
        <p:nvSpPr>
          <p:cNvPr id="4" name="TextBox 3"/>
          <p:cNvSpPr txBox="1"/>
          <p:nvPr/>
        </p:nvSpPr>
        <p:spPr>
          <a:xfrm>
            <a:off x="483919" y="800100"/>
            <a:ext cx="533400" cy="381000"/>
          </a:xfrm>
          <a:prstGeom prst="rect">
            <a:avLst/>
          </a:prstGeom>
          <a:noFill/>
        </p:spPr>
        <p:txBody>
          <a:bodyPr wrap="square" rtlCol="0">
            <a:spAutoFit/>
          </a:bodyPr>
          <a:lstStyle/>
          <a:p>
            <a:r>
              <a:rPr lang="en-US"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04799"/>
            <a:ext cx="8229600" cy="685801"/>
          </a:xfrm>
        </p:spPr>
        <p:txBody>
          <a:bodyPr>
            <a:normAutofit/>
          </a:bodyPr>
          <a:lstStyle/>
          <a:p>
            <a:r>
              <a:rPr lang="en-US" sz="2400" b="1" dirty="0">
                <a:latin typeface="Times New Roman" pitchFamily="18" charset="0"/>
                <a:cs typeface="Times New Roman" pitchFamily="18" charset="0"/>
              </a:rPr>
              <a:t>						INTRODUCTION</a:t>
            </a:r>
          </a:p>
        </p:txBody>
      </p:sp>
      <p:sp>
        <p:nvSpPr>
          <p:cNvPr id="3" name="Content Placeholder 2"/>
          <p:cNvSpPr>
            <a:spLocks noGrp="1"/>
          </p:cNvSpPr>
          <p:nvPr>
            <p:ph idx="1"/>
          </p:nvPr>
        </p:nvSpPr>
        <p:spPr>
          <a:xfrm>
            <a:off x="533400" y="990600"/>
            <a:ext cx="8305800" cy="5867400"/>
          </a:xfrm>
        </p:spPr>
        <p:txBody>
          <a:bodyPr>
            <a:noAutofit/>
          </a:bodyPr>
          <a:lstStyle/>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The Rice Leaf Disease Detection System is an tool designed to assist farmers and agricultural experts in identifying various diseases that affect rice leaves.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advancements in technology, particularly in the field of computer vision and machine learning, automated systems for rice leaf disease detection have become increasingly popular.</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systems typically involve the use of image processing techniques to analyze images of rice leaves and identify any signs of disease such as leaf discoloration, lesions, or other abnormalities.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Machine learning algorithms, particularly deep learning models like convolutional neural networks (CNNs), are often employed to classify these images into different disease categories.</a:t>
            </a:r>
          </a:p>
        </p:txBody>
      </p:sp>
      <p:sp>
        <p:nvSpPr>
          <p:cNvPr id="4" name="TextBox 3"/>
          <p:cNvSpPr txBox="1"/>
          <p:nvPr/>
        </p:nvSpPr>
        <p:spPr>
          <a:xfrm>
            <a:off x="503154" y="789113"/>
            <a:ext cx="519652" cy="369332"/>
          </a:xfrm>
          <a:prstGeom prst="rect">
            <a:avLst/>
          </a:prstGeom>
          <a:noFill/>
        </p:spPr>
        <p:txBody>
          <a:bodyPr wrap="square" rtlCol="0">
            <a:spAutoFit/>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D810-06CC-FFB2-6D4D-89105B887F9D}"/>
              </a:ext>
            </a:extLst>
          </p:cNvPr>
          <p:cNvSpPr>
            <a:spLocks noGrp="1"/>
          </p:cNvSpPr>
          <p:nvPr>
            <p:ph type="title"/>
          </p:nvPr>
        </p:nvSpPr>
        <p:spPr>
          <a:xfrm>
            <a:off x="800099" y="304800"/>
            <a:ext cx="7620000" cy="533400"/>
          </a:xfrm>
        </p:spPr>
        <p:txBody>
          <a:bodyPr>
            <a:normAutofit/>
          </a:bodyPr>
          <a:lstStyle/>
          <a:p>
            <a:r>
              <a:rPr lang="en-US" sz="2400" b="1" dirty="0">
                <a:latin typeface="Times New Roman" panose="02020603050405020304" pitchFamily="18" charset="0"/>
                <a:cs typeface="Times New Roman" panose="02020603050405020304" pitchFamily="18" charset="0"/>
              </a:rPr>
              <a:t>                      LITERATURE SURVEY</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C69D65-0020-15D6-AA5B-C4274140C143}"/>
              </a:ext>
            </a:extLst>
          </p:cNvPr>
          <p:cNvSpPr>
            <a:spLocks noGrp="1"/>
          </p:cNvSpPr>
          <p:nvPr>
            <p:ph idx="1"/>
          </p:nvPr>
        </p:nvSpPr>
        <p:spPr>
          <a:xfrm>
            <a:off x="381000" y="1295400"/>
            <a:ext cx="8458199" cy="5257800"/>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93C538F-83CB-59B5-D7A4-E5B19EF785A6}"/>
              </a:ext>
            </a:extLst>
          </p:cNvPr>
          <p:cNvSpPr txBox="1"/>
          <p:nvPr/>
        </p:nvSpPr>
        <p:spPr>
          <a:xfrm>
            <a:off x="533400" y="808205"/>
            <a:ext cx="381000" cy="369332"/>
          </a:xfrm>
          <a:prstGeom prst="rect">
            <a:avLst/>
          </a:prstGeom>
          <a:noFill/>
        </p:spPr>
        <p:txBody>
          <a:bodyPr wrap="square" rtlCol="0">
            <a:spAutoFit/>
          </a:bodyPr>
          <a:lstStyle/>
          <a:p>
            <a:r>
              <a:rPr lang="en-US" dirty="0"/>
              <a:t>4</a:t>
            </a:r>
            <a:endParaRPr lang="en-IN" dirty="0"/>
          </a:p>
        </p:txBody>
      </p:sp>
      <p:graphicFrame>
        <p:nvGraphicFramePr>
          <p:cNvPr id="5" name="Table 4">
            <a:extLst>
              <a:ext uri="{FF2B5EF4-FFF2-40B4-BE49-F238E27FC236}">
                <a16:creationId xmlns:a16="http://schemas.microsoft.com/office/drawing/2014/main" id="{E10AB511-DC12-7246-CE34-91FBFDBAFCAA}"/>
              </a:ext>
            </a:extLst>
          </p:cNvPr>
          <p:cNvGraphicFramePr>
            <a:graphicFrameLocks noGrp="1"/>
          </p:cNvGraphicFramePr>
          <p:nvPr>
            <p:extLst>
              <p:ext uri="{D42A27DB-BD31-4B8C-83A1-F6EECF244321}">
                <p14:modId xmlns:p14="http://schemas.microsoft.com/office/powerpoint/2010/main" val="2166129483"/>
              </p:ext>
            </p:extLst>
          </p:nvPr>
        </p:nvGraphicFramePr>
        <p:xfrm>
          <a:off x="533400" y="1271286"/>
          <a:ext cx="8534839" cy="5486400"/>
        </p:xfrm>
        <a:graphic>
          <a:graphicData uri="http://schemas.openxmlformats.org/drawingml/2006/table">
            <a:tbl>
              <a:tblPr firstRow="1" lastRow="1" bandRow="1">
                <a:tableStyleId>{5C22544A-7EE6-4342-B048-85BDC9FD1C3A}</a:tableStyleId>
              </a:tblPr>
              <a:tblGrid>
                <a:gridCol w="725805">
                  <a:extLst>
                    <a:ext uri="{9D8B030D-6E8A-4147-A177-3AD203B41FA5}">
                      <a16:colId xmlns:a16="http://schemas.microsoft.com/office/drawing/2014/main" val="3796140764"/>
                    </a:ext>
                  </a:extLst>
                </a:gridCol>
                <a:gridCol w="1483995">
                  <a:extLst>
                    <a:ext uri="{9D8B030D-6E8A-4147-A177-3AD203B41FA5}">
                      <a16:colId xmlns:a16="http://schemas.microsoft.com/office/drawing/2014/main" val="1499485685"/>
                    </a:ext>
                  </a:extLst>
                </a:gridCol>
                <a:gridCol w="1219200">
                  <a:extLst>
                    <a:ext uri="{9D8B030D-6E8A-4147-A177-3AD203B41FA5}">
                      <a16:colId xmlns:a16="http://schemas.microsoft.com/office/drawing/2014/main" val="2551504625"/>
                    </a:ext>
                  </a:extLst>
                </a:gridCol>
                <a:gridCol w="838200">
                  <a:extLst>
                    <a:ext uri="{9D8B030D-6E8A-4147-A177-3AD203B41FA5}">
                      <a16:colId xmlns:a16="http://schemas.microsoft.com/office/drawing/2014/main" val="3639915813"/>
                    </a:ext>
                  </a:extLst>
                </a:gridCol>
                <a:gridCol w="1524440">
                  <a:extLst>
                    <a:ext uri="{9D8B030D-6E8A-4147-A177-3AD203B41FA5}">
                      <a16:colId xmlns:a16="http://schemas.microsoft.com/office/drawing/2014/main" val="609120066"/>
                    </a:ext>
                  </a:extLst>
                </a:gridCol>
                <a:gridCol w="1143000">
                  <a:extLst>
                    <a:ext uri="{9D8B030D-6E8A-4147-A177-3AD203B41FA5}">
                      <a16:colId xmlns:a16="http://schemas.microsoft.com/office/drawing/2014/main" val="1892432492"/>
                    </a:ext>
                  </a:extLst>
                </a:gridCol>
                <a:gridCol w="1600199">
                  <a:extLst>
                    <a:ext uri="{9D8B030D-6E8A-4147-A177-3AD203B41FA5}">
                      <a16:colId xmlns:a16="http://schemas.microsoft.com/office/drawing/2014/main" val="2731564758"/>
                    </a:ext>
                  </a:extLst>
                </a:gridCol>
              </a:tblGrid>
              <a:tr h="823024">
                <a:tc>
                  <a:txBody>
                    <a:bodyPr/>
                    <a:lstStyle/>
                    <a:p>
                      <a:r>
                        <a:rPr lang="en-US" sz="1800" dirty="0">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TITTLE</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dirty="0">
                          <a:latin typeface="Times New Roman" panose="02020603050405020304" pitchFamily="18" charset="0"/>
                          <a:cs typeface="Times New Roman" panose="02020603050405020304" pitchFamily="18" charset="0"/>
                        </a:rPr>
                        <a:t>AUTHOR</a:t>
                      </a:r>
                    </a:p>
                  </a:txBody>
                  <a:tcPr anchor="ct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YEAR</a:t>
                      </a:r>
                    </a:p>
                  </a:txBody>
                  <a:tcPr anchor="ct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TECHNIQUES</a:t>
                      </a:r>
                    </a:p>
                  </a:txBody>
                  <a:tcPr anchor="ct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PROS</a:t>
                      </a:r>
                    </a:p>
                  </a:txBody>
                  <a:tcPr anchor="ct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CONS</a:t>
                      </a:r>
                    </a:p>
                  </a:txBody>
                  <a:tcPr anchor="ctr"/>
                </a:tc>
                <a:extLst>
                  <a:ext uri="{0D108BD9-81ED-4DB2-BD59-A6C34878D82A}">
                    <a16:rowId xmlns:a16="http://schemas.microsoft.com/office/drawing/2014/main" val="784808384"/>
                  </a:ext>
                </a:extLst>
              </a:tr>
              <a:tr h="2057560">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1</a:t>
                      </a: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Deep learning-based crop pest and disease identification</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Feng, C., Wang, Z., &amp; Zhang, X.</a:t>
                      </a:r>
                      <a:endParaRPr lang="en-IN" sz="1800" dirty="0">
                        <a:latin typeface="Times New Roman" panose="02020603050405020304" pitchFamily="18" charset="0"/>
                        <a:cs typeface="Times New Roman" panose="02020603050405020304" pitchFamily="18" charset="0"/>
                      </a:endParaRPr>
                    </a:p>
                  </a:txBody>
                  <a:tcPr anchor="ctr"/>
                </a:tc>
                <a:tc>
                  <a:txBody>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2022</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Focusing on deep learning techniques for crop pest and disease identification.</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Emphasizes the role of deep learning in automated pest detection. </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May not cover traditional image processing techniques comprehensively</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69964196"/>
                  </a:ext>
                </a:extLst>
              </a:tr>
              <a:tr h="2057560">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a:t>
                      </a:r>
                    </a:p>
                  </a:txBody>
                  <a:tcPr anchor="ctr"/>
                </a:tc>
                <a:tc>
                  <a:txBody>
                    <a:bodyPr/>
                    <a:lstStyle/>
                    <a:p>
                      <a:r>
                        <a:rPr lang="en-US" b="0" dirty="0">
                          <a:solidFill>
                            <a:schemeClr val="tx1"/>
                          </a:solidFill>
                          <a:latin typeface="Times New Roman" panose="02020603050405020304" pitchFamily="18" charset="0"/>
                          <a:cs typeface="Times New Roman" panose="02020603050405020304" pitchFamily="18" charset="0"/>
                        </a:rPr>
                        <a:t>IOT-based intelligent system for early detection of plant diseases</a:t>
                      </a:r>
                      <a:endParaRPr lang="en-IN"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b="0" dirty="0">
                          <a:solidFill>
                            <a:schemeClr val="tx1"/>
                          </a:solidFill>
                          <a:latin typeface="Times New Roman" panose="02020603050405020304" pitchFamily="18" charset="0"/>
                          <a:cs typeface="Times New Roman" panose="02020603050405020304" pitchFamily="18" charset="0"/>
                        </a:rPr>
                        <a:t>Salam,</a:t>
                      </a:r>
                    </a:p>
                    <a:p>
                      <a:r>
                        <a:rPr lang="en-US" b="0" dirty="0" err="1">
                          <a:solidFill>
                            <a:schemeClr val="tx1"/>
                          </a:solidFill>
                          <a:latin typeface="Times New Roman" panose="02020603050405020304" pitchFamily="18" charset="0"/>
                          <a:cs typeface="Times New Roman" panose="02020603050405020304" pitchFamily="18" charset="0"/>
                        </a:rPr>
                        <a:t>M.A.,et</a:t>
                      </a:r>
                      <a:r>
                        <a:rPr lang="en-US" b="0" dirty="0">
                          <a:solidFill>
                            <a:schemeClr val="tx1"/>
                          </a:solidFill>
                          <a:latin typeface="Times New Roman" panose="02020603050405020304" pitchFamily="18" charset="0"/>
                          <a:cs typeface="Times New Roman" panose="02020603050405020304" pitchFamily="18" charset="0"/>
                        </a:rPr>
                        <a:t> al</a:t>
                      </a:r>
                      <a:endParaRPr lang="en-IN"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b="0" dirty="0">
                          <a:solidFill>
                            <a:schemeClr val="tx1"/>
                          </a:solidFill>
                          <a:latin typeface="Times New Roman" panose="02020603050405020304" pitchFamily="18" charset="0"/>
                          <a:cs typeface="Times New Roman" panose="02020603050405020304" pitchFamily="18" charset="0"/>
                        </a:rPr>
                        <a:t>2021</a:t>
                      </a:r>
                      <a:endParaRPr lang="en-IN"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b="0" dirty="0">
                          <a:solidFill>
                            <a:schemeClr val="tx1"/>
                          </a:solidFill>
                          <a:latin typeface="Times New Roman" panose="02020603050405020304" pitchFamily="18" charset="0"/>
                          <a:cs typeface="Times New Roman" panose="02020603050405020304" pitchFamily="18" charset="0"/>
                        </a:rPr>
                        <a:t>Internet of things and Machine learning</a:t>
                      </a:r>
                      <a:endParaRPr lang="en-IN"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b="0" dirty="0">
                          <a:solidFill>
                            <a:schemeClr val="tx1"/>
                          </a:solidFill>
                          <a:latin typeface="Times New Roman" panose="02020603050405020304" pitchFamily="18" charset="0"/>
                          <a:cs typeface="Times New Roman" panose="02020603050405020304" pitchFamily="18" charset="0"/>
                        </a:rPr>
                        <a:t>Proposes on </a:t>
                      </a:r>
                      <a:r>
                        <a:rPr lang="en-US" b="0" dirty="0" err="1">
                          <a:solidFill>
                            <a:schemeClr val="tx1"/>
                          </a:solidFill>
                          <a:latin typeface="Times New Roman" panose="02020603050405020304" pitchFamily="18" charset="0"/>
                          <a:cs typeface="Times New Roman" panose="02020603050405020304" pitchFamily="18" charset="0"/>
                        </a:rPr>
                        <a:t>Iot</a:t>
                      </a:r>
                      <a:r>
                        <a:rPr lang="en-US" b="0" dirty="0">
                          <a:solidFill>
                            <a:schemeClr val="tx1"/>
                          </a:solidFill>
                          <a:latin typeface="Times New Roman" panose="02020603050405020304" pitchFamily="18" charset="0"/>
                          <a:cs typeface="Times New Roman" panose="02020603050405020304" pitchFamily="18" charset="0"/>
                        </a:rPr>
                        <a:t> based system for early detection of plant diseases.</a:t>
                      </a:r>
                      <a:endParaRPr lang="en-IN"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b="0" dirty="0">
                          <a:solidFill>
                            <a:schemeClr val="tx1"/>
                          </a:solidFill>
                          <a:latin typeface="Times New Roman" panose="02020603050405020304" pitchFamily="18" charset="0"/>
                          <a:cs typeface="Times New Roman" panose="02020603050405020304" pitchFamily="18" charset="0"/>
                        </a:rPr>
                        <a:t>Challenges in</a:t>
                      </a:r>
                    </a:p>
                    <a:p>
                      <a:r>
                        <a:rPr lang="en-US" b="0" dirty="0">
                          <a:solidFill>
                            <a:schemeClr val="tx1"/>
                          </a:solidFill>
                          <a:latin typeface="Times New Roman" panose="02020603050405020304" pitchFamily="18" charset="0"/>
                          <a:cs typeface="Times New Roman" panose="02020603050405020304" pitchFamily="18" charset="0"/>
                        </a:rPr>
                        <a:t>implementing IOT</a:t>
                      </a:r>
                    </a:p>
                    <a:p>
                      <a:r>
                        <a:rPr lang="en-US" b="0" dirty="0">
                          <a:solidFill>
                            <a:schemeClr val="tx1"/>
                          </a:solidFill>
                          <a:latin typeface="Times New Roman" panose="02020603050405020304" pitchFamily="18" charset="0"/>
                          <a:cs typeface="Times New Roman" panose="02020603050405020304" pitchFamily="18" charset="0"/>
                        </a:rPr>
                        <a:t>System in remote agricultural area</a:t>
                      </a:r>
                      <a:endParaRPr lang="en-IN"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52966413"/>
                  </a:ext>
                </a:extLst>
              </a:tr>
            </a:tbl>
          </a:graphicData>
        </a:graphic>
      </p:graphicFrame>
    </p:spTree>
    <p:extLst>
      <p:ext uri="{BB962C8B-B14F-4D97-AF65-F5344CB8AC3E}">
        <p14:creationId xmlns:p14="http://schemas.microsoft.com/office/powerpoint/2010/main" val="99549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CF0F-9D89-6792-AF08-91D8037D2934}"/>
              </a:ext>
            </a:extLst>
          </p:cNvPr>
          <p:cNvSpPr>
            <a:spLocks noGrp="1"/>
          </p:cNvSpPr>
          <p:nvPr>
            <p:ph type="title"/>
          </p:nvPr>
        </p:nvSpPr>
        <p:spPr>
          <a:xfrm>
            <a:off x="1524000" y="381000"/>
            <a:ext cx="7391401" cy="762000"/>
          </a:xfrm>
        </p:spPr>
        <p:txBody>
          <a:bodyPr>
            <a:normAutofit/>
          </a:bodyPr>
          <a:lstStyle/>
          <a:p>
            <a:r>
              <a:rPr lang="en-US" sz="2400" b="1" dirty="0">
                <a:latin typeface="Times New Roman" panose="02020603050405020304" pitchFamily="18" charset="0"/>
                <a:cs typeface="Times New Roman" panose="02020603050405020304" pitchFamily="18" charset="0"/>
              </a:rPr>
              <a:t>                LITERATURE SURVEY</a:t>
            </a:r>
            <a:endParaRPr lang="en-IN" sz="24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2A6FEE8-ECAB-62D2-236D-0038836639E9}"/>
              </a:ext>
            </a:extLst>
          </p:cNvPr>
          <p:cNvGraphicFramePr>
            <a:graphicFrameLocks noGrp="1"/>
          </p:cNvGraphicFramePr>
          <p:nvPr>
            <p:ph idx="1"/>
            <p:extLst>
              <p:ext uri="{D42A27DB-BD31-4B8C-83A1-F6EECF244321}">
                <p14:modId xmlns:p14="http://schemas.microsoft.com/office/powerpoint/2010/main" val="375805132"/>
              </p:ext>
            </p:extLst>
          </p:nvPr>
        </p:nvGraphicFramePr>
        <p:xfrm>
          <a:off x="532438" y="1143000"/>
          <a:ext cx="8443731" cy="5433510"/>
        </p:xfrm>
        <a:graphic>
          <a:graphicData uri="http://schemas.openxmlformats.org/drawingml/2006/table">
            <a:tbl>
              <a:tblPr firstRow="1" bandRow="1">
                <a:tableStyleId>{5C22544A-7EE6-4342-B048-85BDC9FD1C3A}</a:tableStyleId>
              </a:tblPr>
              <a:tblGrid>
                <a:gridCol w="762962">
                  <a:extLst>
                    <a:ext uri="{9D8B030D-6E8A-4147-A177-3AD203B41FA5}">
                      <a16:colId xmlns:a16="http://schemas.microsoft.com/office/drawing/2014/main" val="2359949362"/>
                    </a:ext>
                  </a:extLst>
                </a:gridCol>
                <a:gridCol w="1447800">
                  <a:extLst>
                    <a:ext uri="{9D8B030D-6E8A-4147-A177-3AD203B41FA5}">
                      <a16:colId xmlns:a16="http://schemas.microsoft.com/office/drawing/2014/main" val="1947230132"/>
                    </a:ext>
                  </a:extLst>
                </a:gridCol>
                <a:gridCol w="1219200">
                  <a:extLst>
                    <a:ext uri="{9D8B030D-6E8A-4147-A177-3AD203B41FA5}">
                      <a16:colId xmlns:a16="http://schemas.microsoft.com/office/drawing/2014/main" val="3143186825"/>
                    </a:ext>
                  </a:extLst>
                </a:gridCol>
                <a:gridCol w="900935">
                  <a:extLst>
                    <a:ext uri="{9D8B030D-6E8A-4147-A177-3AD203B41FA5}">
                      <a16:colId xmlns:a16="http://schemas.microsoft.com/office/drawing/2014/main" val="2701596019"/>
                    </a:ext>
                  </a:extLst>
                </a:gridCol>
                <a:gridCol w="1474410">
                  <a:extLst>
                    <a:ext uri="{9D8B030D-6E8A-4147-A177-3AD203B41FA5}">
                      <a16:colId xmlns:a16="http://schemas.microsoft.com/office/drawing/2014/main" val="1942278613"/>
                    </a:ext>
                  </a:extLst>
                </a:gridCol>
                <a:gridCol w="1319211">
                  <a:extLst>
                    <a:ext uri="{9D8B030D-6E8A-4147-A177-3AD203B41FA5}">
                      <a16:colId xmlns:a16="http://schemas.microsoft.com/office/drawing/2014/main" val="2971277389"/>
                    </a:ext>
                  </a:extLst>
                </a:gridCol>
                <a:gridCol w="1319213">
                  <a:extLst>
                    <a:ext uri="{9D8B030D-6E8A-4147-A177-3AD203B41FA5}">
                      <a16:colId xmlns:a16="http://schemas.microsoft.com/office/drawing/2014/main" val="532421630"/>
                    </a:ext>
                  </a:extLst>
                </a:gridCol>
              </a:tblGrid>
              <a:tr h="939697">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S.NO</a:t>
                      </a:r>
                    </a:p>
                  </a:txBody>
                  <a:tcPr/>
                </a:tc>
                <a:tc>
                  <a:txBody>
                    <a:bodyPr/>
                    <a:lstStyle/>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TITTLE</a:t>
                      </a:r>
                      <a:endParaRPr lang="en-IN" sz="1800" dirty="0">
                        <a:latin typeface="Times New Roman" panose="02020603050405020304" pitchFamily="18" charset="0"/>
                        <a:cs typeface="Times New Roman" panose="02020603050405020304" pitchFamily="18" charset="0"/>
                      </a:endParaRPr>
                    </a:p>
                  </a:txBody>
                  <a:tcPr anchor="ct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AUTHOR</a:t>
                      </a:r>
                    </a:p>
                  </a:txBody>
                  <a:tcPr anchor="ct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YEAR</a:t>
                      </a:r>
                    </a:p>
                  </a:txBody>
                  <a:tcPr anchor="ct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TECHNIQUES</a:t>
                      </a:r>
                    </a:p>
                  </a:txBody>
                  <a:tcPr anchor="ct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PROS</a:t>
                      </a:r>
                    </a:p>
                  </a:txBody>
                  <a:tcPr anchor="ct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CONS</a:t>
                      </a:r>
                    </a:p>
                  </a:txBody>
                  <a:tcPr anchor="ctr"/>
                </a:tc>
                <a:extLst>
                  <a:ext uri="{0D108BD9-81ED-4DB2-BD59-A6C34878D82A}">
                    <a16:rowId xmlns:a16="http://schemas.microsoft.com/office/drawing/2014/main" val="2973364278"/>
                  </a:ext>
                </a:extLst>
              </a:tr>
              <a:tr h="2460810">
                <a:tc>
                  <a:txBody>
                    <a:bodyPr/>
                    <a:lstStyle/>
                    <a:p>
                      <a:r>
                        <a:rPr lang="en-IN" dirty="0">
                          <a:latin typeface="Times New Roman" panose="02020603050405020304" pitchFamily="18" charset="0"/>
                          <a:cs typeface="Times New Roman" panose="02020603050405020304" pitchFamily="18" charset="0"/>
                        </a:rPr>
                        <a:t>    3</a:t>
                      </a: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Image Processing Techniques for Automated Citrus Greening Disease Detection.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Islam, </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 M. R., Mahmud, M., &amp; Nayeem, M.</a:t>
                      </a:r>
                      <a:endParaRPr lang="en-IN" dirty="0">
                        <a:latin typeface="Times New Roman" panose="02020603050405020304" pitchFamily="18" charset="0"/>
                        <a:cs typeface="Times New Roman" panose="02020603050405020304" pitchFamily="18" charset="0"/>
                      </a:endParaRPr>
                    </a:p>
                  </a:txBody>
                  <a:tcPr anchor="ctr"/>
                </a:tc>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Color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segmentationfeature</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extraction, machine learning classification (CNN).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Utilizes deep learning (CNN) for automated disease detection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Requires large annotated datasets for training CNN models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05268957"/>
                  </a:ext>
                </a:extLst>
              </a:tr>
              <a:tr h="1933493">
                <a:tc>
                  <a: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4</a:t>
                      </a:r>
                    </a:p>
                  </a:txBody>
                  <a:tcPr/>
                </a:tc>
                <a:tc>
                  <a:txBody>
                    <a:bodyPr/>
                    <a:lstStyle/>
                    <a:p>
                      <a:r>
                        <a:rPr lang="en-US" dirty="0">
                          <a:latin typeface="Times New Roman" panose="02020603050405020304" pitchFamily="18" charset="0"/>
                          <a:cs typeface="Times New Roman" panose="02020603050405020304" pitchFamily="18" charset="0"/>
                        </a:rPr>
                        <a:t>Transfer learning for plant diseases detecting using CNN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Toda,y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et al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Transfer learning</a:t>
                      </a:r>
                    </a:p>
                    <a:p>
                      <a:r>
                        <a:rPr lang="en-US" dirty="0">
                          <a:latin typeface="Times New Roman" panose="02020603050405020304" pitchFamily="18" charset="0"/>
                          <a:cs typeface="Times New Roman" panose="02020603050405020304" pitchFamily="18" charset="0"/>
                        </a:rPr>
                        <a:t>(pretrained CNNs)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Improve the performance in plant disease detection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Limited availability of pretrained CNNs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9414894"/>
                  </a:ext>
                </a:extLst>
              </a:tr>
            </a:tbl>
          </a:graphicData>
        </a:graphic>
      </p:graphicFrame>
    </p:spTree>
    <p:extLst>
      <p:ext uri="{BB962C8B-B14F-4D97-AF65-F5344CB8AC3E}">
        <p14:creationId xmlns:p14="http://schemas.microsoft.com/office/powerpoint/2010/main" val="252097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5EE1-3EB7-FFAC-7369-B102541A20CE}"/>
              </a:ext>
            </a:extLst>
          </p:cNvPr>
          <p:cNvSpPr>
            <a:spLocks noGrp="1"/>
          </p:cNvSpPr>
          <p:nvPr>
            <p:ph type="title"/>
          </p:nvPr>
        </p:nvSpPr>
        <p:spPr/>
        <p:txBody>
          <a:bodyPr>
            <a:normAutofit fontScale="90000"/>
          </a:bodyPr>
          <a:lstStyle/>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SYSTEM ARCHITECTURE</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30C226-492E-6CED-29BA-BC626E46C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85912"/>
            <a:ext cx="5867400" cy="4281488"/>
          </a:xfrm>
          <a:prstGeom prst="rect">
            <a:avLst/>
          </a:prstGeom>
        </p:spPr>
      </p:pic>
    </p:spTree>
    <p:extLst>
      <p:ext uri="{BB962C8B-B14F-4D97-AF65-F5344CB8AC3E}">
        <p14:creationId xmlns:p14="http://schemas.microsoft.com/office/powerpoint/2010/main" val="126945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6760-1B75-5DD7-3981-8835675EAEFA}"/>
              </a:ext>
            </a:extLst>
          </p:cNvPr>
          <p:cNvSpPr>
            <a:spLocks noGrp="1"/>
          </p:cNvSpPr>
          <p:nvPr>
            <p:ph type="title"/>
          </p:nvPr>
        </p:nvSpPr>
        <p:spPr>
          <a:xfrm>
            <a:off x="1035627" y="609544"/>
            <a:ext cx="7543800" cy="641978"/>
          </a:xfrm>
        </p:spPr>
        <p:txBody>
          <a:bodyPr>
            <a:norm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METHODOLOGY</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6831E3-1E17-4815-77F1-722D4150577C}"/>
              </a:ext>
            </a:extLst>
          </p:cNvPr>
          <p:cNvSpPr>
            <a:spLocks noGrp="1"/>
          </p:cNvSpPr>
          <p:nvPr>
            <p:ph idx="1"/>
          </p:nvPr>
        </p:nvSpPr>
        <p:spPr>
          <a:xfrm>
            <a:off x="533400" y="1371600"/>
            <a:ext cx="8229600" cy="4539622"/>
          </a:xfrm>
        </p:spPr>
        <p:txBody>
          <a:bodyPr>
            <a:normAutofit lnSpcReduction="10000"/>
          </a:bodyPr>
          <a:lstStyle/>
          <a:p>
            <a:pPr algn="l">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Image Acquisition: Images of rice leaves are captured using cameras or other imaging devices.</a:t>
            </a:r>
          </a:p>
          <a:p>
            <a:pPr algn="l">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Preprocessing: The images are preprocessed to enhance features and remove noise.</a:t>
            </a:r>
          </a:p>
          <a:p>
            <a:pPr algn="l">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Feature Extraction: Features relevant to disease detection, such as texture, color, and shape characteristics, are extracted from the preprocessed images.</a:t>
            </a:r>
          </a:p>
          <a:p>
            <a:pPr algn="l">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Classification: some of the popular </a:t>
            </a:r>
            <a:r>
              <a:rPr lang="en-US" sz="2400" dirty="0">
                <a:solidFill>
                  <a:schemeClr val="tx1"/>
                </a:solidFill>
                <a:latin typeface="Times New Roman" panose="02020603050405020304" pitchFamily="18" charset="0"/>
                <a:cs typeface="Times New Roman" panose="02020603050405020304" pitchFamily="18" charset="0"/>
              </a:rPr>
              <a:t>pre-trained models used in transfer learning include VGG, </a:t>
            </a:r>
            <a:r>
              <a:rPr lang="en-US" sz="2400" dirty="0" err="1">
                <a:solidFill>
                  <a:schemeClr val="tx1"/>
                </a:solidFill>
                <a:latin typeface="Times New Roman" panose="02020603050405020304" pitchFamily="18" charset="0"/>
                <a:cs typeface="Times New Roman" panose="02020603050405020304" pitchFamily="18" charset="0"/>
              </a:rPr>
              <a:t>ResNet</a:t>
            </a:r>
            <a:r>
              <a:rPr lang="en-US" sz="2400" dirty="0">
                <a:solidFill>
                  <a:schemeClr val="tx1"/>
                </a:solidFill>
                <a:latin typeface="Times New Roman" panose="02020603050405020304" pitchFamily="18" charset="0"/>
                <a:cs typeface="Times New Roman" panose="02020603050405020304" pitchFamily="18" charset="0"/>
              </a:rPr>
              <a:t>, Inception, and </a:t>
            </a:r>
            <a:r>
              <a:rPr lang="en-US" sz="2400" dirty="0" err="1">
                <a:solidFill>
                  <a:schemeClr val="tx1"/>
                </a:solidFill>
                <a:latin typeface="Times New Roman" panose="02020603050405020304" pitchFamily="18" charset="0"/>
                <a:cs typeface="Times New Roman" panose="02020603050405020304" pitchFamily="18" charset="0"/>
              </a:rPr>
              <a:t>Xception</a:t>
            </a:r>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models are trained on these features to classify images into healthy or diseased categories</a:t>
            </a: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and in some cases, identify specific diseases.</a:t>
            </a:r>
          </a:p>
        </p:txBody>
      </p:sp>
      <p:sp>
        <p:nvSpPr>
          <p:cNvPr id="4" name="TextBox 3">
            <a:extLst>
              <a:ext uri="{FF2B5EF4-FFF2-40B4-BE49-F238E27FC236}">
                <a16:creationId xmlns:a16="http://schemas.microsoft.com/office/drawing/2014/main" id="{016E0E22-6D35-DD5A-B7C1-1216C4F2EE64}"/>
              </a:ext>
            </a:extLst>
          </p:cNvPr>
          <p:cNvSpPr txBox="1"/>
          <p:nvPr/>
        </p:nvSpPr>
        <p:spPr>
          <a:xfrm>
            <a:off x="533400" y="762112"/>
            <a:ext cx="288589"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53848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F2D7-CE18-03B1-77B6-38AE4481D068}"/>
              </a:ext>
            </a:extLst>
          </p:cNvPr>
          <p:cNvSpPr>
            <a:spLocks noGrp="1"/>
          </p:cNvSpPr>
          <p:nvPr>
            <p:ph type="title"/>
          </p:nvPr>
        </p:nvSpPr>
        <p:spPr>
          <a:xfrm>
            <a:off x="1295400" y="290916"/>
            <a:ext cx="6934200" cy="990600"/>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METHODOLOGY</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06AAC8-40C5-C976-2EB7-F28A57373CAD}"/>
              </a:ext>
            </a:extLst>
          </p:cNvPr>
          <p:cNvSpPr>
            <a:spLocks noGrp="1"/>
          </p:cNvSpPr>
          <p:nvPr>
            <p:ph idx="1"/>
          </p:nvPr>
        </p:nvSpPr>
        <p:spPr>
          <a:xfrm>
            <a:off x="304800" y="1447800"/>
            <a:ext cx="8534399" cy="4800600"/>
          </a:xfrm>
        </p:spPr>
        <p:txBody>
          <a:bodyPr>
            <a:normAutofit/>
          </a:bodyPr>
          <a:lstStyle/>
          <a:p>
            <a:pPr algn="just">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Detection and Diagnosis: The classified images are then used for disease detection and diagnosis, providing insights to farmers for timely intervention and management</a:t>
            </a:r>
          </a:p>
          <a:p>
            <a:pPr algn="just">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Post-processing: Refine the classification results to improve accuracy and remove any false positives or negatives. This step may involve filtering, morphological operations, or thresholding techniques.</a:t>
            </a:r>
          </a:p>
          <a:p>
            <a:pPr algn="just">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Decision Making: Analyze the classified results to make informed decisions regarding pest management strategies. Provide actionable insights to farmers or agricultural professionals for timely intervention and control measures.</a:t>
            </a:r>
            <a:endParaRPr lang="en-I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AFB0B93-4E8B-65C5-ACA9-12CF711F7CA8}"/>
              </a:ext>
            </a:extLst>
          </p:cNvPr>
          <p:cNvSpPr txBox="1"/>
          <p:nvPr/>
        </p:nvSpPr>
        <p:spPr>
          <a:xfrm>
            <a:off x="485414" y="745900"/>
            <a:ext cx="312906" cy="369332"/>
          </a:xfrm>
          <a:prstGeom prst="rect">
            <a:avLst/>
          </a:prstGeom>
          <a:noFill/>
        </p:spPr>
        <p:txBody>
          <a:bodyPr wrap="none" rtlCol="0">
            <a:spAutoFit/>
          </a:bodyPr>
          <a:lstStyle/>
          <a:p>
            <a:r>
              <a:rPr lang="en-US" dirty="0"/>
              <a:t>6</a:t>
            </a:r>
            <a:endParaRPr lang="en-IN" dirty="0"/>
          </a:p>
        </p:txBody>
      </p:sp>
    </p:spTree>
    <p:extLst>
      <p:ext uri="{BB962C8B-B14F-4D97-AF65-F5344CB8AC3E}">
        <p14:creationId xmlns:p14="http://schemas.microsoft.com/office/powerpoint/2010/main" val="287630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38F0-AE21-E72A-DD78-B7842BCED6E5}"/>
              </a:ext>
            </a:extLst>
          </p:cNvPr>
          <p:cNvSpPr>
            <a:spLocks noGrp="1"/>
          </p:cNvSpPr>
          <p:nvPr>
            <p:ph type="title"/>
          </p:nvPr>
        </p:nvSpPr>
        <p:spPr/>
        <p:txBody>
          <a:bodyPr/>
          <a:lstStyle/>
          <a:p>
            <a:r>
              <a:rPr lang="en-US" dirty="0"/>
              <a:t>          </a:t>
            </a:r>
            <a:r>
              <a:rPr lang="en-US" sz="2400" b="1" dirty="0">
                <a:latin typeface="Times New Roman" panose="02020603050405020304" pitchFamily="18" charset="0"/>
                <a:cs typeface="Times New Roman" panose="02020603050405020304" pitchFamily="18" charset="0"/>
              </a:rPr>
              <a:t>DATA COLLECTION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C39E3A-8696-5E1C-7384-D5849B10AAA1}"/>
              </a:ext>
            </a:extLst>
          </p:cNvPr>
          <p:cNvSpPr>
            <a:spLocks noGrp="1"/>
          </p:cNvSpPr>
          <p:nvPr>
            <p:ph idx="1"/>
          </p:nvPr>
        </p:nvSpPr>
        <p:spPr>
          <a:xfrm>
            <a:off x="609600" y="1676400"/>
            <a:ext cx="8153399" cy="4311022"/>
          </a:xfrm>
        </p:spPr>
        <p:txBody>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dataset used in this project was collected from Kaggle, a platform for data science and machine learning.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dataset contains 119 files belonging to three classes. And the three classes include,</a:t>
            </a:r>
          </a:p>
          <a:p>
            <a:pPr marL="0" indent="0">
              <a:buNone/>
            </a:pPr>
            <a:r>
              <a:rPr lang="en-US" sz="2200" dirty="0">
                <a:latin typeface="Times New Roman" panose="02020603050405020304" pitchFamily="18" charset="0"/>
                <a:cs typeface="Times New Roman" panose="02020603050405020304" pitchFamily="18" charset="0"/>
              </a:rPr>
              <a:t>            1. Bacterial leaf blight</a:t>
            </a:r>
          </a:p>
          <a:p>
            <a:pPr marL="0" indent="0">
              <a:buNone/>
            </a:pPr>
            <a:r>
              <a:rPr lang="en-US" sz="2200" dirty="0">
                <a:latin typeface="Times New Roman" panose="02020603050405020304" pitchFamily="18" charset="0"/>
                <a:cs typeface="Times New Roman" panose="02020603050405020304" pitchFamily="18" charset="0"/>
              </a:rPr>
              <a:t>            2. Leaf smut</a:t>
            </a:r>
          </a:p>
          <a:p>
            <a:pPr marL="0" indent="0">
              <a:buNone/>
            </a:pPr>
            <a:r>
              <a:rPr lang="en-US" sz="2200" dirty="0">
                <a:latin typeface="Times New Roman" panose="02020603050405020304" pitchFamily="18" charset="0"/>
                <a:cs typeface="Times New Roman" panose="02020603050405020304" pitchFamily="18" charset="0"/>
              </a:rPr>
              <a:t>            3. Brown spot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662234"/>
      </p:ext>
    </p:extLst>
  </p:cSld>
  <p:clrMapOvr>
    <a:masterClrMapping/>
  </p:clrMapOvr>
</p:sld>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951</TotalTime>
  <Words>1170</Words>
  <Application>Microsoft Office PowerPoint</Application>
  <PresentationFormat>On-screen Show (4:3)</PresentationFormat>
  <Paragraphs>139</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Wisp</vt:lpstr>
      <vt:lpstr>PowerPoint Presentation</vt:lpstr>
      <vt:lpstr>       ABSTRACT</vt:lpstr>
      <vt:lpstr>      INTRODUCTION</vt:lpstr>
      <vt:lpstr>                      LITERATURE SURVEY</vt:lpstr>
      <vt:lpstr>                LITERATURE SURVEY</vt:lpstr>
      <vt:lpstr>            SYSTEM ARCHITECTURE            </vt:lpstr>
      <vt:lpstr>                          METHODOLOGY</vt:lpstr>
      <vt:lpstr>                                     METHODOLOGY</vt:lpstr>
      <vt:lpstr>          DATA COLLECTION</vt:lpstr>
      <vt:lpstr>                ALGORITHM</vt:lpstr>
      <vt:lpstr>               ALGORITHM</vt:lpstr>
      <vt:lpstr>        IMPLEMENTATION AND TESTING</vt:lpstr>
      <vt:lpstr>             IMPLEMENTATION AND TESTING</vt:lpstr>
      <vt:lpstr>           IMPLEMENTATION AND TESTING</vt:lpstr>
      <vt:lpstr>                             OUTPUT</vt:lpstr>
      <vt:lpstr>                 OUTPUT</vt:lpstr>
      <vt:lpstr>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arthimanokaran2@gmail.com</cp:lastModifiedBy>
  <cp:revision>37</cp:revision>
  <dcterms:created xsi:type="dcterms:W3CDTF">2024-02-06T10:43:14Z</dcterms:created>
  <dcterms:modified xsi:type="dcterms:W3CDTF">2024-05-09T04:07:30Z</dcterms:modified>
</cp:coreProperties>
</file>