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9235440" cy="121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7182" y="1864360"/>
            <a:ext cx="5894705" cy="4428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85416" y="2997199"/>
            <a:ext cx="656780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PRAVEEN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NMID: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24131060500121041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spc="-30" dirty="0">
                <a:latin typeface="Calibri"/>
                <a:cs typeface="Calibri"/>
              </a:rPr>
              <a:t>DEPARTMENT: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Bachelor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Shree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Raghvendra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269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4250" spc="-10" dirty="0"/>
              <a:t>RESULTS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461895" y="2159888"/>
            <a:ext cx="5851525" cy="30149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Current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achievements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quantum </a:t>
            </a:r>
            <a:r>
              <a:rPr sz="2750" dirty="0">
                <a:latin typeface="Calibri"/>
                <a:cs typeface="Calibri"/>
              </a:rPr>
              <a:t>supremacy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(e.g.,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Google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Sycamore,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IBM)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Real-world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applications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prototypes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1066800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Comparative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analysis: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classical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vs </a:t>
            </a:r>
            <a:r>
              <a:rPr sz="2750" dirty="0">
                <a:latin typeface="Calibri"/>
                <a:cs typeface="Calibri"/>
              </a:rPr>
              <a:t>quantum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performance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726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791210">
              <a:lnSpc>
                <a:spcPts val="3829"/>
              </a:lnSpc>
              <a:spcBef>
                <a:spcPts val="265"/>
              </a:spcBef>
            </a:pPr>
            <a:r>
              <a:rPr dirty="0"/>
              <a:t>Summary</a:t>
            </a:r>
            <a:r>
              <a:rPr spc="-5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how</a:t>
            </a:r>
            <a:r>
              <a:rPr spc="-70" dirty="0"/>
              <a:t> </a:t>
            </a:r>
            <a:r>
              <a:rPr spc="-10" dirty="0"/>
              <a:t>quantum </a:t>
            </a:r>
            <a:r>
              <a:rPr dirty="0"/>
              <a:t>computing</a:t>
            </a:r>
            <a:r>
              <a:rPr spc="-130" dirty="0"/>
              <a:t> </a:t>
            </a:r>
            <a:r>
              <a:rPr spc="-10" dirty="0"/>
              <a:t>overcomes</a:t>
            </a:r>
            <a:r>
              <a:rPr spc="-165" dirty="0"/>
              <a:t> </a:t>
            </a:r>
            <a:r>
              <a:rPr spc="-10" dirty="0"/>
              <a:t>classical limitations</a:t>
            </a:r>
          </a:p>
          <a:p>
            <a:pPr marL="12700" marR="5080">
              <a:lnSpc>
                <a:spcPct val="100000"/>
              </a:lnSpc>
              <a:spcBef>
                <a:spcPts val="3769"/>
              </a:spcBef>
            </a:pPr>
            <a:r>
              <a:rPr spc="-10" dirty="0"/>
              <a:t>Potential</a:t>
            </a:r>
            <a:r>
              <a:rPr spc="-80" dirty="0"/>
              <a:t> </a:t>
            </a:r>
            <a:r>
              <a:rPr dirty="0"/>
              <a:t>impact</a:t>
            </a:r>
            <a:r>
              <a:rPr spc="-11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technology</a:t>
            </a:r>
            <a:r>
              <a:rPr spc="-114" dirty="0"/>
              <a:t> </a:t>
            </a:r>
            <a:r>
              <a:rPr spc="-25" dirty="0"/>
              <a:t>and </a:t>
            </a:r>
            <a:r>
              <a:rPr spc="-10" dirty="0"/>
              <a:t>society</a:t>
            </a:r>
          </a:p>
          <a:p>
            <a:pPr marL="12700" marR="660400">
              <a:lnSpc>
                <a:spcPct val="101699"/>
              </a:lnSpc>
              <a:spcBef>
                <a:spcPts val="3745"/>
              </a:spcBef>
            </a:pPr>
            <a:r>
              <a:rPr dirty="0"/>
              <a:t>Future</a:t>
            </a:r>
            <a:r>
              <a:rPr spc="-110" dirty="0"/>
              <a:t> </a:t>
            </a:r>
            <a:r>
              <a:rPr dirty="0"/>
              <a:t>roadmap</a:t>
            </a:r>
            <a:r>
              <a:rPr spc="-6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challenges </a:t>
            </a:r>
            <a:r>
              <a:rPr dirty="0"/>
              <a:t>(error</a:t>
            </a:r>
            <a:r>
              <a:rPr spc="-160" dirty="0"/>
              <a:t> </a:t>
            </a:r>
            <a:r>
              <a:rPr dirty="0"/>
              <a:t>correction,</a:t>
            </a:r>
            <a:r>
              <a:rPr spc="-145" dirty="0"/>
              <a:t> </a:t>
            </a:r>
            <a:r>
              <a:rPr spc="-10" dirty="0"/>
              <a:t>scalability)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3070" y="2381313"/>
            <a:ext cx="7691755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84835" marR="5080" indent="-572135">
              <a:lnSpc>
                <a:spcPct val="100800"/>
              </a:lnSpc>
              <a:spcBef>
                <a:spcPts val="55"/>
              </a:spcBef>
            </a:pPr>
            <a:r>
              <a:rPr sz="5400" b="1" dirty="0">
                <a:latin typeface="Arial"/>
                <a:cs typeface="Arial"/>
              </a:rPr>
              <a:t>Quantum </a:t>
            </a:r>
            <a:r>
              <a:rPr sz="5400" b="1" spc="-30" dirty="0">
                <a:latin typeface="Arial"/>
                <a:cs typeface="Arial"/>
              </a:rPr>
              <a:t>Computing: </a:t>
            </a:r>
            <a:r>
              <a:rPr sz="5400" b="1" dirty="0">
                <a:latin typeface="Arial"/>
                <a:cs typeface="Arial"/>
              </a:rPr>
              <a:t>Breaking</a:t>
            </a:r>
            <a:r>
              <a:rPr sz="5400" b="1" spc="40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the</a:t>
            </a:r>
            <a:r>
              <a:rPr sz="5400" b="1" spc="-20" dirty="0">
                <a:latin typeface="Arial"/>
                <a:cs typeface="Arial"/>
              </a:rPr>
              <a:t> </a:t>
            </a:r>
            <a:r>
              <a:rPr sz="5400" b="1" spc="-75" dirty="0">
                <a:latin typeface="Arial"/>
                <a:cs typeface="Arial"/>
              </a:rPr>
              <a:t>Barriers.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5" name="object 5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0" y="4010025"/>
            <a:ext cx="4171950" cy="2847975"/>
            <a:chOff x="0" y="4010025"/>
            <a:chExt cx="4171950" cy="2847975"/>
          </a:xfrm>
        </p:grpSpPr>
        <p:sp>
          <p:nvSpPr>
            <p:cNvPr id="16" name="object 1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8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797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1494" y="1802130"/>
            <a:ext cx="5212715" cy="38639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Limitations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classical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computing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in </a:t>
            </a:r>
            <a:r>
              <a:rPr sz="2750" dirty="0">
                <a:latin typeface="Calibri"/>
                <a:cs typeface="Calibri"/>
              </a:rPr>
              <a:t>handling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complex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problems</a:t>
            </a:r>
            <a:endParaRPr sz="2750">
              <a:latin typeface="Calibri"/>
              <a:cs typeface="Calibri"/>
            </a:endParaRPr>
          </a:p>
          <a:p>
            <a:pPr marL="12700" marR="661035">
              <a:lnSpc>
                <a:spcPct val="102400"/>
              </a:lnSpc>
              <a:spcBef>
                <a:spcPts val="3304"/>
              </a:spcBef>
            </a:pPr>
            <a:r>
              <a:rPr sz="2750" dirty="0">
                <a:latin typeface="Calibri"/>
                <a:cs typeface="Calibri"/>
              </a:rPr>
              <a:t>Exponential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growth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dirty="0">
                <a:latin typeface="Calibri"/>
                <a:cs typeface="Calibri"/>
              </a:rPr>
              <a:t>processing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needs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50">
              <a:latin typeface="Calibri"/>
              <a:cs typeface="Calibri"/>
            </a:endParaRPr>
          </a:p>
          <a:p>
            <a:pPr marL="12700" marR="425450">
              <a:lnSpc>
                <a:spcPct val="101299"/>
              </a:lnSpc>
            </a:pPr>
            <a:r>
              <a:rPr sz="2750" dirty="0">
                <a:latin typeface="Calibri"/>
                <a:cs typeface="Calibri"/>
              </a:rPr>
              <a:t>Challenges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cryptography, </a:t>
            </a:r>
            <a:r>
              <a:rPr sz="2750" dirty="0">
                <a:latin typeface="Calibri"/>
                <a:cs typeface="Calibri"/>
              </a:rPr>
              <a:t>optimization,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current systems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74687" y="2016760"/>
            <a:ext cx="5369560" cy="34442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Explanation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why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current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hardware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algorithms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face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scalability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issues</a:t>
            </a:r>
            <a:endParaRPr sz="2750">
              <a:latin typeface="Calibri"/>
              <a:cs typeface="Calibri"/>
            </a:endParaRPr>
          </a:p>
          <a:p>
            <a:pPr marL="12700" marR="302260">
              <a:lnSpc>
                <a:spcPct val="102400"/>
              </a:lnSpc>
              <a:spcBef>
                <a:spcPts val="3304"/>
              </a:spcBef>
            </a:pPr>
            <a:r>
              <a:rPr sz="2750" dirty="0">
                <a:latin typeface="Calibri"/>
                <a:cs typeface="Calibri"/>
              </a:rPr>
              <a:t>Introduction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quantum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principles </a:t>
            </a:r>
            <a:r>
              <a:rPr sz="2750" dirty="0">
                <a:latin typeface="Calibri"/>
                <a:cs typeface="Calibri"/>
              </a:rPr>
              <a:t>(superposition,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entanglement)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alibri"/>
              <a:cs typeface="Calibri"/>
            </a:endParaRPr>
          </a:p>
          <a:p>
            <a:pPr marL="12700" marR="99060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The</a:t>
            </a:r>
            <a:r>
              <a:rPr sz="2750" spc="-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gap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current</a:t>
            </a:r>
            <a:r>
              <a:rPr sz="2750" spc="-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computing </a:t>
            </a:r>
            <a:r>
              <a:rPr sz="2750" dirty="0">
                <a:latin typeface="Calibri"/>
                <a:cs typeface="Calibri"/>
              </a:rPr>
              <a:t>capabilities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future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requirements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12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sz="2400" spc="-10" dirty="0"/>
              <a:t>Research</a:t>
            </a:r>
            <a:r>
              <a:rPr sz="2400" spc="-50" dirty="0"/>
              <a:t> </a:t>
            </a:r>
            <a:r>
              <a:rPr sz="2400" spc="-10" dirty="0"/>
              <a:t>institutions</a:t>
            </a:r>
            <a:r>
              <a:rPr sz="2400" spc="-30" dirty="0"/>
              <a:t> </a:t>
            </a:r>
            <a:r>
              <a:rPr sz="2400" dirty="0"/>
              <a:t>and</a:t>
            </a:r>
            <a:r>
              <a:rPr sz="2400" spc="-45" dirty="0"/>
              <a:t> </a:t>
            </a:r>
            <a:r>
              <a:rPr sz="2400" spc="-10" dirty="0"/>
              <a:t>universities</a:t>
            </a:r>
            <a:endParaRPr sz="2400"/>
          </a:p>
          <a:p>
            <a:pPr marL="83820" marR="5080">
              <a:lnSpc>
                <a:spcPct val="198200"/>
              </a:lnSpc>
              <a:spcBef>
                <a:spcPts val="75"/>
              </a:spcBef>
            </a:pPr>
            <a:r>
              <a:rPr sz="2400" spc="-10" dirty="0"/>
              <a:t>Government</a:t>
            </a:r>
            <a:r>
              <a:rPr sz="2400" spc="-70" dirty="0"/>
              <a:t> </a:t>
            </a:r>
            <a:r>
              <a:rPr sz="2400" dirty="0"/>
              <a:t>and</a:t>
            </a:r>
            <a:r>
              <a:rPr sz="2400" spc="-75" dirty="0"/>
              <a:t> </a:t>
            </a:r>
            <a:r>
              <a:rPr sz="2400" spc="-10" dirty="0"/>
              <a:t>defense</a:t>
            </a:r>
            <a:r>
              <a:rPr sz="2400" spc="-80" dirty="0"/>
              <a:t> </a:t>
            </a:r>
            <a:r>
              <a:rPr sz="2400" spc="-10" dirty="0"/>
              <a:t>organizations </a:t>
            </a:r>
            <a:r>
              <a:rPr sz="2400" dirty="0"/>
              <a:t>Healthcare</a:t>
            </a:r>
            <a:r>
              <a:rPr sz="2400" spc="-20" dirty="0"/>
              <a:t> </a:t>
            </a:r>
            <a:r>
              <a:rPr sz="2400" dirty="0"/>
              <a:t>&amp;</a:t>
            </a:r>
            <a:r>
              <a:rPr sz="2400" spc="-75" dirty="0"/>
              <a:t> </a:t>
            </a:r>
            <a:r>
              <a:rPr sz="2400" spc="-10" dirty="0"/>
              <a:t>pharmaceuticals</a:t>
            </a:r>
            <a:r>
              <a:rPr sz="2400" spc="-55" dirty="0"/>
              <a:t> </a:t>
            </a:r>
            <a:r>
              <a:rPr sz="2400" dirty="0"/>
              <a:t>(drug</a:t>
            </a:r>
            <a:r>
              <a:rPr sz="2400" spc="-85" dirty="0"/>
              <a:t> </a:t>
            </a:r>
            <a:r>
              <a:rPr sz="2400" spc="-10" dirty="0"/>
              <a:t>discovery)</a:t>
            </a:r>
            <a:endParaRPr sz="2400"/>
          </a:p>
          <a:p>
            <a:pPr marL="83820" marR="1020444">
              <a:lnSpc>
                <a:spcPct val="101699"/>
              </a:lnSpc>
              <a:spcBef>
                <a:spcPts val="2850"/>
              </a:spcBef>
            </a:pPr>
            <a:r>
              <a:rPr sz="2400" dirty="0"/>
              <a:t>Financial</a:t>
            </a:r>
            <a:r>
              <a:rPr sz="2400" spc="-25" dirty="0"/>
              <a:t> </a:t>
            </a:r>
            <a:r>
              <a:rPr sz="2400" dirty="0"/>
              <a:t>sector</a:t>
            </a:r>
            <a:r>
              <a:rPr sz="2400" spc="-75" dirty="0"/>
              <a:t> </a:t>
            </a:r>
            <a:r>
              <a:rPr sz="2400" dirty="0"/>
              <a:t>(risk</a:t>
            </a:r>
            <a:r>
              <a:rPr sz="2400" spc="-40" dirty="0"/>
              <a:t> </a:t>
            </a:r>
            <a:r>
              <a:rPr sz="2400" spc="-10" dirty="0"/>
              <a:t>analysis,</a:t>
            </a:r>
            <a:r>
              <a:rPr sz="2400" spc="-65" dirty="0"/>
              <a:t> </a:t>
            </a:r>
            <a:r>
              <a:rPr sz="2400" spc="-10" dirty="0"/>
              <a:t>portfolio optimization)</a:t>
            </a:r>
            <a:endParaRPr sz="2400"/>
          </a:p>
          <a:p>
            <a:pPr marL="83820">
              <a:lnSpc>
                <a:spcPct val="100000"/>
              </a:lnSpc>
              <a:spcBef>
                <a:spcPts val="2830"/>
              </a:spcBef>
            </a:pPr>
            <a:r>
              <a:rPr sz="2400" spc="-55" dirty="0"/>
              <a:t>Tech</a:t>
            </a:r>
            <a:r>
              <a:rPr sz="2400" spc="-75" dirty="0"/>
              <a:t> </a:t>
            </a:r>
            <a:r>
              <a:rPr sz="2400" dirty="0"/>
              <a:t>companies</a:t>
            </a:r>
            <a:r>
              <a:rPr sz="2400" spc="-50" dirty="0"/>
              <a:t> </a:t>
            </a:r>
            <a:r>
              <a:rPr sz="2400" dirty="0"/>
              <a:t>and</a:t>
            </a:r>
            <a:r>
              <a:rPr sz="2400" spc="-75" dirty="0"/>
              <a:t> </a:t>
            </a:r>
            <a:r>
              <a:rPr sz="2400" spc="-10" dirty="0"/>
              <a:t>data-</a:t>
            </a:r>
            <a:r>
              <a:rPr sz="2400" dirty="0"/>
              <a:t>driven</a:t>
            </a:r>
            <a:r>
              <a:rPr sz="2400" spc="-65" dirty="0"/>
              <a:t> </a:t>
            </a:r>
            <a:r>
              <a:rPr sz="2400" spc="-10" dirty="0"/>
              <a:t>industries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43700" y="781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6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5" dirty="0"/>
              <a:t> </a:t>
            </a:r>
            <a:r>
              <a:rPr sz="3600" dirty="0"/>
              <a:t>AND</a:t>
            </a:r>
            <a:r>
              <a:rPr sz="3600" spc="4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62275" y="2088261"/>
            <a:ext cx="5733415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Programming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Languages: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Q#,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Qiskit,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20" dirty="0">
                <a:latin typeface="Calibri"/>
                <a:cs typeface="Calibri"/>
              </a:rPr>
              <a:t>Cirq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Hardware: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IBM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Quantum,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Google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Sycamore,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Rigetti</a:t>
            </a:r>
            <a:endParaRPr sz="2400">
              <a:latin typeface="Calibri"/>
              <a:cs typeface="Calibri"/>
            </a:endParaRPr>
          </a:p>
          <a:p>
            <a:pPr marL="12700" marR="290830">
              <a:lnSpc>
                <a:spcPct val="101699"/>
              </a:lnSpc>
              <a:spcBef>
                <a:spcPts val="2780"/>
              </a:spcBef>
            </a:pPr>
            <a:r>
              <a:rPr sz="2400" dirty="0">
                <a:latin typeface="Calibri"/>
                <a:cs typeface="Calibri"/>
              </a:rPr>
              <a:t>Simulation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Tools: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IBM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Experience, </a:t>
            </a:r>
            <a:r>
              <a:rPr sz="2400" dirty="0">
                <a:latin typeface="Calibri"/>
                <a:cs typeface="Calibri"/>
              </a:rPr>
              <a:t>Microsoft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Azure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Quantum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Platforms: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Braket,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Azure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Quantum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Cloud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/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0437" y="1659572"/>
            <a:ext cx="5890260" cy="429260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367665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Calibri"/>
                <a:cs typeface="Calibri"/>
              </a:rPr>
              <a:t>Minimalistic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futuristic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theme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with </a:t>
            </a:r>
            <a:r>
              <a:rPr sz="2750" dirty="0">
                <a:latin typeface="Calibri"/>
                <a:cs typeface="Calibri"/>
              </a:rPr>
              <a:t>quantum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visuals</a:t>
            </a:r>
            <a:endParaRPr sz="2750">
              <a:latin typeface="Calibri"/>
              <a:cs typeface="Calibri"/>
            </a:endParaRPr>
          </a:p>
          <a:p>
            <a:pPr marL="12700" marR="548640">
              <a:lnSpc>
                <a:spcPct val="102400"/>
              </a:lnSpc>
              <a:spcBef>
                <a:spcPts val="3304"/>
              </a:spcBef>
            </a:pPr>
            <a:r>
              <a:rPr sz="2750" dirty="0">
                <a:latin typeface="Calibri"/>
                <a:cs typeface="Calibri"/>
              </a:rPr>
              <a:t>Color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scheme: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Dark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background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with </a:t>
            </a:r>
            <a:r>
              <a:rPr sz="2750" dirty="0">
                <a:latin typeface="Calibri"/>
                <a:cs typeface="Calibri"/>
              </a:rPr>
              <a:t>neon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(blue,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purple,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green)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accents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1110615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Use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diagrams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quantum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gates, </a:t>
            </a:r>
            <a:r>
              <a:rPr sz="2750" dirty="0">
                <a:latin typeface="Calibri"/>
                <a:cs typeface="Calibri"/>
              </a:rPr>
              <a:t>circuits,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comparison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charts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Include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flowcharts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working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principles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91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70" dirty="0"/>
              <a:t> </a:t>
            </a:r>
            <a:r>
              <a:rPr dirty="0"/>
              <a:t>AND</a:t>
            </a:r>
            <a:r>
              <a:rPr spc="-10" dirty="0"/>
              <a:t> 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125" y="1730755"/>
            <a:ext cx="5434330" cy="4293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alibri"/>
                <a:cs typeface="Calibri"/>
              </a:rPr>
              <a:t>Quantum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bits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(qubits)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classical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bits</a:t>
            </a:r>
            <a:endParaRPr sz="2750">
              <a:latin typeface="Calibri"/>
              <a:cs typeface="Calibri"/>
            </a:endParaRPr>
          </a:p>
          <a:p>
            <a:pPr marL="12700" marR="1270000">
              <a:lnSpc>
                <a:spcPct val="202599"/>
              </a:lnSpc>
              <a:spcBef>
                <a:spcPts val="70"/>
              </a:spcBef>
            </a:pPr>
            <a:r>
              <a:rPr sz="2750" dirty="0">
                <a:latin typeface="Calibri"/>
                <a:cs typeface="Calibri"/>
              </a:rPr>
              <a:t>Quantum</a:t>
            </a:r>
            <a:r>
              <a:rPr sz="2750" spc="-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gates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circuits </a:t>
            </a:r>
            <a:r>
              <a:rPr sz="2750" dirty="0">
                <a:latin typeface="Calibri"/>
                <a:cs typeface="Calibri"/>
              </a:rPr>
              <a:t>Speed-up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problem-</a:t>
            </a:r>
            <a:r>
              <a:rPr sz="2750" spc="-10" dirty="0">
                <a:latin typeface="Calibri"/>
                <a:cs typeface="Calibri"/>
              </a:rPr>
              <a:t>solving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1365250">
              <a:lnSpc>
                <a:spcPct val="102400"/>
              </a:lnSpc>
            </a:pPr>
            <a:r>
              <a:rPr sz="2750" dirty="0">
                <a:latin typeface="Calibri"/>
                <a:cs typeface="Calibri"/>
              </a:rPr>
              <a:t>Use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cases: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Cryptography,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AI, </a:t>
            </a:r>
            <a:r>
              <a:rPr sz="2750" dirty="0">
                <a:latin typeface="Calibri"/>
                <a:cs typeface="Calibri"/>
              </a:rPr>
              <a:t>optimization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problems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Future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capabilities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limitations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maindupriya@gmail.com</cp:lastModifiedBy>
  <cp:revision>1</cp:revision>
  <dcterms:created xsi:type="dcterms:W3CDTF">2025-09-09T01:14:34Z</dcterms:created>
  <dcterms:modified xsi:type="dcterms:W3CDTF">2025-09-09T01:21:03Z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