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5" r:id="rId1"/>
  </p:sldMasterIdLst>
  <p:sldIdLst>
    <p:sldId id="256" r:id="rId2"/>
    <p:sldId id="260" r:id="rId3"/>
    <p:sldId id="258" r:id="rId4"/>
    <p:sldId id="262" r:id="rId5"/>
    <p:sldId id="261" r:id="rId6"/>
    <p:sldId id="263" r:id="rId7"/>
    <p:sldId id="264" r:id="rId8"/>
    <p:sldId id="266" r:id="rId9"/>
    <p:sldId id="265" r:id="rId10"/>
    <p:sldId id="268" r:id="rId11"/>
    <p:sldId id="269" r:id="rId12"/>
    <p:sldId id="27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7"/>
    <p:restoredTop sz="94673"/>
  </p:normalViewPr>
  <p:slideViewPr>
    <p:cSldViewPr snapToGrid="0">
      <p:cViewPr varScale="1">
        <p:scale>
          <a:sx n="96" d="100"/>
          <a:sy n="96" d="100"/>
        </p:scale>
        <p:origin x="200"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1/8/25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00988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1/8/25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9174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1/8/25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824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1/8/25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96760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1/8/25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73408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1/8/25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5247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1/8/25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9052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1/8/25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74570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1/8/25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57559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1/8/25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65367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1/8/25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3807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1/8/25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3776393"/>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24" r:id="rId6"/>
    <p:sldLayoutId id="2147483719" r:id="rId7"/>
    <p:sldLayoutId id="2147483720" r:id="rId8"/>
    <p:sldLayoutId id="2147483721" r:id="rId9"/>
    <p:sldLayoutId id="2147483723" r:id="rId10"/>
    <p:sldLayoutId id="2147483722"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6A103-7D88-C562-8D6F-3B29DC81A3B1}"/>
              </a:ext>
            </a:extLst>
          </p:cNvPr>
          <p:cNvSpPr>
            <a:spLocks noGrp="1"/>
          </p:cNvSpPr>
          <p:nvPr>
            <p:ph type="ctrTitle"/>
          </p:nvPr>
        </p:nvSpPr>
        <p:spPr>
          <a:xfrm>
            <a:off x="648929" y="639097"/>
            <a:ext cx="6253317" cy="3686015"/>
          </a:xfrm>
        </p:spPr>
        <p:txBody>
          <a:bodyPr>
            <a:normAutofit/>
          </a:bodyPr>
          <a:lstStyle/>
          <a:p>
            <a:r>
              <a:rPr lang="en-US" dirty="0" err="1"/>
              <a:t>OrbDoc</a:t>
            </a:r>
            <a:br>
              <a:rPr lang="en-US" dirty="0"/>
            </a:br>
            <a:r>
              <a:rPr lang="en-US" dirty="0"/>
              <a:t>HEALTH</a:t>
            </a:r>
          </a:p>
        </p:txBody>
      </p:sp>
      <p:sp>
        <p:nvSpPr>
          <p:cNvPr id="3" name="Subtitle 2">
            <a:extLst>
              <a:ext uri="{FF2B5EF4-FFF2-40B4-BE49-F238E27FC236}">
                <a16:creationId xmlns:a16="http://schemas.microsoft.com/office/drawing/2014/main" id="{DFEB4FD1-68BF-7284-27C8-FD7110C3E531}"/>
              </a:ext>
            </a:extLst>
          </p:cNvPr>
          <p:cNvSpPr>
            <a:spLocks noGrp="1"/>
          </p:cNvSpPr>
          <p:nvPr>
            <p:ph type="subTitle" idx="1"/>
          </p:nvPr>
        </p:nvSpPr>
        <p:spPr>
          <a:xfrm>
            <a:off x="632899" y="4672739"/>
            <a:ext cx="6269347" cy="1021498"/>
          </a:xfrm>
        </p:spPr>
        <p:txBody>
          <a:bodyPr>
            <a:normAutofit/>
          </a:bodyPr>
          <a:lstStyle/>
          <a:p>
            <a:r>
              <a:rPr lang="en-US">
                <a:solidFill>
                  <a:schemeClr val="tx1">
                    <a:lumMod val="85000"/>
                    <a:lumOff val="15000"/>
                  </a:schemeClr>
                </a:solidFill>
              </a:rPr>
              <a:t>NEW PRODUCT FEATURES AND POC</a:t>
            </a:r>
            <a:endParaRPr lang="en-US" dirty="0">
              <a:solidFill>
                <a:schemeClr val="tx1">
                  <a:lumMod val="85000"/>
                  <a:lumOff val="15000"/>
                </a:schemeClr>
              </a:solidFill>
            </a:endParaRPr>
          </a:p>
        </p:txBody>
      </p:sp>
      <p:cxnSp>
        <p:nvCxnSpPr>
          <p:cNvPr id="18" name="Straight Connector 17">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Picture 3" descr="Colored pencils inside a pencil holder which is on top of a wood table">
            <a:extLst>
              <a:ext uri="{FF2B5EF4-FFF2-40B4-BE49-F238E27FC236}">
                <a16:creationId xmlns:a16="http://schemas.microsoft.com/office/drawing/2014/main" id="{DA3C6350-4367-802C-502C-ABB43616E8CA}"/>
              </a:ext>
            </a:extLst>
          </p:cNvPr>
          <p:cNvPicPr>
            <a:picLocks noChangeAspect="1"/>
          </p:cNvPicPr>
          <p:nvPr/>
        </p:nvPicPr>
        <p:blipFill>
          <a:blip r:embed="rId2"/>
          <a:srcRect l="49535" r="5348" b="-2"/>
          <a:stretch/>
        </p:blipFill>
        <p:spPr>
          <a:xfrm>
            <a:off x="7556686" y="1"/>
            <a:ext cx="4635315" cy="6857999"/>
          </a:xfrm>
          <a:prstGeom prst="rect">
            <a:avLst/>
          </a:prstGeom>
        </p:spPr>
      </p:pic>
    </p:spTree>
    <p:extLst>
      <p:ext uri="{BB962C8B-B14F-4D97-AF65-F5344CB8AC3E}">
        <p14:creationId xmlns:p14="http://schemas.microsoft.com/office/powerpoint/2010/main" val="27045107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FC8FB-7F74-40DF-B023-6C8DD9560765}"/>
              </a:ext>
            </a:extLst>
          </p:cNvPr>
          <p:cNvSpPr>
            <a:spLocks noGrp="1"/>
          </p:cNvSpPr>
          <p:nvPr>
            <p:ph type="title"/>
          </p:nvPr>
        </p:nvSpPr>
        <p:spPr/>
        <p:txBody>
          <a:bodyPr>
            <a:normAutofit/>
          </a:bodyPr>
          <a:lstStyle/>
          <a:p>
            <a:r>
              <a:rPr lang="en-US" sz="4300" b="1" dirty="0"/>
              <a:t>S</a:t>
            </a:r>
            <a:r>
              <a:rPr lang="en-US" sz="4300" dirty="0"/>
              <a:t>ocial</a:t>
            </a:r>
            <a:r>
              <a:rPr lang="en-US" sz="4300" b="1" dirty="0"/>
              <a:t> D</a:t>
            </a:r>
            <a:r>
              <a:rPr lang="en-US" sz="4300" dirty="0"/>
              <a:t>eterminants</a:t>
            </a:r>
            <a:r>
              <a:rPr lang="en-US" sz="4300" b="1" dirty="0"/>
              <a:t> of H</a:t>
            </a:r>
            <a:r>
              <a:rPr lang="en-US" sz="4300" dirty="0"/>
              <a:t>ealth</a:t>
            </a:r>
            <a:r>
              <a:rPr lang="en-US" sz="4300" b="1" dirty="0"/>
              <a:t> (</a:t>
            </a:r>
            <a:r>
              <a:rPr lang="en-US" sz="4300" b="1" dirty="0" err="1"/>
              <a:t>Sdoh</a:t>
            </a:r>
            <a:r>
              <a:rPr lang="en-US" sz="4300" b="1" dirty="0"/>
              <a:t>)</a:t>
            </a:r>
          </a:p>
        </p:txBody>
      </p:sp>
      <p:sp>
        <p:nvSpPr>
          <p:cNvPr id="3" name="Content Placeholder 2">
            <a:extLst>
              <a:ext uri="{FF2B5EF4-FFF2-40B4-BE49-F238E27FC236}">
                <a16:creationId xmlns:a16="http://schemas.microsoft.com/office/drawing/2014/main" id="{A8C32FD4-9571-2043-681E-27C359D9A127}"/>
              </a:ext>
            </a:extLst>
          </p:cNvPr>
          <p:cNvSpPr>
            <a:spLocks noGrp="1"/>
          </p:cNvSpPr>
          <p:nvPr>
            <p:ph idx="1"/>
          </p:nvPr>
        </p:nvSpPr>
        <p:spPr/>
        <p:txBody>
          <a:bodyPr>
            <a:normAutofit/>
          </a:bodyPr>
          <a:lstStyle/>
          <a:p>
            <a:r>
              <a:rPr lang="en-US" b="1" dirty="0"/>
              <a:t>What is </a:t>
            </a:r>
            <a:r>
              <a:rPr lang="en-US" b="1" dirty="0" err="1"/>
              <a:t>SDoH</a:t>
            </a:r>
            <a:r>
              <a:rPr lang="en-US" b="1" dirty="0"/>
              <a:t> Extraction and Summarization?</a:t>
            </a:r>
            <a:br>
              <a:rPr lang="en-US" dirty="0"/>
            </a:br>
            <a:r>
              <a:rPr lang="en-US" dirty="0"/>
              <a:t>This feature would automatically identify and summarize mentions of key social determinants—like housing conditions, access to transportation, family support, employment status, diet, or mental health stressors—based on the conversation’s context. The system would highlight these factors alongside clinical insights, making them readily visible in the final structured note.</a:t>
            </a:r>
          </a:p>
          <a:p>
            <a:r>
              <a:rPr lang="en-US" b="1" dirty="0"/>
              <a:t>Why Is This Unique?</a:t>
            </a:r>
            <a:br>
              <a:rPr lang="en-US" dirty="0"/>
            </a:br>
            <a:r>
              <a:rPr lang="en-US" dirty="0"/>
              <a:t>Current market solutions focus heavily on clinical entities (diagnoses, medications) and billing codes. Very few, if any, are leveraging AI to surface </a:t>
            </a:r>
            <a:r>
              <a:rPr lang="en-US" dirty="0" err="1"/>
              <a:t>SDoH</a:t>
            </a:r>
            <a:r>
              <a:rPr lang="en-US" dirty="0"/>
              <a:t> insights directly from the conversation. Incorporating these insights positions your product as forward-thinking, holistic, and more aligned with modern, patient-centered care models.</a:t>
            </a:r>
          </a:p>
          <a:p>
            <a:endParaRPr lang="en-US" dirty="0"/>
          </a:p>
        </p:txBody>
      </p:sp>
    </p:spTree>
    <p:extLst>
      <p:ext uri="{BB962C8B-B14F-4D97-AF65-F5344CB8AC3E}">
        <p14:creationId xmlns:p14="http://schemas.microsoft.com/office/powerpoint/2010/main" val="868601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17E54-4F76-B905-8246-4EFDDE864918}"/>
              </a:ext>
            </a:extLst>
          </p:cNvPr>
          <p:cNvSpPr>
            <a:spLocks noGrp="1"/>
          </p:cNvSpPr>
          <p:nvPr>
            <p:ph type="title"/>
          </p:nvPr>
        </p:nvSpPr>
        <p:spPr>
          <a:xfrm>
            <a:off x="1097280" y="988908"/>
            <a:ext cx="10058400" cy="1450757"/>
          </a:xfrm>
        </p:spPr>
        <p:txBody>
          <a:bodyPr/>
          <a:lstStyle/>
          <a:p>
            <a:r>
              <a:rPr lang="en-US" b="1" dirty="0"/>
              <a:t>Research-Backed Proof of Need:</a:t>
            </a:r>
            <a:br>
              <a:rPr lang="en-US" dirty="0"/>
            </a:br>
            <a:endParaRPr lang="en-US" dirty="0"/>
          </a:p>
        </p:txBody>
      </p:sp>
      <p:sp>
        <p:nvSpPr>
          <p:cNvPr id="3" name="Content Placeholder 2">
            <a:extLst>
              <a:ext uri="{FF2B5EF4-FFF2-40B4-BE49-F238E27FC236}">
                <a16:creationId xmlns:a16="http://schemas.microsoft.com/office/drawing/2014/main" id="{2612846E-B85F-8AA6-AA56-2A1B3AA5B4C0}"/>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dirty="0"/>
              <a:t>According to the </a:t>
            </a:r>
            <a:r>
              <a:rPr lang="en-US" b="1" dirty="0"/>
              <a:t>World Health Organization (WHO)</a:t>
            </a:r>
            <a:r>
              <a:rPr lang="en-US" dirty="0"/>
              <a:t> and the </a:t>
            </a:r>
            <a:r>
              <a:rPr lang="en-US" b="1" dirty="0"/>
              <a:t>Centers for Disease Control and Prevention (CDC)</a:t>
            </a:r>
            <a:r>
              <a:rPr lang="en-US" dirty="0"/>
              <a:t>, </a:t>
            </a:r>
            <a:r>
              <a:rPr lang="en-US" dirty="0" err="1"/>
              <a:t>SDoH</a:t>
            </a:r>
            <a:r>
              <a:rPr lang="en-US" dirty="0"/>
              <a:t> account for up to 50% of health outcomes, making them at least as important as direct clinical factors in many patient populations.</a:t>
            </a:r>
          </a:p>
          <a:p>
            <a:pPr>
              <a:buFont typeface="Arial" panose="020B0604020202020204" pitchFamily="34" charset="0"/>
              <a:buChar char="•"/>
            </a:pPr>
            <a:r>
              <a:rPr lang="en-US" dirty="0"/>
              <a:t>Studies published in journals such as </a:t>
            </a:r>
            <a:r>
              <a:rPr lang="en-US" b="1" dirty="0"/>
              <a:t>JAMA</a:t>
            </a:r>
            <a:r>
              <a:rPr lang="en-US" dirty="0"/>
              <a:t> and </a:t>
            </a:r>
            <a:r>
              <a:rPr lang="en-US" b="1" dirty="0"/>
              <a:t>Health Affairs</a:t>
            </a:r>
            <a:r>
              <a:rPr lang="en-US" dirty="0"/>
              <a:t> demonstrate that integrating </a:t>
            </a:r>
            <a:r>
              <a:rPr lang="en-US" dirty="0" err="1"/>
              <a:t>SDoH</a:t>
            </a:r>
            <a:r>
              <a:rPr lang="en-US" dirty="0"/>
              <a:t> data into patient records can lead to improved care management, better health outcomes, and reduced costs. For example, a 2018 study in </a:t>
            </a:r>
            <a:r>
              <a:rPr lang="en-US" i="1" dirty="0"/>
              <a:t>Health Affairs</a:t>
            </a:r>
            <a:r>
              <a:rPr lang="en-US" dirty="0"/>
              <a:t> noted that accounting for housing instability, food insecurity, and other social factors helped tailor interventions that improved patient outcomes and satisfaction.</a:t>
            </a:r>
          </a:p>
          <a:p>
            <a:pPr>
              <a:buFont typeface="Arial" panose="020B0604020202020204" pitchFamily="34" charset="0"/>
              <a:buChar char="•"/>
            </a:pPr>
            <a:r>
              <a:rPr lang="en-US" dirty="0"/>
              <a:t>The </a:t>
            </a:r>
            <a:r>
              <a:rPr lang="en-US" b="1" dirty="0"/>
              <a:t>Office of the National Coordinator for Health Information Technology (ONC)</a:t>
            </a:r>
            <a:r>
              <a:rPr lang="en-US" dirty="0"/>
              <a:t> encourages incorporating </a:t>
            </a:r>
            <a:r>
              <a:rPr lang="en-US" dirty="0" err="1"/>
              <a:t>SDoH</a:t>
            </a:r>
            <a:r>
              <a:rPr lang="en-US" dirty="0"/>
              <a:t> into Electronic Health Records, emphasizing the healthcare industry’s move toward value-based care and whole-patient perspectives.</a:t>
            </a:r>
          </a:p>
          <a:p>
            <a:pPr>
              <a:buFont typeface="Arial" panose="020B0604020202020204" pitchFamily="34" charset="0"/>
              <a:buChar char="•"/>
            </a:pPr>
            <a:r>
              <a:rPr lang="en-US" dirty="0"/>
              <a:t>A systematic review in the </a:t>
            </a:r>
            <a:r>
              <a:rPr lang="en-US" i="1" dirty="0"/>
              <a:t>American Journal of Preventive Medicine (2017)</a:t>
            </a:r>
            <a:r>
              <a:rPr lang="en-US" dirty="0"/>
              <a:t> indicated that documenting </a:t>
            </a:r>
            <a:r>
              <a:rPr lang="en-US" dirty="0" err="1"/>
              <a:t>SDoH</a:t>
            </a:r>
            <a:r>
              <a:rPr lang="en-US" dirty="0"/>
              <a:t> within clinical workflows facilitates better provider awareness, leads to more holistic treatment plans, and can guide appropriate community resource referrals.</a:t>
            </a:r>
          </a:p>
          <a:p>
            <a:endParaRPr lang="en-US" dirty="0"/>
          </a:p>
        </p:txBody>
      </p:sp>
    </p:spTree>
    <p:extLst>
      <p:ext uri="{BB962C8B-B14F-4D97-AF65-F5344CB8AC3E}">
        <p14:creationId xmlns:p14="http://schemas.microsoft.com/office/powerpoint/2010/main" val="993673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5B2C-581D-7E15-D010-032FB91B9BDA}"/>
              </a:ext>
            </a:extLst>
          </p:cNvPr>
          <p:cNvSpPr>
            <a:spLocks noGrp="1"/>
          </p:cNvSpPr>
          <p:nvPr>
            <p:ph type="title"/>
          </p:nvPr>
        </p:nvSpPr>
        <p:spPr/>
        <p:txBody>
          <a:bodyPr/>
          <a:lstStyle/>
          <a:p>
            <a:r>
              <a:rPr lang="en-US" b="1" dirty="0"/>
              <a:t>Value Proposition:</a:t>
            </a:r>
            <a:br>
              <a:rPr lang="en-US" dirty="0"/>
            </a:br>
            <a:endParaRPr lang="en-US" dirty="0"/>
          </a:p>
        </p:txBody>
      </p:sp>
      <p:sp>
        <p:nvSpPr>
          <p:cNvPr id="3" name="Content Placeholder 2">
            <a:extLst>
              <a:ext uri="{FF2B5EF4-FFF2-40B4-BE49-F238E27FC236}">
                <a16:creationId xmlns:a16="http://schemas.microsoft.com/office/drawing/2014/main" id="{C2FB4769-2014-F88E-061D-BECE59ADA943}"/>
              </a:ext>
            </a:extLst>
          </p:cNvPr>
          <p:cNvSpPr>
            <a:spLocks noGrp="1"/>
          </p:cNvSpPr>
          <p:nvPr>
            <p:ph idx="1"/>
          </p:nvPr>
        </p:nvSpPr>
        <p:spPr/>
        <p:txBody>
          <a:bodyPr/>
          <a:lstStyle/>
          <a:p>
            <a:pPr>
              <a:buFont typeface="Arial" panose="020B0604020202020204" pitchFamily="34" charset="0"/>
              <a:buChar char="•"/>
            </a:pPr>
            <a:r>
              <a:rPr lang="en-US" b="1" dirty="0"/>
              <a:t>Holistic Patient Understanding:</a:t>
            </a:r>
            <a:r>
              <a:rPr lang="en-US" dirty="0"/>
              <a:t> Providers can easily see non-clinical factors affecting health, aiding more comprehensive treatment plans.</a:t>
            </a:r>
          </a:p>
          <a:p>
            <a:pPr>
              <a:buFont typeface="Arial" panose="020B0604020202020204" pitchFamily="34" charset="0"/>
              <a:buChar char="•"/>
            </a:pPr>
            <a:r>
              <a:rPr lang="en-US" b="1" dirty="0"/>
              <a:t>Enhanced Care Coordination:</a:t>
            </a:r>
            <a:r>
              <a:rPr lang="en-US" dirty="0"/>
              <a:t> By surfacing </a:t>
            </a:r>
            <a:r>
              <a:rPr lang="en-US" dirty="0" err="1"/>
              <a:t>SDoH</a:t>
            </a:r>
            <a:r>
              <a:rPr lang="en-US" dirty="0"/>
              <a:t>, the product supports interdisciplinary care teams (including social workers, care managers) in identifying interventions early.</a:t>
            </a:r>
          </a:p>
          <a:p>
            <a:pPr>
              <a:buFont typeface="Arial" panose="020B0604020202020204" pitchFamily="34" charset="0"/>
              <a:buChar char="•"/>
            </a:pPr>
            <a:r>
              <a:rPr lang="en-US" b="1" dirty="0"/>
              <a:t>Competitive Differentiation:</a:t>
            </a:r>
            <a:r>
              <a:rPr lang="en-US" dirty="0"/>
              <a:t> In a crowded market of transcription tools, offering </a:t>
            </a:r>
            <a:r>
              <a:rPr lang="en-US" dirty="0" err="1"/>
              <a:t>SDoH</a:t>
            </a:r>
            <a:r>
              <a:rPr lang="en-US" dirty="0"/>
              <a:t> extraction adds meaningful, actionable intelligence that most competitors do not currently offer.</a:t>
            </a:r>
          </a:p>
          <a:p>
            <a:pPr>
              <a:buFont typeface="Arial" panose="020B0604020202020204" pitchFamily="34" charset="0"/>
              <a:buChar char="•"/>
            </a:pPr>
            <a:r>
              <a:rPr lang="en-US" b="1" dirty="0"/>
              <a:t>Future-Proofing:</a:t>
            </a:r>
            <a:r>
              <a:rPr lang="en-US" dirty="0"/>
              <a:t> As healthcare shifts toward value-based models and integrated care, tools that incorporate </a:t>
            </a:r>
            <a:r>
              <a:rPr lang="en-US" dirty="0" err="1"/>
              <a:t>SDoH</a:t>
            </a:r>
            <a:r>
              <a:rPr lang="en-US" dirty="0"/>
              <a:t> will stand out and meet evolving regulatory and payer expectations.</a:t>
            </a:r>
          </a:p>
          <a:p>
            <a:endParaRPr lang="en-US" dirty="0"/>
          </a:p>
        </p:txBody>
      </p:sp>
    </p:spTree>
    <p:extLst>
      <p:ext uri="{BB962C8B-B14F-4D97-AF65-F5344CB8AC3E}">
        <p14:creationId xmlns:p14="http://schemas.microsoft.com/office/powerpoint/2010/main" val="483492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6CBE2-48A8-B186-8631-1CCF554CC7A2}"/>
              </a:ext>
            </a:extLst>
          </p:cNvPr>
          <p:cNvSpPr>
            <a:spLocks noGrp="1"/>
          </p:cNvSpPr>
          <p:nvPr>
            <p:ph type="title"/>
          </p:nvPr>
        </p:nvSpPr>
        <p:spPr>
          <a:xfrm>
            <a:off x="1097280" y="988908"/>
            <a:ext cx="10058400" cy="1450757"/>
          </a:xfrm>
        </p:spPr>
        <p:txBody>
          <a:bodyPr>
            <a:normAutofit/>
          </a:bodyPr>
          <a:lstStyle/>
          <a:p>
            <a:r>
              <a:rPr lang="en-US" b="1" dirty="0"/>
              <a:t>Real-Time Screening for </a:t>
            </a:r>
            <a:r>
              <a:rPr lang="en-US" b="1" dirty="0" err="1"/>
              <a:t>Sdoh</a:t>
            </a:r>
            <a:br>
              <a:rPr lang="en-US" b="1" dirty="0"/>
            </a:br>
            <a:endParaRPr lang="en-US" dirty="0"/>
          </a:p>
        </p:txBody>
      </p:sp>
      <p:sp>
        <p:nvSpPr>
          <p:cNvPr id="3" name="Content Placeholder 2">
            <a:extLst>
              <a:ext uri="{FF2B5EF4-FFF2-40B4-BE49-F238E27FC236}">
                <a16:creationId xmlns:a16="http://schemas.microsoft.com/office/drawing/2014/main" id="{96DB6315-4959-FADA-C147-774EBCDE99B2}"/>
              </a:ext>
            </a:extLst>
          </p:cNvPr>
          <p:cNvSpPr>
            <a:spLocks noGrp="1"/>
          </p:cNvSpPr>
          <p:nvPr>
            <p:ph idx="1"/>
          </p:nvPr>
        </p:nvSpPr>
        <p:spPr>
          <a:xfrm>
            <a:off x="1097280" y="2108201"/>
            <a:ext cx="10058400" cy="4017177"/>
          </a:xfrm>
        </p:spPr>
        <p:txBody>
          <a:bodyPr>
            <a:normAutofit fontScale="25000" lnSpcReduction="20000"/>
          </a:bodyPr>
          <a:lstStyle/>
          <a:p>
            <a:pPr marL="0" indent="0">
              <a:buNone/>
            </a:pPr>
            <a:r>
              <a:rPr lang="en-US" sz="4400" b="1" dirty="0"/>
              <a:t>Scenario:</a:t>
            </a:r>
            <a:br>
              <a:rPr lang="en-US" sz="4400" dirty="0"/>
            </a:br>
            <a:r>
              <a:rPr lang="en-US" sz="4400" dirty="0"/>
              <a:t>A 52-year-old patient comes in complaining of persistent headaches. During the conversation, the patient mentions:</a:t>
            </a:r>
          </a:p>
          <a:p>
            <a:pPr>
              <a:buFont typeface="Arial" panose="020B0604020202020204" pitchFamily="34" charset="0"/>
              <a:buChar char="•"/>
            </a:pPr>
            <a:r>
              <a:rPr lang="en-US" sz="4400" dirty="0"/>
              <a:t>They’ve recently lost their job and cannot afford their prescription co-pays.</a:t>
            </a:r>
          </a:p>
          <a:p>
            <a:pPr>
              <a:buFont typeface="Arial" panose="020B0604020202020204" pitchFamily="34" charset="0"/>
              <a:buChar char="•"/>
            </a:pPr>
            <a:r>
              <a:rPr lang="en-US" sz="4400" dirty="0"/>
              <a:t>They live in a neighborhood with no reliable grocery store, making it hard to maintain a healthy diet.</a:t>
            </a:r>
          </a:p>
          <a:p>
            <a:pPr>
              <a:buFont typeface="Arial" panose="020B0604020202020204" pitchFamily="34" charset="0"/>
              <a:buChar char="•"/>
            </a:pPr>
            <a:r>
              <a:rPr lang="en-US" sz="4400" dirty="0"/>
              <a:t>They rely on a friend’s couch as temporary housing because they don’t have permanent shelter.</a:t>
            </a:r>
          </a:p>
          <a:p>
            <a:r>
              <a:rPr lang="en-US" sz="4400" b="1" dirty="0"/>
              <a:t>How </a:t>
            </a:r>
            <a:r>
              <a:rPr lang="en-US" sz="4400" b="1" dirty="0" err="1"/>
              <a:t>OrbDoc</a:t>
            </a:r>
            <a:r>
              <a:rPr lang="en-US" sz="4400" b="1" dirty="0"/>
              <a:t> Would Handle This:</a:t>
            </a:r>
            <a:endParaRPr lang="en-US" sz="4400" dirty="0"/>
          </a:p>
          <a:p>
            <a:pPr>
              <a:buFont typeface="Arial" panose="020B0604020202020204" pitchFamily="34" charset="0"/>
              <a:buChar char="•"/>
            </a:pPr>
            <a:r>
              <a:rPr lang="en-US" sz="4400" dirty="0"/>
              <a:t>As the clinician records the encounter, </a:t>
            </a:r>
            <a:r>
              <a:rPr lang="en-US" sz="4400" dirty="0" err="1"/>
              <a:t>OrbDoc</a:t>
            </a:r>
            <a:r>
              <a:rPr lang="en-US" sz="4400" dirty="0"/>
              <a:t> transcribes the conversation.</a:t>
            </a:r>
          </a:p>
          <a:p>
            <a:pPr>
              <a:buFont typeface="Arial" panose="020B0604020202020204" pitchFamily="34" charset="0"/>
              <a:buChar char="•"/>
            </a:pPr>
            <a:r>
              <a:rPr lang="en-US" sz="4400" dirty="0"/>
              <a:t>After transcription, </a:t>
            </a:r>
            <a:r>
              <a:rPr lang="en-US" sz="4400" dirty="0" err="1"/>
              <a:t>OrbDoc</a:t>
            </a:r>
            <a:r>
              <a:rPr lang="en-US" sz="4400" dirty="0"/>
              <a:t> </a:t>
            </a:r>
            <a:r>
              <a:rPr lang="en-US" sz="4400" dirty="0" err="1"/>
              <a:t>SDoH</a:t>
            </a:r>
            <a:r>
              <a:rPr lang="en-US" sz="4400" dirty="0"/>
              <a:t> feature identifies key phrases related to financial insecurity (“cannot afford prescriptions”), food access (“no reliable grocery store”), and housing instability (“no permanent shelter”).</a:t>
            </a:r>
          </a:p>
          <a:p>
            <a:pPr>
              <a:buFont typeface="Arial" panose="020B0604020202020204" pitchFamily="34" charset="0"/>
              <a:buChar char="•"/>
            </a:pPr>
            <a:r>
              <a:rPr lang="en-US" sz="4400" dirty="0"/>
              <a:t>In the clinician’s dashboard, these issues are summarized in a dedicated </a:t>
            </a:r>
            <a:r>
              <a:rPr lang="en-US" sz="4400" dirty="0" err="1"/>
              <a:t>SDoH</a:t>
            </a:r>
            <a:r>
              <a:rPr lang="en-US" sz="4400" dirty="0"/>
              <a:t> section, making it easy for the provider to understand the broader life context affecting the patient’s health.</a:t>
            </a:r>
          </a:p>
          <a:p>
            <a:pPr>
              <a:buFont typeface="Arial" panose="020B0604020202020204" pitchFamily="34" charset="0"/>
              <a:buChar char="•"/>
            </a:pPr>
            <a:r>
              <a:rPr lang="en-US" sz="4400" dirty="0"/>
              <a:t>The clinician, now aware of these social factors, can consider referrals to social workers, discuss cost-effective treatment alternatives, or connect the patient to local community resources.</a:t>
            </a:r>
          </a:p>
          <a:p>
            <a:r>
              <a:rPr lang="en-US" sz="4400" b="1" dirty="0"/>
              <a:t>Impact:</a:t>
            </a:r>
            <a:br>
              <a:rPr lang="en-US" sz="4400" dirty="0"/>
            </a:br>
            <a:r>
              <a:rPr lang="en-US" sz="4400" dirty="0"/>
              <a:t>This helps the healthcare team address more than just the headache symptoms. Understanding </a:t>
            </a:r>
            <a:r>
              <a:rPr lang="en-US" sz="4400" dirty="0" err="1"/>
              <a:t>SDoH</a:t>
            </a:r>
            <a:r>
              <a:rPr lang="en-US" sz="4400" dirty="0"/>
              <a:t> can lead to better-tailored treatment plans, improved medication adherence, and more meaningful interventions that ultimately improve health outcomes.</a:t>
            </a:r>
          </a:p>
          <a:p>
            <a:endParaRPr lang="en-US" dirty="0"/>
          </a:p>
        </p:txBody>
      </p:sp>
    </p:spTree>
    <p:extLst>
      <p:ext uri="{BB962C8B-B14F-4D97-AF65-F5344CB8AC3E}">
        <p14:creationId xmlns:p14="http://schemas.microsoft.com/office/powerpoint/2010/main" val="28224576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C71E0-06DF-4624-0B3C-57B2ABAD7A31}"/>
              </a:ext>
            </a:extLst>
          </p:cNvPr>
          <p:cNvSpPr>
            <a:spLocks noGrp="1"/>
          </p:cNvSpPr>
          <p:nvPr>
            <p:ph type="title"/>
          </p:nvPr>
        </p:nvSpPr>
        <p:spPr/>
        <p:txBody>
          <a:bodyPr>
            <a:noAutofit/>
          </a:bodyPr>
          <a:lstStyle/>
          <a:p>
            <a:r>
              <a:rPr lang="en-US" sz="5600" dirty="0"/>
              <a:t>Advanced Feature Suggestion: Real-Time Screening for Cognitive or Mental Health Indicators From Conversational Cues</a:t>
            </a:r>
          </a:p>
        </p:txBody>
      </p:sp>
    </p:spTree>
    <p:extLst>
      <p:ext uri="{BB962C8B-B14F-4D97-AF65-F5344CB8AC3E}">
        <p14:creationId xmlns:p14="http://schemas.microsoft.com/office/powerpoint/2010/main" val="386134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D7587-D30D-E438-1ED9-FBE994BCF532}"/>
              </a:ext>
            </a:extLst>
          </p:cNvPr>
          <p:cNvSpPr>
            <a:spLocks noGrp="1"/>
          </p:cNvSpPr>
          <p:nvPr>
            <p:ph type="title"/>
          </p:nvPr>
        </p:nvSpPr>
        <p:spPr/>
        <p:txBody>
          <a:bodyPr/>
          <a:lstStyle/>
          <a:p>
            <a:r>
              <a:rPr lang="en-US" b="1" dirty="0"/>
              <a:t>What Is It?</a:t>
            </a:r>
            <a:endParaRPr lang="en-US" dirty="0"/>
          </a:p>
        </p:txBody>
      </p:sp>
      <p:sp>
        <p:nvSpPr>
          <p:cNvPr id="3" name="Content Placeholder 2">
            <a:extLst>
              <a:ext uri="{FF2B5EF4-FFF2-40B4-BE49-F238E27FC236}">
                <a16:creationId xmlns:a16="http://schemas.microsoft.com/office/drawing/2014/main" id="{5DCE26C9-DEBC-E648-DC60-42ED19FD7791}"/>
              </a:ext>
            </a:extLst>
          </p:cNvPr>
          <p:cNvSpPr>
            <a:spLocks noGrp="1"/>
          </p:cNvSpPr>
          <p:nvPr>
            <p:ph idx="1"/>
          </p:nvPr>
        </p:nvSpPr>
        <p:spPr/>
        <p:txBody>
          <a:bodyPr/>
          <a:lstStyle/>
          <a:p>
            <a:br>
              <a:rPr lang="en-US" dirty="0"/>
            </a:br>
            <a:r>
              <a:rPr lang="en-US" dirty="0"/>
              <a:t>This feature would analyze the linguistic, acoustic, and semantic patterns in the patient-clinician conversation to detect early signs of mental health conditions (e.g., depression, anxiety) or cognitive issues (e.g., mild cognitive impairment, early dementia). </a:t>
            </a:r>
          </a:p>
          <a:p>
            <a:r>
              <a:rPr lang="en-US" dirty="0"/>
              <a:t>By leveraging advanced NLP, speech analysis, and machine learning models trained on clinically validated datasets, </a:t>
            </a:r>
            <a:r>
              <a:rPr lang="en-US" dirty="0" err="1"/>
              <a:t>OrbDoc</a:t>
            </a:r>
            <a:r>
              <a:rPr lang="en-US" dirty="0"/>
              <a:t> could highlight subtle indicators such as speech hesitation, language complexity, sentiment shifts, or slowed response times that correlate with underlying mental or cognitive health conditions.</a:t>
            </a:r>
          </a:p>
        </p:txBody>
      </p:sp>
    </p:spTree>
    <p:extLst>
      <p:ext uri="{BB962C8B-B14F-4D97-AF65-F5344CB8AC3E}">
        <p14:creationId xmlns:p14="http://schemas.microsoft.com/office/powerpoint/2010/main" val="189979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98E6E-AECF-B023-2A5B-EC823FD0F7D2}"/>
              </a:ext>
            </a:extLst>
          </p:cNvPr>
          <p:cNvSpPr>
            <a:spLocks noGrp="1"/>
          </p:cNvSpPr>
          <p:nvPr>
            <p:ph type="title"/>
          </p:nvPr>
        </p:nvSpPr>
        <p:spPr>
          <a:xfrm>
            <a:off x="1097280" y="286603"/>
            <a:ext cx="10058400" cy="2203209"/>
          </a:xfrm>
        </p:spPr>
        <p:txBody>
          <a:bodyPr>
            <a:normAutofit/>
          </a:bodyPr>
          <a:lstStyle/>
          <a:p>
            <a:r>
              <a:rPr lang="en-US" b="1" dirty="0"/>
              <a:t>Why Is This Advanced and Differentiating?</a:t>
            </a:r>
            <a:br>
              <a:rPr lang="en-US" dirty="0"/>
            </a:br>
            <a:endParaRPr lang="en-US" dirty="0"/>
          </a:p>
        </p:txBody>
      </p:sp>
      <p:sp>
        <p:nvSpPr>
          <p:cNvPr id="3" name="Content Placeholder 2">
            <a:extLst>
              <a:ext uri="{FF2B5EF4-FFF2-40B4-BE49-F238E27FC236}">
                <a16:creationId xmlns:a16="http://schemas.microsoft.com/office/drawing/2014/main" id="{40CE4D73-AB28-BBF8-54A3-8460BF0BFED7}"/>
              </a:ext>
            </a:extLst>
          </p:cNvPr>
          <p:cNvSpPr>
            <a:spLocks noGrp="1"/>
          </p:cNvSpPr>
          <p:nvPr>
            <p:ph idx="1"/>
          </p:nvPr>
        </p:nvSpPr>
        <p:spPr/>
        <p:txBody>
          <a:bodyPr>
            <a:normAutofit/>
          </a:bodyPr>
          <a:lstStyle/>
          <a:p>
            <a:pPr>
              <a:buFont typeface="Arial" panose="020B0604020202020204" pitchFamily="34" charset="0"/>
              <a:buChar char="•"/>
            </a:pPr>
            <a:r>
              <a:rPr lang="en-US" b="1" dirty="0"/>
              <a:t>Complex Data Integration:</a:t>
            </a:r>
            <a:r>
              <a:rPr lang="en-US" dirty="0"/>
              <a:t> It goes beyond standard transcription by incorporating voice acoustic features, prosody, sentiment analysis, and semantic density. This integration requires sophisticated multi-modal AI techniques.</a:t>
            </a:r>
          </a:p>
          <a:p>
            <a:pPr>
              <a:buFont typeface="Arial" panose="020B0604020202020204" pitchFamily="34" charset="0"/>
              <a:buChar char="•"/>
            </a:pPr>
            <a:r>
              <a:rPr lang="en-US" b="1" dirty="0"/>
              <a:t>Predictive Modeling:</a:t>
            </a:r>
            <a:r>
              <a:rPr lang="en-US" dirty="0"/>
              <a:t> Instead of just documenting what was said, the system would predict or flag potential mental or cognitive health issues that might otherwise remain undetected until more severe symptoms appear.</a:t>
            </a:r>
          </a:p>
          <a:p>
            <a:pPr>
              <a:buFont typeface="Arial" panose="020B0604020202020204" pitchFamily="34" charset="0"/>
              <a:buChar char="•"/>
            </a:pPr>
            <a:r>
              <a:rPr lang="en-US" b="1" dirty="0"/>
              <a:t>Early Intervention:</a:t>
            </a:r>
            <a:r>
              <a:rPr lang="en-US" dirty="0"/>
              <a:t> Identifying these subtle cues early allows healthcare providers to recommend timely evaluations, referrals, or interventions—potentially improving patient outcomes before conditions become more severe.</a:t>
            </a:r>
          </a:p>
          <a:p>
            <a:endParaRPr lang="en-US" dirty="0"/>
          </a:p>
        </p:txBody>
      </p:sp>
    </p:spTree>
    <p:extLst>
      <p:ext uri="{BB962C8B-B14F-4D97-AF65-F5344CB8AC3E}">
        <p14:creationId xmlns:p14="http://schemas.microsoft.com/office/powerpoint/2010/main" val="2659014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E453C-4E23-E881-B99F-3C1E68327D46}"/>
              </a:ext>
            </a:extLst>
          </p:cNvPr>
          <p:cNvSpPr>
            <a:spLocks noGrp="1"/>
          </p:cNvSpPr>
          <p:nvPr>
            <p:ph type="title"/>
          </p:nvPr>
        </p:nvSpPr>
        <p:spPr>
          <a:xfrm>
            <a:off x="1097280" y="988908"/>
            <a:ext cx="10058400" cy="1450757"/>
          </a:xfrm>
        </p:spPr>
        <p:txBody>
          <a:bodyPr/>
          <a:lstStyle/>
          <a:p>
            <a:r>
              <a:rPr lang="en-US" b="1" dirty="0"/>
              <a:t>Market and Problem Context:</a:t>
            </a:r>
            <a:br>
              <a:rPr lang="en-US" dirty="0"/>
            </a:br>
            <a:endParaRPr lang="en-US" dirty="0"/>
          </a:p>
        </p:txBody>
      </p:sp>
      <p:sp>
        <p:nvSpPr>
          <p:cNvPr id="3" name="Content Placeholder 2">
            <a:extLst>
              <a:ext uri="{FF2B5EF4-FFF2-40B4-BE49-F238E27FC236}">
                <a16:creationId xmlns:a16="http://schemas.microsoft.com/office/drawing/2014/main" id="{D8E84B35-A88C-4427-6194-93177476CBEE}"/>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Industry Trend:</a:t>
            </a:r>
            <a:r>
              <a:rPr lang="en-US" dirty="0"/>
              <a:t> There’s a surge in startups focusing on digital biomarkers for mental health and cognition. Companies and research groups are exploring how everyday language and speech patterns can serve as early warning signs for conditions like depression or Alzheimer’s. A notable increase in academic literature and venture-backed companies in this domain shows it’s a hot, emerging field.</a:t>
            </a:r>
          </a:p>
          <a:p>
            <a:pPr>
              <a:buFont typeface="Arial" panose="020B0604020202020204" pitchFamily="34" charset="0"/>
              <a:buChar char="•"/>
            </a:pPr>
            <a:r>
              <a:rPr lang="en-US" b="1" dirty="0"/>
              <a:t>Provider Challenge:</a:t>
            </a:r>
            <a:r>
              <a:rPr lang="en-US" dirty="0"/>
              <a:t> Mental health disorders and early cognitive decline often go unnoticed in routine clinical encounters. Clinicians are time-strapped and may not pick up on subtle changes in a patient’s speech patterns or affect, especially in non-psychiatric visits. Early detection is often missed, leading to delayed treatment.</a:t>
            </a:r>
          </a:p>
          <a:p>
            <a:pPr>
              <a:buFont typeface="Arial" panose="020B0604020202020204" pitchFamily="34" charset="0"/>
              <a:buChar char="•"/>
            </a:pPr>
            <a:r>
              <a:rPr lang="en-US" b="1" dirty="0"/>
              <a:t>Regulatory and Payer Interest:</a:t>
            </a:r>
            <a:r>
              <a:rPr lang="en-US" dirty="0"/>
              <a:t> Value-based care models and payers are beginning to acknowledge the importance of preventive mental health and cognitive care. Tools that support early detection can improve healthcare quality metrics and patient satisfaction, potentially making them attractive for reimbursement or partnership programs.</a:t>
            </a:r>
          </a:p>
          <a:p>
            <a:endParaRPr lang="en-US" dirty="0"/>
          </a:p>
        </p:txBody>
      </p:sp>
    </p:spTree>
    <p:extLst>
      <p:ext uri="{BB962C8B-B14F-4D97-AF65-F5344CB8AC3E}">
        <p14:creationId xmlns:p14="http://schemas.microsoft.com/office/powerpoint/2010/main" val="120128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6DA4-9FD1-FF9F-D5AE-363534AEF40C}"/>
              </a:ext>
            </a:extLst>
          </p:cNvPr>
          <p:cNvSpPr>
            <a:spLocks noGrp="1"/>
          </p:cNvSpPr>
          <p:nvPr>
            <p:ph type="title"/>
          </p:nvPr>
        </p:nvSpPr>
        <p:spPr>
          <a:xfrm>
            <a:off x="1097280" y="988908"/>
            <a:ext cx="10058400" cy="1450757"/>
          </a:xfrm>
        </p:spPr>
        <p:txBody>
          <a:bodyPr/>
          <a:lstStyle/>
          <a:p>
            <a:r>
              <a:rPr lang="en-US" b="1" dirty="0"/>
              <a:t>Research-Backed Proof of Need:</a:t>
            </a:r>
            <a:br>
              <a:rPr lang="en-US" dirty="0"/>
            </a:br>
            <a:endParaRPr lang="en-US" dirty="0"/>
          </a:p>
        </p:txBody>
      </p:sp>
      <p:sp>
        <p:nvSpPr>
          <p:cNvPr id="3" name="Content Placeholder 2">
            <a:extLst>
              <a:ext uri="{FF2B5EF4-FFF2-40B4-BE49-F238E27FC236}">
                <a16:creationId xmlns:a16="http://schemas.microsoft.com/office/drawing/2014/main" id="{CDC1A3AD-0D13-2CCA-1AFE-FDB6BB5F87B6}"/>
              </a:ext>
            </a:extLst>
          </p:cNvPr>
          <p:cNvSpPr>
            <a:spLocks noGrp="1"/>
          </p:cNvSpPr>
          <p:nvPr>
            <p:ph idx="1"/>
          </p:nvPr>
        </p:nvSpPr>
        <p:spPr/>
        <p:txBody>
          <a:bodyPr>
            <a:normAutofit fontScale="92500" lnSpcReduction="20000"/>
          </a:bodyPr>
          <a:lstStyle/>
          <a:p>
            <a:pPr>
              <a:buFont typeface="Arial" panose="020B0604020202020204" pitchFamily="34" charset="0"/>
              <a:buChar char="•"/>
            </a:pPr>
            <a:r>
              <a:rPr lang="en-US" b="1" dirty="0"/>
              <a:t>Academic Studies:</a:t>
            </a:r>
            <a:r>
              <a:rPr lang="en-US" dirty="0"/>
              <a:t> Research published in journals like </a:t>
            </a:r>
            <a:r>
              <a:rPr lang="en-US" i="1" dirty="0"/>
              <a:t>Lancet Psychiatry</a:t>
            </a:r>
            <a:r>
              <a:rPr lang="en-US" dirty="0"/>
              <a:t> and </a:t>
            </a:r>
            <a:r>
              <a:rPr lang="en-US" i="1" dirty="0"/>
              <a:t>JAMA Psychiatry</a:t>
            </a:r>
            <a:r>
              <a:rPr lang="en-US" dirty="0"/>
              <a:t> highlight how linguistic and vocal biomarkers can predict depression severity, suicide risk, and cognitive decline. Studies have found correlations between speech features (pitch, pause patterns, vocabulary diversity) and certain neurological or mental health conditions.</a:t>
            </a:r>
          </a:p>
          <a:p>
            <a:pPr>
              <a:buFont typeface="Arial" panose="020B0604020202020204" pitchFamily="34" charset="0"/>
              <a:buChar char="•"/>
            </a:pPr>
            <a:r>
              <a:rPr lang="en-US" b="1" dirty="0"/>
              <a:t>Clinical Guidelines Trend:</a:t>
            </a:r>
            <a:r>
              <a:rPr lang="en-US" dirty="0"/>
              <a:t> Leading institutions are increasingly encouraging routine mental health screenings. Incorporating subtle, passive screening through AI during clinical interactions would align with proactive mental health strategies recommended by organizations like the U.S. Preventive Services Task Force.</a:t>
            </a:r>
          </a:p>
          <a:p>
            <a:pPr>
              <a:buFont typeface="Arial" panose="020B0604020202020204" pitchFamily="34" charset="0"/>
              <a:buChar char="•"/>
            </a:pPr>
            <a:r>
              <a:rPr lang="en-US" b="1" dirty="0"/>
              <a:t>Investor and Startup Ecosystem:</a:t>
            </a:r>
            <a:r>
              <a:rPr lang="en-US" dirty="0"/>
              <a:t> The digital mental health market is booming. According to various health tech reports (e.g., Rock Health, CB Insights), there’s growing investment in platforms that can detect mental health conditions using AI. Many of these remain point solutions or research prototypes. </a:t>
            </a:r>
            <a:r>
              <a:rPr lang="en-US" dirty="0" err="1"/>
              <a:t>OrbDoc</a:t>
            </a:r>
            <a:r>
              <a:rPr lang="en-US" dirty="0"/>
              <a:t> integrating this directly into its clinical documentation workflow would represent a first-of-its-kind solution, preempting the market.</a:t>
            </a:r>
          </a:p>
          <a:p>
            <a:endParaRPr lang="en-US" dirty="0"/>
          </a:p>
        </p:txBody>
      </p:sp>
    </p:spTree>
    <p:extLst>
      <p:ext uri="{BB962C8B-B14F-4D97-AF65-F5344CB8AC3E}">
        <p14:creationId xmlns:p14="http://schemas.microsoft.com/office/powerpoint/2010/main" val="2020661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81F6-F945-CAEB-F44C-BCB7CC19C550}"/>
              </a:ext>
            </a:extLst>
          </p:cNvPr>
          <p:cNvSpPr>
            <a:spLocks noGrp="1"/>
          </p:cNvSpPr>
          <p:nvPr>
            <p:ph type="title"/>
          </p:nvPr>
        </p:nvSpPr>
        <p:spPr>
          <a:xfrm>
            <a:off x="1097280" y="988908"/>
            <a:ext cx="10058400" cy="1450757"/>
          </a:xfrm>
        </p:spPr>
        <p:txBody>
          <a:bodyPr/>
          <a:lstStyle/>
          <a:p>
            <a:r>
              <a:rPr lang="en-US" b="1" dirty="0"/>
              <a:t>Value Proposition:</a:t>
            </a:r>
            <a:br>
              <a:rPr lang="en-US" dirty="0"/>
            </a:br>
            <a:endParaRPr lang="en-US" dirty="0"/>
          </a:p>
        </p:txBody>
      </p:sp>
      <p:sp>
        <p:nvSpPr>
          <p:cNvPr id="3" name="Content Placeholder 2">
            <a:extLst>
              <a:ext uri="{FF2B5EF4-FFF2-40B4-BE49-F238E27FC236}">
                <a16:creationId xmlns:a16="http://schemas.microsoft.com/office/drawing/2014/main" id="{414F4E5A-C354-FE65-C3CC-35EE1A4C621F}"/>
              </a:ext>
            </a:extLst>
          </p:cNvPr>
          <p:cNvSpPr>
            <a:spLocks noGrp="1"/>
          </p:cNvSpPr>
          <p:nvPr>
            <p:ph idx="1"/>
          </p:nvPr>
        </p:nvSpPr>
        <p:spPr/>
        <p:txBody>
          <a:bodyPr/>
          <a:lstStyle/>
          <a:p>
            <a:pPr>
              <a:buFont typeface="Arial" panose="020B0604020202020204" pitchFamily="34" charset="0"/>
              <a:buChar char="•"/>
            </a:pPr>
            <a:r>
              <a:rPr lang="en-US" b="1" dirty="0"/>
              <a:t>First-Mover Advantage:</a:t>
            </a:r>
            <a:r>
              <a:rPr lang="en-US" dirty="0"/>
              <a:t> Few—if any—ambient documentation or clinical insights platforms currently integrate robust mental health and cognitive screening into their core offering. Doing so would position </a:t>
            </a:r>
            <a:r>
              <a:rPr lang="en-US" dirty="0" err="1"/>
              <a:t>OrbDoc</a:t>
            </a:r>
            <a:r>
              <a:rPr lang="en-US" dirty="0"/>
              <a:t> as a leader in “beyond transcription” capabilities.</a:t>
            </a:r>
          </a:p>
          <a:p>
            <a:pPr>
              <a:buFont typeface="Arial" panose="020B0604020202020204" pitchFamily="34" charset="0"/>
              <a:buChar char="•"/>
            </a:pPr>
            <a:r>
              <a:rPr lang="en-US" b="1" dirty="0"/>
              <a:t>Clinical Impact:</a:t>
            </a:r>
            <a:r>
              <a:rPr lang="en-US" dirty="0"/>
              <a:t> Offering mental health and cognitive alerts can help clinicians follow up promptly, improving patient outcomes and satisfaction.</a:t>
            </a:r>
          </a:p>
          <a:p>
            <a:pPr>
              <a:buFont typeface="Arial" panose="020B0604020202020204" pitchFamily="34" charset="0"/>
              <a:buChar char="•"/>
            </a:pPr>
            <a:r>
              <a:rPr lang="en-US" b="1" dirty="0"/>
              <a:t>Data-Driven Care:</a:t>
            </a:r>
            <a:r>
              <a:rPr lang="en-US" dirty="0"/>
              <a:t> By quantifying subtle speech patterns and linking them to clinical notes, </a:t>
            </a:r>
            <a:r>
              <a:rPr lang="en-US" dirty="0" err="1"/>
              <a:t>OrbDoc</a:t>
            </a:r>
            <a:r>
              <a:rPr lang="en-US" dirty="0"/>
              <a:t> equips providers with actionable insights they can verify and monitor over time, turning passive audio data into proactive clinical intelligence.</a:t>
            </a:r>
          </a:p>
          <a:p>
            <a:endParaRPr lang="en-US" dirty="0"/>
          </a:p>
        </p:txBody>
      </p:sp>
    </p:spTree>
    <p:extLst>
      <p:ext uri="{BB962C8B-B14F-4D97-AF65-F5344CB8AC3E}">
        <p14:creationId xmlns:p14="http://schemas.microsoft.com/office/powerpoint/2010/main" val="315021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AF853-23F4-DAE2-AB3C-E92DCDD8BBB8}"/>
              </a:ext>
            </a:extLst>
          </p:cNvPr>
          <p:cNvSpPr>
            <a:spLocks noGrp="1"/>
          </p:cNvSpPr>
          <p:nvPr>
            <p:ph type="title"/>
          </p:nvPr>
        </p:nvSpPr>
        <p:spPr>
          <a:xfrm>
            <a:off x="1097280" y="988908"/>
            <a:ext cx="10058400" cy="1450757"/>
          </a:xfrm>
        </p:spPr>
        <p:txBody>
          <a:bodyPr>
            <a:normAutofit fontScale="90000"/>
          </a:bodyPr>
          <a:lstStyle/>
          <a:p>
            <a:r>
              <a:rPr lang="en-US" b="1" dirty="0"/>
              <a:t>Real-Time Screening for Cognitive or Mental Health Indicators</a:t>
            </a:r>
            <a:br>
              <a:rPr lang="en-US" b="1" dirty="0"/>
            </a:br>
            <a:endParaRPr lang="en-US" dirty="0"/>
          </a:p>
        </p:txBody>
      </p:sp>
      <p:sp>
        <p:nvSpPr>
          <p:cNvPr id="3" name="Content Placeholder 2">
            <a:extLst>
              <a:ext uri="{FF2B5EF4-FFF2-40B4-BE49-F238E27FC236}">
                <a16:creationId xmlns:a16="http://schemas.microsoft.com/office/drawing/2014/main" id="{0D9CB1F0-B181-38E7-7C23-90FF56F40C28}"/>
              </a:ext>
            </a:extLst>
          </p:cNvPr>
          <p:cNvSpPr>
            <a:spLocks noGrp="1"/>
          </p:cNvSpPr>
          <p:nvPr>
            <p:ph idx="1"/>
          </p:nvPr>
        </p:nvSpPr>
        <p:spPr/>
        <p:txBody>
          <a:bodyPr>
            <a:noAutofit/>
          </a:bodyPr>
          <a:lstStyle/>
          <a:p>
            <a:r>
              <a:rPr lang="en-US" sz="1100" b="1" dirty="0"/>
              <a:t>Scenario:</a:t>
            </a:r>
            <a:br>
              <a:rPr lang="en-US" sz="1100" dirty="0"/>
            </a:br>
            <a:r>
              <a:rPr lang="en-US" sz="1100" dirty="0"/>
              <a:t>A 70-year-old patient comes for a routine check-up. While discussing their recent activities, the patient’s speech is noticeably slower and less fluent than during their last visit. They pause frequently, struggle to find the right words, and their voice is unusually flat. The patient also mentions feeling “down and unmotivated” in passing.</a:t>
            </a:r>
          </a:p>
          <a:p>
            <a:r>
              <a:rPr lang="en-US" sz="1100" b="1" dirty="0"/>
              <a:t>How </a:t>
            </a:r>
            <a:r>
              <a:rPr lang="en-US" sz="1100" b="1" dirty="0" err="1"/>
              <a:t>OrbDoc</a:t>
            </a:r>
            <a:r>
              <a:rPr lang="en-US" sz="1100" b="1" dirty="0"/>
              <a:t> Would Handle This:</a:t>
            </a:r>
            <a:endParaRPr lang="en-US" sz="1100" dirty="0"/>
          </a:p>
          <a:p>
            <a:pPr>
              <a:buFont typeface="Arial" panose="020B0604020202020204" pitchFamily="34" charset="0"/>
              <a:buChar char="•"/>
            </a:pPr>
            <a:r>
              <a:rPr lang="en-US" sz="1100" dirty="0"/>
              <a:t>As the conversation is recorded, </a:t>
            </a:r>
            <a:r>
              <a:rPr lang="en-US" sz="1100" dirty="0" err="1"/>
              <a:t>OrbDoc</a:t>
            </a:r>
            <a:r>
              <a:rPr lang="en-US" sz="1100" dirty="0"/>
              <a:t> analyzes not only the words but also the speech patterns—looking at vocal pitch, hesitations, sentence complexity, and sentiment.</a:t>
            </a:r>
          </a:p>
          <a:p>
            <a:pPr>
              <a:buFont typeface="Arial" panose="020B0604020202020204" pitchFamily="34" charset="0"/>
              <a:buChar char="•"/>
            </a:pPr>
            <a:r>
              <a:rPr lang="en-US" sz="1100" dirty="0"/>
              <a:t>The system detects patterns that correlate with potential cognitive decline (more frequent pauses, difficulty retrieving words) or mood changes associated with depression (flat affect, “down” sentiment).</a:t>
            </a:r>
          </a:p>
          <a:p>
            <a:pPr>
              <a:buFont typeface="Arial" panose="020B0604020202020204" pitchFamily="34" charset="0"/>
              <a:buChar char="•"/>
            </a:pPr>
            <a:r>
              <a:rPr lang="en-US" sz="1100" dirty="0"/>
              <a:t>After processing, </a:t>
            </a:r>
            <a:r>
              <a:rPr lang="en-US" sz="1100" dirty="0" err="1"/>
              <a:t>OrbDoc</a:t>
            </a:r>
            <a:r>
              <a:rPr lang="en-US" sz="1100" dirty="0"/>
              <a:t> flags these subtle indicators and displays a discreet alert in the dashboard, suggesting that the patient may benefit from a formal cognitive screening or further evaluation for depression.</a:t>
            </a:r>
          </a:p>
          <a:p>
            <a:pPr>
              <a:buFont typeface="Arial" panose="020B0604020202020204" pitchFamily="34" charset="0"/>
              <a:buChar char="•"/>
            </a:pPr>
            <a:r>
              <a:rPr lang="en-US" sz="1100" dirty="0"/>
              <a:t>The clinician, prompted by this insight, can choose to ask targeted follow-up questions, refer the patient for a memory assessment, or consider screening tools for depression.</a:t>
            </a:r>
          </a:p>
          <a:p>
            <a:r>
              <a:rPr lang="en-US" sz="1100" b="1" dirty="0"/>
              <a:t>Impact:</a:t>
            </a:r>
            <a:br>
              <a:rPr lang="en-US" sz="1100" dirty="0"/>
            </a:br>
            <a:r>
              <a:rPr lang="en-US" sz="1100" dirty="0"/>
              <a:t>This early alert helps the provider catch potential mental health or cognitive issues earlier than they might have otherwise, enabling timely intervention. It can lead to more proactive management, whether that’s arranging a mental health consult, adjusting medications, or implementing lifestyle modifications.</a:t>
            </a:r>
          </a:p>
          <a:p>
            <a:endParaRPr lang="en-US" sz="1100" dirty="0"/>
          </a:p>
        </p:txBody>
      </p:sp>
    </p:spTree>
    <p:extLst>
      <p:ext uri="{BB962C8B-B14F-4D97-AF65-F5344CB8AC3E}">
        <p14:creationId xmlns:p14="http://schemas.microsoft.com/office/powerpoint/2010/main" val="26948901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12D2E-6D4C-E148-B3F8-3094B6334E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7D9C32-33EC-A259-AA33-90ECBE8B0B0A}"/>
              </a:ext>
            </a:extLst>
          </p:cNvPr>
          <p:cNvSpPr>
            <a:spLocks noGrp="1"/>
          </p:cNvSpPr>
          <p:nvPr>
            <p:ph type="title"/>
          </p:nvPr>
        </p:nvSpPr>
        <p:spPr/>
        <p:txBody>
          <a:bodyPr>
            <a:noAutofit/>
          </a:bodyPr>
          <a:lstStyle/>
          <a:p>
            <a:r>
              <a:rPr lang="en-US" sz="5600" dirty="0"/>
              <a:t>Integrate Social Determinants of Health (</a:t>
            </a:r>
            <a:r>
              <a:rPr lang="en-US" sz="5600" dirty="0" err="1"/>
              <a:t>SDoH</a:t>
            </a:r>
            <a:r>
              <a:rPr lang="en-US" sz="5600" dirty="0"/>
              <a:t>) Extraction and Summarization</a:t>
            </a:r>
          </a:p>
        </p:txBody>
      </p:sp>
    </p:spTree>
    <p:extLst>
      <p:ext uri="{BB962C8B-B14F-4D97-AF65-F5344CB8AC3E}">
        <p14:creationId xmlns:p14="http://schemas.microsoft.com/office/powerpoint/2010/main" val="2329438437"/>
      </p:ext>
    </p:extLst>
  </p:cSld>
  <p:clrMapOvr>
    <a:masterClrMapping/>
  </p:clrMapOvr>
</p:sld>
</file>

<file path=ppt/theme/theme1.xml><?xml version="1.0" encoding="utf-8"?>
<a:theme xmlns:a="http://schemas.openxmlformats.org/drawingml/2006/main" name="RetrospectVTI">
  <a:themeElements>
    <a:clrScheme name="AnalogousFromRegularSeed_2SEEDS">
      <a:dk1>
        <a:srgbClr val="000000"/>
      </a:dk1>
      <a:lt1>
        <a:srgbClr val="FFFFFF"/>
      </a:lt1>
      <a:dk2>
        <a:srgbClr val="1B2F2E"/>
      </a:dk2>
      <a:lt2>
        <a:srgbClr val="F3F1F0"/>
      </a:lt2>
      <a:accent1>
        <a:srgbClr val="3B9EB1"/>
      </a:accent1>
      <a:accent2>
        <a:srgbClr val="46B196"/>
      </a:accent2>
      <a:accent3>
        <a:srgbClr val="4D7EC3"/>
      </a:accent3>
      <a:accent4>
        <a:srgbClr val="B13B3E"/>
      </a:accent4>
      <a:accent5>
        <a:srgbClr val="C37B4D"/>
      </a:accent5>
      <a:accent6>
        <a:srgbClr val="B19A3B"/>
      </a:accent6>
      <a:hlink>
        <a:srgbClr val="C05944"/>
      </a:hlink>
      <a:folHlink>
        <a:srgbClr val="7F7F7F"/>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docProps/app.xml><?xml version="1.0" encoding="utf-8"?>
<Properties xmlns="http://schemas.openxmlformats.org/officeDocument/2006/extended-properties" xmlns:vt="http://schemas.openxmlformats.org/officeDocument/2006/docPropsVTypes">
  <TotalTime>91</TotalTime>
  <Words>1615</Words>
  <Application>Microsoft Macintosh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Bookman Old Style</vt:lpstr>
      <vt:lpstr>Calibri</vt:lpstr>
      <vt:lpstr>Franklin Gothic Book</vt:lpstr>
      <vt:lpstr>RetrospectVTI</vt:lpstr>
      <vt:lpstr>OrbDoc HEALTH</vt:lpstr>
      <vt:lpstr>Advanced Feature Suggestion: Real-Time Screening for Cognitive or Mental Health Indicators From Conversational Cues</vt:lpstr>
      <vt:lpstr>What Is It?</vt:lpstr>
      <vt:lpstr>Why Is This Advanced and Differentiating? </vt:lpstr>
      <vt:lpstr>Market and Problem Context: </vt:lpstr>
      <vt:lpstr>Research-Backed Proof of Need: </vt:lpstr>
      <vt:lpstr>Value Proposition: </vt:lpstr>
      <vt:lpstr>Real-Time Screening for Cognitive or Mental Health Indicators </vt:lpstr>
      <vt:lpstr>Integrate Social Determinants of Health (SDoH) Extraction and Summarization</vt:lpstr>
      <vt:lpstr>Social Determinants of Health (Sdoh)</vt:lpstr>
      <vt:lpstr>Research-Backed Proof of Need: </vt:lpstr>
      <vt:lpstr>Value Proposition: </vt:lpstr>
      <vt:lpstr>Real-Time Screening for Sdoh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Praveen Vuppu Jyothi</dc:creator>
  <cp:lastModifiedBy>Praveen Vuppu Jyothi</cp:lastModifiedBy>
  <cp:revision>9</cp:revision>
  <dcterms:created xsi:type="dcterms:W3CDTF">2024-12-20T18:37:02Z</dcterms:created>
  <dcterms:modified xsi:type="dcterms:W3CDTF">2025-01-08T20:31:39Z</dcterms:modified>
</cp:coreProperties>
</file>