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7"/>
  </p:notesMasterIdLst>
  <p:sldIdLst>
    <p:sldId id="256" r:id="rId2"/>
    <p:sldId id="257" r:id="rId3"/>
    <p:sldId id="258" r:id="rId4"/>
    <p:sldId id="279" r:id="rId5"/>
    <p:sldId id="278" r:id="rId6"/>
    <p:sldId id="280" r:id="rId7"/>
    <p:sldId id="260" r:id="rId8"/>
    <p:sldId id="259" r:id="rId9"/>
    <p:sldId id="272" r:id="rId10"/>
    <p:sldId id="264" r:id="rId11"/>
    <p:sldId id="281" r:id="rId12"/>
    <p:sldId id="282" r:id="rId13"/>
    <p:sldId id="283" r:id="rId14"/>
    <p:sldId id="284"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20"/>
  </p:normalViewPr>
  <p:slideViewPr>
    <p:cSldViewPr snapToGrid="0">
      <p:cViewPr>
        <p:scale>
          <a:sx n="91" d="100"/>
          <a:sy n="91" d="100"/>
        </p:scale>
        <p:origin x="1616"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50CAE7-66C9-46D9-9E21-190114A7DCE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039EED8-103F-4809-9FC7-BC5AAED66560}">
      <dgm:prSet/>
      <dgm:spPr/>
      <dgm:t>
        <a:bodyPr/>
        <a:lstStyle/>
        <a:p>
          <a:pPr>
            <a:lnSpc>
              <a:spcPct val="100000"/>
            </a:lnSpc>
          </a:pPr>
          <a:r>
            <a:rPr lang="en-US" baseline="0" dirty="0">
              <a:latin typeface="Times New Roman" panose="02020603050405020304" pitchFamily="18" charset="0"/>
              <a:cs typeface="Times New Roman" panose="02020603050405020304" pitchFamily="18" charset="0"/>
            </a:rPr>
            <a:t>Excited about Bamboo Health's innovative healthcare coordination</a:t>
          </a:r>
          <a:endParaRPr lang="en-US" dirty="0">
            <a:latin typeface="Times New Roman" panose="02020603050405020304" pitchFamily="18" charset="0"/>
            <a:cs typeface="Times New Roman" panose="02020603050405020304" pitchFamily="18" charset="0"/>
          </a:endParaRPr>
        </a:p>
      </dgm:t>
    </dgm:pt>
    <dgm:pt modelId="{4610B229-E4FE-4FBE-824F-97B284C0AA43}" type="parTrans" cxnId="{F7659DA8-A805-48F1-B88B-2E2C10B732C9}">
      <dgm:prSet/>
      <dgm:spPr/>
      <dgm:t>
        <a:bodyPr/>
        <a:lstStyle/>
        <a:p>
          <a:endParaRPr lang="en-US"/>
        </a:p>
      </dgm:t>
    </dgm:pt>
    <dgm:pt modelId="{F49A4E48-CC69-4588-92B7-F35E3C105980}" type="sibTrans" cxnId="{F7659DA8-A805-48F1-B88B-2E2C10B732C9}">
      <dgm:prSet/>
      <dgm:spPr/>
      <dgm:t>
        <a:bodyPr/>
        <a:lstStyle/>
        <a:p>
          <a:pPr>
            <a:lnSpc>
              <a:spcPct val="100000"/>
            </a:lnSpc>
          </a:pPr>
          <a:endParaRPr lang="en-US"/>
        </a:p>
      </dgm:t>
    </dgm:pt>
    <dgm:pt modelId="{4DD6C977-556D-4A7F-B41B-712F268F9E25}">
      <dgm:prSet/>
      <dgm:spPr/>
      <dgm:t>
        <a:bodyPr/>
        <a:lstStyle/>
        <a:p>
          <a:pPr>
            <a:lnSpc>
              <a:spcPct val="100000"/>
            </a:lnSpc>
          </a:pPr>
          <a:r>
            <a:rPr lang="en-US" baseline="0" dirty="0">
              <a:latin typeface="Times New Roman" panose="02020603050405020304" pitchFamily="18" charset="0"/>
              <a:cs typeface="Times New Roman" panose="02020603050405020304" pitchFamily="18" charset="0"/>
            </a:rPr>
            <a:t>Passionate about improving healthcare outcomes, especially in behavioral health</a:t>
          </a:r>
          <a:endParaRPr lang="en-US" dirty="0">
            <a:latin typeface="Times New Roman" panose="02020603050405020304" pitchFamily="18" charset="0"/>
            <a:cs typeface="Times New Roman" panose="02020603050405020304" pitchFamily="18" charset="0"/>
          </a:endParaRPr>
        </a:p>
      </dgm:t>
    </dgm:pt>
    <dgm:pt modelId="{5B62CB1B-83FC-440E-9096-C158F5D52D3C}" type="parTrans" cxnId="{8A4F0E40-A44F-47B8-90EC-7844235EFC54}">
      <dgm:prSet/>
      <dgm:spPr/>
      <dgm:t>
        <a:bodyPr/>
        <a:lstStyle/>
        <a:p>
          <a:endParaRPr lang="en-US"/>
        </a:p>
      </dgm:t>
    </dgm:pt>
    <dgm:pt modelId="{6278012F-12C3-4735-BC7E-0098D6777E84}" type="sibTrans" cxnId="{8A4F0E40-A44F-47B8-90EC-7844235EFC54}">
      <dgm:prSet/>
      <dgm:spPr/>
      <dgm:t>
        <a:bodyPr/>
        <a:lstStyle/>
        <a:p>
          <a:pPr>
            <a:lnSpc>
              <a:spcPct val="100000"/>
            </a:lnSpc>
          </a:pPr>
          <a:endParaRPr lang="en-US"/>
        </a:p>
      </dgm:t>
    </dgm:pt>
    <dgm:pt modelId="{A09BCAD5-ED48-4FBB-B914-56BC82A61422}">
      <dgm:prSet/>
      <dgm:spPr/>
      <dgm:t>
        <a:bodyPr/>
        <a:lstStyle/>
        <a:p>
          <a:pPr>
            <a:lnSpc>
              <a:spcPct val="100000"/>
            </a:lnSpc>
          </a:pPr>
          <a:r>
            <a:rPr lang="en-US" baseline="0" dirty="0">
              <a:latin typeface="Times New Roman" panose="02020603050405020304" pitchFamily="18" charset="0"/>
              <a:cs typeface="Times New Roman" panose="02020603050405020304" pitchFamily="18" charset="0"/>
            </a:rPr>
            <a:t>Eager to leverage skills in data modeling, SQL, and data visualization</a:t>
          </a:r>
          <a:endParaRPr lang="en-US" dirty="0">
            <a:latin typeface="Times New Roman" panose="02020603050405020304" pitchFamily="18" charset="0"/>
            <a:cs typeface="Times New Roman" panose="02020603050405020304" pitchFamily="18" charset="0"/>
          </a:endParaRPr>
        </a:p>
      </dgm:t>
    </dgm:pt>
    <dgm:pt modelId="{47CB0218-D044-44A9-B779-28BAD955B961}" type="parTrans" cxnId="{09B35969-B4A3-4C1B-A115-CE4A39FC3533}">
      <dgm:prSet/>
      <dgm:spPr/>
      <dgm:t>
        <a:bodyPr/>
        <a:lstStyle/>
        <a:p>
          <a:endParaRPr lang="en-US"/>
        </a:p>
      </dgm:t>
    </dgm:pt>
    <dgm:pt modelId="{1BF51687-C8A1-4765-9FD2-43B0BB6EBAFE}" type="sibTrans" cxnId="{09B35969-B4A3-4C1B-A115-CE4A39FC3533}">
      <dgm:prSet/>
      <dgm:spPr/>
      <dgm:t>
        <a:bodyPr/>
        <a:lstStyle/>
        <a:p>
          <a:pPr>
            <a:lnSpc>
              <a:spcPct val="100000"/>
            </a:lnSpc>
          </a:pPr>
          <a:endParaRPr lang="en-US"/>
        </a:p>
      </dgm:t>
    </dgm:pt>
    <dgm:pt modelId="{C1954A0E-8CDF-48B5-A7D2-C2CE8228E17F}">
      <dgm:prSet/>
      <dgm:spPr/>
      <dgm:t>
        <a:bodyPr/>
        <a:lstStyle/>
        <a:p>
          <a:pPr>
            <a:lnSpc>
              <a:spcPct val="100000"/>
            </a:lnSpc>
          </a:pPr>
          <a:r>
            <a:rPr lang="en-US" baseline="0" dirty="0">
              <a:latin typeface="Times New Roman" panose="02020603050405020304" pitchFamily="18" charset="0"/>
              <a:cs typeface="Times New Roman" panose="02020603050405020304" pitchFamily="18" charset="0"/>
            </a:rPr>
            <a:t>Motivated to support real-time patient care transitions and data-driven decisions</a:t>
          </a:r>
          <a:endParaRPr lang="en-US" dirty="0">
            <a:latin typeface="Times New Roman" panose="02020603050405020304" pitchFamily="18" charset="0"/>
            <a:cs typeface="Times New Roman" panose="02020603050405020304" pitchFamily="18" charset="0"/>
          </a:endParaRPr>
        </a:p>
      </dgm:t>
    </dgm:pt>
    <dgm:pt modelId="{75DDEB2C-3637-4C1C-8B56-FAD7D643ECBF}" type="parTrans" cxnId="{8B2A3860-7607-460C-9C07-02B2F6660FC8}">
      <dgm:prSet/>
      <dgm:spPr/>
      <dgm:t>
        <a:bodyPr/>
        <a:lstStyle/>
        <a:p>
          <a:endParaRPr lang="en-US"/>
        </a:p>
      </dgm:t>
    </dgm:pt>
    <dgm:pt modelId="{2AC05D95-6A07-4A6E-BFBC-079103B03406}" type="sibTrans" cxnId="{8B2A3860-7607-460C-9C07-02B2F6660FC8}">
      <dgm:prSet/>
      <dgm:spPr/>
      <dgm:t>
        <a:bodyPr/>
        <a:lstStyle/>
        <a:p>
          <a:pPr>
            <a:lnSpc>
              <a:spcPct val="100000"/>
            </a:lnSpc>
          </a:pPr>
          <a:endParaRPr lang="en-US"/>
        </a:p>
      </dgm:t>
    </dgm:pt>
    <dgm:pt modelId="{F47A7F79-A5B1-4452-8140-C51C4E298E77}">
      <dgm:prSet/>
      <dgm:spPr/>
      <dgm:t>
        <a:bodyPr/>
        <a:lstStyle/>
        <a:p>
          <a:pPr>
            <a:lnSpc>
              <a:spcPct val="100000"/>
            </a:lnSpc>
          </a:pPr>
          <a:r>
            <a:rPr lang="en-US" baseline="0" dirty="0">
              <a:latin typeface="Times New Roman" panose="02020603050405020304" pitchFamily="18" charset="0"/>
              <a:cs typeface="Times New Roman" panose="02020603050405020304" pitchFamily="18" charset="0"/>
            </a:rPr>
            <a:t>Aligns with personal values and career aspirations</a:t>
          </a:r>
          <a:endParaRPr lang="en-US" dirty="0">
            <a:latin typeface="Times New Roman" panose="02020603050405020304" pitchFamily="18" charset="0"/>
            <a:cs typeface="Times New Roman" panose="02020603050405020304" pitchFamily="18" charset="0"/>
          </a:endParaRPr>
        </a:p>
      </dgm:t>
    </dgm:pt>
    <dgm:pt modelId="{C05657EB-91FB-418B-B3C1-A79FEB947398}" type="parTrans" cxnId="{30B0F15B-95AA-4A02-B345-4A9C520A071A}">
      <dgm:prSet/>
      <dgm:spPr/>
      <dgm:t>
        <a:bodyPr/>
        <a:lstStyle/>
        <a:p>
          <a:endParaRPr lang="en-US"/>
        </a:p>
      </dgm:t>
    </dgm:pt>
    <dgm:pt modelId="{B65ED548-893D-45D9-8AA5-2FEEF06AB645}" type="sibTrans" cxnId="{30B0F15B-95AA-4A02-B345-4A9C520A071A}">
      <dgm:prSet/>
      <dgm:spPr/>
      <dgm:t>
        <a:bodyPr/>
        <a:lstStyle/>
        <a:p>
          <a:endParaRPr lang="en-US"/>
        </a:p>
      </dgm:t>
    </dgm:pt>
    <dgm:pt modelId="{99012B71-CFCC-4C3E-9AEF-E28F1EDCCDA8}" type="pres">
      <dgm:prSet presAssocID="{5450CAE7-66C9-46D9-9E21-190114A7DCEA}" presName="root" presStyleCnt="0">
        <dgm:presLayoutVars>
          <dgm:dir/>
          <dgm:resizeHandles val="exact"/>
        </dgm:presLayoutVars>
      </dgm:prSet>
      <dgm:spPr/>
    </dgm:pt>
    <dgm:pt modelId="{B210C091-CB69-4AC7-8FB2-633FFDC32A68}" type="pres">
      <dgm:prSet presAssocID="{5450CAE7-66C9-46D9-9E21-190114A7DCEA}" presName="container" presStyleCnt="0">
        <dgm:presLayoutVars>
          <dgm:dir/>
          <dgm:resizeHandles val="exact"/>
        </dgm:presLayoutVars>
      </dgm:prSet>
      <dgm:spPr/>
    </dgm:pt>
    <dgm:pt modelId="{83287D60-D71E-4B84-AE7F-27DED74CA0FB}" type="pres">
      <dgm:prSet presAssocID="{4039EED8-103F-4809-9FC7-BC5AAED66560}" presName="compNode" presStyleCnt="0"/>
      <dgm:spPr/>
    </dgm:pt>
    <dgm:pt modelId="{77C44997-A132-4F9F-9FB3-DB0775D856B5}" type="pres">
      <dgm:prSet presAssocID="{4039EED8-103F-4809-9FC7-BC5AAED66560}" presName="iconBgRect" presStyleLbl="bgShp" presStyleIdx="0" presStyleCnt="5"/>
      <dgm:spPr/>
    </dgm:pt>
    <dgm:pt modelId="{B7B3D078-2C9F-493E-B741-C0C68CF35CD3}" type="pres">
      <dgm:prSet presAssocID="{4039EED8-103F-4809-9FC7-BC5AAED6656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dical"/>
        </a:ext>
      </dgm:extLst>
    </dgm:pt>
    <dgm:pt modelId="{497E9D0D-1E50-4A66-B530-60D91FBC96A7}" type="pres">
      <dgm:prSet presAssocID="{4039EED8-103F-4809-9FC7-BC5AAED66560}" presName="spaceRect" presStyleCnt="0"/>
      <dgm:spPr/>
    </dgm:pt>
    <dgm:pt modelId="{56440E39-4BB7-48EE-BB20-C9C7ECFDADA9}" type="pres">
      <dgm:prSet presAssocID="{4039EED8-103F-4809-9FC7-BC5AAED66560}" presName="textRect" presStyleLbl="revTx" presStyleIdx="0" presStyleCnt="5">
        <dgm:presLayoutVars>
          <dgm:chMax val="1"/>
          <dgm:chPref val="1"/>
        </dgm:presLayoutVars>
      </dgm:prSet>
      <dgm:spPr/>
    </dgm:pt>
    <dgm:pt modelId="{97C9268D-D369-47EE-A8B2-E3D40F035AF9}" type="pres">
      <dgm:prSet presAssocID="{F49A4E48-CC69-4588-92B7-F35E3C105980}" presName="sibTrans" presStyleLbl="sibTrans2D1" presStyleIdx="0" presStyleCnt="0"/>
      <dgm:spPr/>
    </dgm:pt>
    <dgm:pt modelId="{67B4AE79-174D-47C7-B5FA-EC40C9CDFC66}" type="pres">
      <dgm:prSet presAssocID="{4DD6C977-556D-4A7F-B41B-712F268F9E25}" presName="compNode" presStyleCnt="0"/>
      <dgm:spPr/>
    </dgm:pt>
    <dgm:pt modelId="{3113C35F-147A-4004-8EC3-39F1426F2896}" type="pres">
      <dgm:prSet presAssocID="{4DD6C977-556D-4A7F-B41B-712F268F9E25}" presName="iconBgRect" presStyleLbl="bgShp" presStyleIdx="1" presStyleCnt="5"/>
      <dgm:spPr/>
    </dgm:pt>
    <dgm:pt modelId="{F5436D3F-976F-4DDD-AC9D-7DB04E0571D9}" type="pres">
      <dgm:prSet presAssocID="{4DD6C977-556D-4A7F-B41B-712F268F9E2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ethoscope"/>
        </a:ext>
      </dgm:extLst>
    </dgm:pt>
    <dgm:pt modelId="{9DEAC90A-80CE-4695-BA35-0AB9B7CDC784}" type="pres">
      <dgm:prSet presAssocID="{4DD6C977-556D-4A7F-B41B-712F268F9E25}" presName="spaceRect" presStyleCnt="0"/>
      <dgm:spPr/>
    </dgm:pt>
    <dgm:pt modelId="{DEA108E5-ADA1-4156-B957-00C08CB455C9}" type="pres">
      <dgm:prSet presAssocID="{4DD6C977-556D-4A7F-B41B-712F268F9E25}" presName="textRect" presStyleLbl="revTx" presStyleIdx="1" presStyleCnt="5">
        <dgm:presLayoutVars>
          <dgm:chMax val="1"/>
          <dgm:chPref val="1"/>
        </dgm:presLayoutVars>
      </dgm:prSet>
      <dgm:spPr/>
    </dgm:pt>
    <dgm:pt modelId="{C36040E3-E1FA-41C6-8B38-1136E86D44E9}" type="pres">
      <dgm:prSet presAssocID="{6278012F-12C3-4735-BC7E-0098D6777E84}" presName="sibTrans" presStyleLbl="sibTrans2D1" presStyleIdx="0" presStyleCnt="0"/>
      <dgm:spPr/>
    </dgm:pt>
    <dgm:pt modelId="{696D8D9D-43F3-43B6-8F66-8E8DBE097E5D}" type="pres">
      <dgm:prSet presAssocID="{A09BCAD5-ED48-4FBB-B914-56BC82A61422}" presName="compNode" presStyleCnt="0"/>
      <dgm:spPr/>
    </dgm:pt>
    <dgm:pt modelId="{47853DF7-F10A-4CFB-AD07-156C06E8B213}" type="pres">
      <dgm:prSet presAssocID="{A09BCAD5-ED48-4FBB-B914-56BC82A61422}" presName="iconBgRect" presStyleLbl="bgShp" presStyleIdx="2" presStyleCnt="5"/>
      <dgm:spPr/>
    </dgm:pt>
    <dgm:pt modelId="{71DE91BD-AAB5-4CB2-BBF9-3EB05238E3A0}" type="pres">
      <dgm:prSet presAssocID="{A09BCAD5-ED48-4FBB-B914-56BC82A6142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481F6DBF-0713-4FAC-9C46-4CBB0D8DF585}" type="pres">
      <dgm:prSet presAssocID="{A09BCAD5-ED48-4FBB-B914-56BC82A61422}" presName="spaceRect" presStyleCnt="0"/>
      <dgm:spPr/>
    </dgm:pt>
    <dgm:pt modelId="{64800AAB-9613-4CC8-B823-01E8E4F78118}" type="pres">
      <dgm:prSet presAssocID="{A09BCAD5-ED48-4FBB-B914-56BC82A61422}" presName="textRect" presStyleLbl="revTx" presStyleIdx="2" presStyleCnt="5">
        <dgm:presLayoutVars>
          <dgm:chMax val="1"/>
          <dgm:chPref val="1"/>
        </dgm:presLayoutVars>
      </dgm:prSet>
      <dgm:spPr/>
    </dgm:pt>
    <dgm:pt modelId="{57DC395C-F1BB-4BF2-B129-407A99A14C85}" type="pres">
      <dgm:prSet presAssocID="{1BF51687-C8A1-4765-9FD2-43B0BB6EBAFE}" presName="sibTrans" presStyleLbl="sibTrans2D1" presStyleIdx="0" presStyleCnt="0"/>
      <dgm:spPr/>
    </dgm:pt>
    <dgm:pt modelId="{E1B56840-8035-473F-A122-E9C8FF67F113}" type="pres">
      <dgm:prSet presAssocID="{C1954A0E-8CDF-48B5-A7D2-C2CE8228E17F}" presName="compNode" presStyleCnt="0"/>
      <dgm:spPr/>
    </dgm:pt>
    <dgm:pt modelId="{6F25350E-32E8-4D60-9634-892C6F689149}" type="pres">
      <dgm:prSet presAssocID="{C1954A0E-8CDF-48B5-A7D2-C2CE8228E17F}" presName="iconBgRect" presStyleLbl="bgShp" presStyleIdx="3" presStyleCnt="5"/>
      <dgm:spPr/>
    </dgm:pt>
    <dgm:pt modelId="{12AF128D-19A7-4C8B-BCCA-982FFEA98E21}" type="pres">
      <dgm:prSet presAssocID="{C1954A0E-8CDF-48B5-A7D2-C2CE8228E17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tor"/>
        </a:ext>
      </dgm:extLst>
    </dgm:pt>
    <dgm:pt modelId="{CA4299FE-71C0-4478-98BA-04CA2177161B}" type="pres">
      <dgm:prSet presAssocID="{C1954A0E-8CDF-48B5-A7D2-C2CE8228E17F}" presName="spaceRect" presStyleCnt="0"/>
      <dgm:spPr/>
    </dgm:pt>
    <dgm:pt modelId="{515EEDBE-18A1-47CC-AA91-179EEDEE508B}" type="pres">
      <dgm:prSet presAssocID="{C1954A0E-8CDF-48B5-A7D2-C2CE8228E17F}" presName="textRect" presStyleLbl="revTx" presStyleIdx="3" presStyleCnt="5">
        <dgm:presLayoutVars>
          <dgm:chMax val="1"/>
          <dgm:chPref val="1"/>
        </dgm:presLayoutVars>
      </dgm:prSet>
      <dgm:spPr/>
    </dgm:pt>
    <dgm:pt modelId="{92E74D90-462A-4379-942E-42EB47793B7A}" type="pres">
      <dgm:prSet presAssocID="{2AC05D95-6A07-4A6E-BFBC-079103B03406}" presName="sibTrans" presStyleLbl="sibTrans2D1" presStyleIdx="0" presStyleCnt="0"/>
      <dgm:spPr/>
    </dgm:pt>
    <dgm:pt modelId="{4C0BDFFB-9154-4C33-B620-08CBEE2DE1C6}" type="pres">
      <dgm:prSet presAssocID="{F47A7F79-A5B1-4452-8140-C51C4E298E77}" presName="compNode" presStyleCnt="0"/>
      <dgm:spPr/>
    </dgm:pt>
    <dgm:pt modelId="{DCB971D2-B285-4544-8B06-1C7793E881C3}" type="pres">
      <dgm:prSet presAssocID="{F47A7F79-A5B1-4452-8140-C51C4E298E77}" presName="iconBgRect" presStyleLbl="bgShp" presStyleIdx="4" presStyleCnt="5"/>
      <dgm:spPr/>
    </dgm:pt>
    <dgm:pt modelId="{9D6FE2D2-B0DD-4322-AE72-146C88F7C89A}" type="pres">
      <dgm:prSet presAssocID="{F47A7F79-A5B1-4452-8140-C51C4E298E7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andshake"/>
        </a:ext>
      </dgm:extLst>
    </dgm:pt>
    <dgm:pt modelId="{FB59076C-EF4C-4818-AF91-C11BD943E198}" type="pres">
      <dgm:prSet presAssocID="{F47A7F79-A5B1-4452-8140-C51C4E298E77}" presName="spaceRect" presStyleCnt="0"/>
      <dgm:spPr/>
    </dgm:pt>
    <dgm:pt modelId="{2673E799-C63B-42F9-B7A3-F5E0FA80B1B2}" type="pres">
      <dgm:prSet presAssocID="{F47A7F79-A5B1-4452-8140-C51C4E298E77}" presName="textRect" presStyleLbl="revTx" presStyleIdx="4" presStyleCnt="5">
        <dgm:presLayoutVars>
          <dgm:chMax val="1"/>
          <dgm:chPref val="1"/>
        </dgm:presLayoutVars>
      </dgm:prSet>
      <dgm:spPr/>
    </dgm:pt>
  </dgm:ptLst>
  <dgm:cxnLst>
    <dgm:cxn modelId="{2BBBD409-0524-EB46-A1E3-CCA3D2C099FC}" type="presOf" srcId="{5450CAE7-66C9-46D9-9E21-190114A7DCEA}" destId="{99012B71-CFCC-4C3E-9AEF-E28F1EDCCDA8}" srcOrd="0" destOrd="0" presId="urn:microsoft.com/office/officeart/2018/2/layout/IconCircleList"/>
    <dgm:cxn modelId="{40859621-9821-7746-BFF0-6176FC1D36E2}" type="presOf" srcId="{F47A7F79-A5B1-4452-8140-C51C4E298E77}" destId="{2673E799-C63B-42F9-B7A3-F5E0FA80B1B2}" srcOrd="0" destOrd="0" presId="urn:microsoft.com/office/officeart/2018/2/layout/IconCircleList"/>
    <dgm:cxn modelId="{ACDD162F-2332-6C4C-8DE1-0D4927CA6483}" type="presOf" srcId="{C1954A0E-8CDF-48B5-A7D2-C2CE8228E17F}" destId="{515EEDBE-18A1-47CC-AA91-179EEDEE508B}" srcOrd="0" destOrd="0" presId="urn:microsoft.com/office/officeart/2018/2/layout/IconCircleList"/>
    <dgm:cxn modelId="{403C613D-2AFF-854F-9AFC-262E94998B0C}" type="presOf" srcId="{4039EED8-103F-4809-9FC7-BC5AAED66560}" destId="{56440E39-4BB7-48EE-BB20-C9C7ECFDADA9}" srcOrd="0" destOrd="0" presId="urn:microsoft.com/office/officeart/2018/2/layout/IconCircleList"/>
    <dgm:cxn modelId="{8A4F0E40-A44F-47B8-90EC-7844235EFC54}" srcId="{5450CAE7-66C9-46D9-9E21-190114A7DCEA}" destId="{4DD6C977-556D-4A7F-B41B-712F268F9E25}" srcOrd="1" destOrd="0" parTransId="{5B62CB1B-83FC-440E-9096-C158F5D52D3C}" sibTransId="{6278012F-12C3-4735-BC7E-0098D6777E84}"/>
    <dgm:cxn modelId="{30B0F15B-95AA-4A02-B345-4A9C520A071A}" srcId="{5450CAE7-66C9-46D9-9E21-190114A7DCEA}" destId="{F47A7F79-A5B1-4452-8140-C51C4E298E77}" srcOrd="4" destOrd="0" parTransId="{C05657EB-91FB-418B-B3C1-A79FEB947398}" sibTransId="{B65ED548-893D-45D9-8AA5-2FEEF06AB645}"/>
    <dgm:cxn modelId="{8B2A3860-7607-460C-9C07-02B2F6660FC8}" srcId="{5450CAE7-66C9-46D9-9E21-190114A7DCEA}" destId="{C1954A0E-8CDF-48B5-A7D2-C2CE8228E17F}" srcOrd="3" destOrd="0" parTransId="{75DDEB2C-3637-4C1C-8B56-FAD7D643ECBF}" sibTransId="{2AC05D95-6A07-4A6E-BFBC-079103B03406}"/>
    <dgm:cxn modelId="{09B35969-B4A3-4C1B-A115-CE4A39FC3533}" srcId="{5450CAE7-66C9-46D9-9E21-190114A7DCEA}" destId="{A09BCAD5-ED48-4FBB-B914-56BC82A61422}" srcOrd="2" destOrd="0" parTransId="{47CB0218-D044-44A9-B779-28BAD955B961}" sibTransId="{1BF51687-C8A1-4765-9FD2-43B0BB6EBAFE}"/>
    <dgm:cxn modelId="{47C2876D-5F02-7749-81A5-954CA086FC42}" type="presOf" srcId="{4DD6C977-556D-4A7F-B41B-712F268F9E25}" destId="{DEA108E5-ADA1-4156-B957-00C08CB455C9}" srcOrd="0" destOrd="0" presId="urn:microsoft.com/office/officeart/2018/2/layout/IconCircleList"/>
    <dgm:cxn modelId="{F7659DA8-A805-48F1-B88B-2E2C10B732C9}" srcId="{5450CAE7-66C9-46D9-9E21-190114A7DCEA}" destId="{4039EED8-103F-4809-9FC7-BC5AAED66560}" srcOrd="0" destOrd="0" parTransId="{4610B229-E4FE-4FBE-824F-97B284C0AA43}" sibTransId="{F49A4E48-CC69-4588-92B7-F35E3C105980}"/>
    <dgm:cxn modelId="{04ADABCD-6974-F549-AD28-0D1DB9EE2F8E}" type="presOf" srcId="{A09BCAD5-ED48-4FBB-B914-56BC82A61422}" destId="{64800AAB-9613-4CC8-B823-01E8E4F78118}" srcOrd="0" destOrd="0" presId="urn:microsoft.com/office/officeart/2018/2/layout/IconCircleList"/>
    <dgm:cxn modelId="{9A0B42E7-43E5-EB4A-968E-597BCCA91AFA}" type="presOf" srcId="{6278012F-12C3-4735-BC7E-0098D6777E84}" destId="{C36040E3-E1FA-41C6-8B38-1136E86D44E9}" srcOrd="0" destOrd="0" presId="urn:microsoft.com/office/officeart/2018/2/layout/IconCircleList"/>
    <dgm:cxn modelId="{17A8DDEA-5C58-7C49-96D7-88B43BB1594B}" type="presOf" srcId="{1BF51687-C8A1-4765-9FD2-43B0BB6EBAFE}" destId="{57DC395C-F1BB-4BF2-B129-407A99A14C85}" srcOrd="0" destOrd="0" presId="urn:microsoft.com/office/officeart/2018/2/layout/IconCircleList"/>
    <dgm:cxn modelId="{113591F3-C72D-6346-A354-DD25ED9A8AA4}" type="presOf" srcId="{F49A4E48-CC69-4588-92B7-F35E3C105980}" destId="{97C9268D-D369-47EE-A8B2-E3D40F035AF9}" srcOrd="0" destOrd="0" presId="urn:microsoft.com/office/officeart/2018/2/layout/IconCircleList"/>
    <dgm:cxn modelId="{15638FFA-4E47-F248-8733-C3FD8254BA83}" type="presOf" srcId="{2AC05D95-6A07-4A6E-BFBC-079103B03406}" destId="{92E74D90-462A-4379-942E-42EB47793B7A}" srcOrd="0" destOrd="0" presId="urn:microsoft.com/office/officeart/2018/2/layout/IconCircleList"/>
    <dgm:cxn modelId="{B5AA2A63-521F-7446-9E4A-5F45AA35D09D}" type="presParOf" srcId="{99012B71-CFCC-4C3E-9AEF-E28F1EDCCDA8}" destId="{B210C091-CB69-4AC7-8FB2-633FFDC32A68}" srcOrd="0" destOrd="0" presId="urn:microsoft.com/office/officeart/2018/2/layout/IconCircleList"/>
    <dgm:cxn modelId="{7132C972-1D27-C045-86CA-854DA21C6431}" type="presParOf" srcId="{B210C091-CB69-4AC7-8FB2-633FFDC32A68}" destId="{83287D60-D71E-4B84-AE7F-27DED74CA0FB}" srcOrd="0" destOrd="0" presId="urn:microsoft.com/office/officeart/2018/2/layout/IconCircleList"/>
    <dgm:cxn modelId="{347A7944-F3EC-5843-BFC0-CE9E8988F68B}" type="presParOf" srcId="{83287D60-D71E-4B84-AE7F-27DED74CA0FB}" destId="{77C44997-A132-4F9F-9FB3-DB0775D856B5}" srcOrd="0" destOrd="0" presId="urn:microsoft.com/office/officeart/2018/2/layout/IconCircleList"/>
    <dgm:cxn modelId="{15271FCD-3952-4249-B76F-51906177E41F}" type="presParOf" srcId="{83287D60-D71E-4B84-AE7F-27DED74CA0FB}" destId="{B7B3D078-2C9F-493E-B741-C0C68CF35CD3}" srcOrd="1" destOrd="0" presId="urn:microsoft.com/office/officeart/2018/2/layout/IconCircleList"/>
    <dgm:cxn modelId="{32F78F10-D460-CC48-823F-96B95D2872DE}" type="presParOf" srcId="{83287D60-D71E-4B84-AE7F-27DED74CA0FB}" destId="{497E9D0D-1E50-4A66-B530-60D91FBC96A7}" srcOrd="2" destOrd="0" presId="urn:microsoft.com/office/officeart/2018/2/layout/IconCircleList"/>
    <dgm:cxn modelId="{551EE6A6-B8D3-8848-895A-47F49934803C}" type="presParOf" srcId="{83287D60-D71E-4B84-AE7F-27DED74CA0FB}" destId="{56440E39-4BB7-48EE-BB20-C9C7ECFDADA9}" srcOrd="3" destOrd="0" presId="urn:microsoft.com/office/officeart/2018/2/layout/IconCircleList"/>
    <dgm:cxn modelId="{18D042B4-8E71-DA4F-B4ED-0C5B0B824020}" type="presParOf" srcId="{B210C091-CB69-4AC7-8FB2-633FFDC32A68}" destId="{97C9268D-D369-47EE-A8B2-E3D40F035AF9}" srcOrd="1" destOrd="0" presId="urn:microsoft.com/office/officeart/2018/2/layout/IconCircleList"/>
    <dgm:cxn modelId="{D13F7991-B840-5948-BB75-7CC98FAEEF59}" type="presParOf" srcId="{B210C091-CB69-4AC7-8FB2-633FFDC32A68}" destId="{67B4AE79-174D-47C7-B5FA-EC40C9CDFC66}" srcOrd="2" destOrd="0" presId="urn:microsoft.com/office/officeart/2018/2/layout/IconCircleList"/>
    <dgm:cxn modelId="{E72FDE38-CF29-A448-A272-4FCB592C7841}" type="presParOf" srcId="{67B4AE79-174D-47C7-B5FA-EC40C9CDFC66}" destId="{3113C35F-147A-4004-8EC3-39F1426F2896}" srcOrd="0" destOrd="0" presId="urn:microsoft.com/office/officeart/2018/2/layout/IconCircleList"/>
    <dgm:cxn modelId="{1F93C42D-F406-0D46-97D2-3BB4D47BB806}" type="presParOf" srcId="{67B4AE79-174D-47C7-B5FA-EC40C9CDFC66}" destId="{F5436D3F-976F-4DDD-AC9D-7DB04E0571D9}" srcOrd="1" destOrd="0" presId="urn:microsoft.com/office/officeart/2018/2/layout/IconCircleList"/>
    <dgm:cxn modelId="{85816F31-F900-9C42-83DF-DD3C55E6178B}" type="presParOf" srcId="{67B4AE79-174D-47C7-B5FA-EC40C9CDFC66}" destId="{9DEAC90A-80CE-4695-BA35-0AB9B7CDC784}" srcOrd="2" destOrd="0" presId="urn:microsoft.com/office/officeart/2018/2/layout/IconCircleList"/>
    <dgm:cxn modelId="{6AD02439-0447-0341-8BC4-3D5F15792E87}" type="presParOf" srcId="{67B4AE79-174D-47C7-B5FA-EC40C9CDFC66}" destId="{DEA108E5-ADA1-4156-B957-00C08CB455C9}" srcOrd="3" destOrd="0" presId="urn:microsoft.com/office/officeart/2018/2/layout/IconCircleList"/>
    <dgm:cxn modelId="{F1B2115D-C4EB-194D-A41B-9DC281EABAA2}" type="presParOf" srcId="{B210C091-CB69-4AC7-8FB2-633FFDC32A68}" destId="{C36040E3-E1FA-41C6-8B38-1136E86D44E9}" srcOrd="3" destOrd="0" presId="urn:microsoft.com/office/officeart/2018/2/layout/IconCircleList"/>
    <dgm:cxn modelId="{7AAE4B19-0851-B64B-8DAA-FBD8DCC5A4B5}" type="presParOf" srcId="{B210C091-CB69-4AC7-8FB2-633FFDC32A68}" destId="{696D8D9D-43F3-43B6-8F66-8E8DBE097E5D}" srcOrd="4" destOrd="0" presId="urn:microsoft.com/office/officeart/2018/2/layout/IconCircleList"/>
    <dgm:cxn modelId="{FFB6839D-907F-BD46-8D86-71C06D428CDB}" type="presParOf" srcId="{696D8D9D-43F3-43B6-8F66-8E8DBE097E5D}" destId="{47853DF7-F10A-4CFB-AD07-156C06E8B213}" srcOrd="0" destOrd="0" presId="urn:microsoft.com/office/officeart/2018/2/layout/IconCircleList"/>
    <dgm:cxn modelId="{775DD471-2B20-2E46-BFC3-E40A5F95EFBF}" type="presParOf" srcId="{696D8D9D-43F3-43B6-8F66-8E8DBE097E5D}" destId="{71DE91BD-AAB5-4CB2-BBF9-3EB05238E3A0}" srcOrd="1" destOrd="0" presId="urn:microsoft.com/office/officeart/2018/2/layout/IconCircleList"/>
    <dgm:cxn modelId="{BEEF6D64-EE63-7A41-BFB4-CD08FDBE6481}" type="presParOf" srcId="{696D8D9D-43F3-43B6-8F66-8E8DBE097E5D}" destId="{481F6DBF-0713-4FAC-9C46-4CBB0D8DF585}" srcOrd="2" destOrd="0" presId="urn:microsoft.com/office/officeart/2018/2/layout/IconCircleList"/>
    <dgm:cxn modelId="{11D687EB-A7F1-A34B-BDDB-B937EC5A1736}" type="presParOf" srcId="{696D8D9D-43F3-43B6-8F66-8E8DBE097E5D}" destId="{64800AAB-9613-4CC8-B823-01E8E4F78118}" srcOrd="3" destOrd="0" presId="urn:microsoft.com/office/officeart/2018/2/layout/IconCircleList"/>
    <dgm:cxn modelId="{A901DDE4-C24B-AA4F-8C4B-8313EE9FBAFA}" type="presParOf" srcId="{B210C091-CB69-4AC7-8FB2-633FFDC32A68}" destId="{57DC395C-F1BB-4BF2-B129-407A99A14C85}" srcOrd="5" destOrd="0" presId="urn:microsoft.com/office/officeart/2018/2/layout/IconCircleList"/>
    <dgm:cxn modelId="{6533FA45-FC07-5347-B864-296BADB711BD}" type="presParOf" srcId="{B210C091-CB69-4AC7-8FB2-633FFDC32A68}" destId="{E1B56840-8035-473F-A122-E9C8FF67F113}" srcOrd="6" destOrd="0" presId="urn:microsoft.com/office/officeart/2018/2/layout/IconCircleList"/>
    <dgm:cxn modelId="{BC2E8CA3-340C-3E41-A365-F0C5F9DA7C19}" type="presParOf" srcId="{E1B56840-8035-473F-A122-E9C8FF67F113}" destId="{6F25350E-32E8-4D60-9634-892C6F689149}" srcOrd="0" destOrd="0" presId="urn:microsoft.com/office/officeart/2018/2/layout/IconCircleList"/>
    <dgm:cxn modelId="{169AEC8A-5D51-1A4B-9B51-15D3D5B91DCC}" type="presParOf" srcId="{E1B56840-8035-473F-A122-E9C8FF67F113}" destId="{12AF128D-19A7-4C8B-BCCA-982FFEA98E21}" srcOrd="1" destOrd="0" presId="urn:microsoft.com/office/officeart/2018/2/layout/IconCircleList"/>
    <dgm:cxn modelId="{D40D9CB2-6116-424B-AC08-5DD52B53F896}" type="presParOf" srcId="{E1B56840-8035-473F-A122-E9C8FF67F113}" destId="{CA4299FE-71C0-4478-98BA-04CA2177161B}" srcOrd="2" destOrd="0" presId="urn:microsoft.com/office/officeart/2018/2/layout/IconCircleList"/>
    <dgm:cxn modelId="{DBFC200A-E108-0B42-9436-1F8FAFD3C415}" type="presParOf" srcId="{E1B56840-8035-473F-A122-E9C8FF67F113}" destId="{515EEDBE-18A1-47CC-AA91-179EEDEE508B}" srcOrd="3" destOrd="0" presId="urn:microsoft.com/office/officeart/2018/2/layout/IconCircleList"/>
    <dgm:cxn modelId="{6338D8A4-6436-A14B-B0DC-7FD0BA83F5E8}" type="presParOf" srcId="{B210C091-CB69-4AC7-8FB2-633FFDC32A68}" destId="{92E74D90-462A-4379-942E-42EB47793B7A}" srcOrd="7" destOrd="0" presId="urn:microsoft.com/office/officeart/2018/2/layout/IconCircleList"/>
    <dgm:cxn modelId="{B8C60823-53DA-DD43-AF2C-CF2D148F25D2}" type="presParOf" srcId="{B210C091-CB69-4AC7-8FB2-633FFDC32A68}" destId="{4C0BDFFB-9154-4C33-B620-08CBEE2DE1C6}" srcOrd="8" destOrd="0" presId="urn:microsoft.com/office/officeart/2018/2/layout/IconCircleList"/>
    <dgm:cxn modelId="{CAADF779-517A-734F-9271-BF9580F7F16D}" type="presParOf" srcId="{4C0BDFFB-9154-4C33-B620-08CBEE2DE1C6}" destId="{DCB971D2-B285-4544-8B06-1C7793E881C3}" srcOrd="0" destOrd="0" presId="urn:microsoft.com/office/officeart/2018/2/layout/IconCircleList"/>
    <dgm:cxn modelId="{12BF20B3-0A8F-EF49-BEE4-09AFF3D16ADE}" type="presParOf" srcId="{4C0BDFFB-9154-4C33-B620-08CBEE2DE1C6}" destId="{9D6FE2D2-B0DD-4322-AE72-146C88F7C89A}" srcOrd="1" destOrd="0" presId="urn:microsoft.com/office/officeart/2018/2/layout/IconCircleList"/>
    <dgm:cxn modelId="{E47CD40E-83BC-F349-A939-2C3E31D2827D}" type="presParOf" srcId="{4C0BDFFB-9154-4C33-B620-08CBEE2DE1C6}" destId="{FB59076C-EF4C-4818-AF91-C11BD943E198}" srcOrd="2" destOrd="0" presId="urn:microsoft.com/office/officeart/2018/2/layout/IconCircleList"/>
    <dgm:cxn modelId="{A7D1853E-C52B-2546-8139-4C1B99C399B8}" type="presParOf" srcId="{4C0BDFFB-9154-4C33-B620-08CBEE2DE1C6}" destId="{2673E799-C63B-42F9-B7A3-F5E0FA80B1B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44997-A132-4F9F-9FB3-DB0775D856B5}">
      <dsp:nvSpPr>
        <dsp:cNvPr id="0" name=""/>
        <dsp:cNvSpPr/>
      </dsp:nvSpPr>
      <dsp:spPr>
        <a:xfrm>
          <a:off x="1178309" y="23233"/>
          <a:ext cx="700889" cy="70088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B3D078-2C9F-493E-B741-C0C68CF35CD3}">
      <dsp:nvSpPr>
        <dsp:cNvPr id="0" name=""/>
        <dsp:cNvSpPr/>
      </dsp:nvSpPr>
      <dsp:spPr>
        <a:xfrm>
          <a:off x="1325496" y="170420"/>
          <a:ext cx="406516" cy="406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440E39-4BB7-48EE-BB20-C9C7ECFDADA9}">
      <dsp:nvSpPr>
        <dsp:cNvPr id="0" name=""/>
        <dsp:cNvSpPr/>
      </dsp:nvSpPr>
      <dsp:spPr>
        <a:xfrm>
          <a:off x="2029390" y="23233"/>
          <a:ext cx="1652097" cy="700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baseline="0" dirty="0">
              <a:latin typeface="Times New Roman" panose="02020603050405020304" pitchFamily="18" charset="0"/>
              <a:cs typeface="Times New Roman" panose="02020603050405020304" pitchFamily="18" charset="0"/>
            </a:rPr>
            <a:t>Excited about Bamboo Health's innovative healthcare coordination</a:t>
          </a:r>
          <a:endParaRPr lang="en-US" sz="1200" kern="1200" dirty="0">
            <a:latin typeface="Times New Roman" panose="02020603050405020304" pitchFamily="18" charset="0"/>
            <a:cs typeface="Times New Roman" panose="02020603050405020304" pitchFamily="18" charset="0"/>
          </a:endParaRPr>
        </a:p>
      </dsp:txBody>
      <dsp:txXfrm>
        <a:off x="2029390" y="23233"/>
        <a:ext cx="1652097" cy="700889"/>
      </dsp:txXfrm>
    </dsp:sp>
    <dsp:sp modelId="{3113C35F-147A-4004-8EC3-39F1426F2896}">
      <dsp:nvSpPr>
        <dsp:cNvPr id="0" name=""/>
        <dsp:cNvSpPr/>
      </dsp:nvSpPr>
      <dsp:spPr>
        <a:xfrm>
          <a:off x="3969352" y="23233"/>
          <a:ext cx="700889" cy="70088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436D3F-976F-4DDD-AC9D-7DB04E0571D9}">
      <dsp:nvSpPr>
        <dsp:cNvPr id="0" name=""/>
        <dsp:cNvSpPr/>
      </dsp:nvSpPr>
      <dsp:spPr>
        <a:xfrm>
          <a:off x="4116539" y="170420"/>
          <a:ext cx="406516" cy="4065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A108E5-ADA1-4156-B957-00C08CB455C9}">
      <dsp:nvSpPr>
        <dsp:cNvPr id="0" name=""/>
        <dsp:cNvSpPr/>
      </dsp:nvSpPr>
      <dsp:spPr>
        <a:xfrm>
          <a:off x="4820433" y="23233"/>
          <a:ext cx="1652097" cy="700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baseline="0" dirty="0">
              <a:latin typeface="Times New Roman" panose="02020603050405020304" pitchFamily="18" charset="0"/>
              <a:cs typeface="Times New Roman" panose="02020603050405020304" pitchFamily="18" charset="0"/>
            </a:rPr>
            <a:t>Passionate about improving healthcare outcomes, especially in behavioral health</a:t>
          </a:r>
          <a:endParaRPr lang="en-US" sz="1200" kern="1200" dirty="0">
            <a:latin typeface="Times New Roman" panose="02020603050405020304" pitchFamily="18" charset="0"/>
            <a:cs typeface="Times New Roman" panose="02020603050405020304" pitchFamily="18" charset="0"/>
          </a:endParaRPr>
        </a:p>
      </dsp:txBody>
      <dsp:txXfrm>
        <a:off x="4820433" y="23233"/>
        <a:ext cx="1652097" cy="700889"/>
      </dsp:txXfrm>
    </dsp:sp>
    <dsp:sp modelId="{47853DF7-F10A-4CFB-AD07-156C06E8B213}">
      <dsp:nvSpPr>
        <dsp:cNvPr id="0" name=""/>
        <dsp:cNvSpPr/>
      </dsp:nvSpPr>
      <dsp:spPr>
        <a:xfrm>
          <a:off x="1178309" y="1277689"/>
          <a:ext cx="700889" cy="70088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DE91BD-AAB5-4CB2-BBF9-3EB05238E3A0}">
      <dsp:nvSpPr>
        <dsp:cNvPr id="0" name=""/>
        <dsp:cNvSpPr/>
      </dsp:nvSpPr>
      <dsp:spPr>
        <a:xfrm>
          <a:off x="1325496" y="1424875"/>
          <a:ext cx="406516" cy="4065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800AAB-9613-4CC8-B823-01E8E4F78118}">
      <dsp:nvSpPr>
        <dsp:cNvPr id="0" name=""/>
        <dsp:cNvSpPr/>
      </dsp:nvSpPr>
      <dsp:spPr>
        <a:xfrm>
          <a:off x="2029390" y="1277689"/>
          <a:ext cx="1652097" cy="700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baseline="0" dirty="0">
              <a:latin typeface="Times New Roman" panose="02020603050405020304" pitchFamily="18" charset="0"/>
              <a:cs typeface="Times New Roman" panose="02020603050405020304" pitchFamily="18" charset="0"/>
            </a:rPr>
            <a:t>Eager to leverage skills in data modeling, SQL, and data visualization</a:t>
          </a:r>
          <a:endParaRPr lang="en-US" sz="1200" kern="1200" dirty="0">
            <a:latin typeface="Times New Roman" panose="02020603050405020304" pitchFamily="18" charset="0"/>
            <a:cs typeface="Times New Roman" panose="02020603050405020304" pitchFamily="18" charset="0"/>
          </a:endParaRPr>
        </a:p>
      </dsp:txBody>
      <dsp:txXfrm>
        <a:off x="2029390" y="1277689"/>
        <a:ext cx="1652097" cy="700889"/>
      </dsp:txXfrm>
    </dsp:sp>
    <dsp:sp modelId="{6F25350E-32E8-4D60-9634-892C6F689149}">
      <dsp:nvSpPr>
        <dsp:cNvPr id="0" name=""/>
        <dsp:cNvSpPr/>
      </dsp:nvSpPr>
      <dsp:spPr>
        <a:xfrm>
          <a:off x="3969352" y="1277689"/>
          <a:ext cx="700889" cy="70088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AF128D-19A7-4C8B-BCCA-982FFEA98E21}">
      <dsp:nvSpPr>
        <dsp:cNvPr id="0" name=""/>
        <dsp:cNvSpPr/>
      </dsp:nvSpPr>
      <dsp:spPr>
        <a:xfrm>
          <a:off x="4116539" y="1424875"/>
          <a:ext cx="406516" cy="4065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EEDBE-18A1-47CC-AA91-179EEDEE508B}">
      <dsp:nvSpPr>
        <dsp:cNvPr id="0" name=""/>
        <dsp:cNvSpPr/>
      </dsp:nvSpPr>
      <dsp:spPr>
        <a:xfrm>
          <a:off x="4820433" y="1277689"/>
          <a:ext cx="1652097" cy="700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baseline="0" dirty="0">
              <a:latin typeface="Times New Roman" panose="02020603050405020304" pitchFamily="18" charset="0"/>
              <a:cs typeface="Times New Roman" panose="02020603050405020304" pitchFamily="18" charset="0"/>
            </a:rPr>
            <a:t>Motivated to support real-time patient care transitions and data-driven decisions</a:t>
          </a:r>
          <a:endParaRPr lang="en-US" sz="1200" kern="1200" dirty="0">
            <a:latin typeface="Times New Roman" panose="02020603050405020304" pitchFamily="18" charset="0"/>
            <a:cs typeface="Times New Roman" panose="02020603050405020304" pitchFamily="18" charset="0"/>
          </a:endParaRPr>
        </a:p>
      </dsp:txBody>
      <dsp:txXfrm>
        <a:off x="4820433" y="1277689"/>
        <a:ext cx="1652097" cy="700889"/>
      </dsp:txXfrm>
    </dsp:sp>
    <dsp:sp modelId="{DCB971D2-B285-4544-8B06-1C7793E881C3}">
      <dsp:nvSpPr>
        <dsp:cNvPr id="0" name=""/>
        <dsp:cNvSpPr/>
      </dsp:nvSpPr>
      <dsp:spPr>
        <a:xfrm>
          <a:off x="1178309" y="2532144"/>
          <a:ext cx="700889" cy="70088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6FE2D2-B0DD-4322-AE72-146C88F7C89A}">
      <dsp:nvSpPr>
        <dsp:cNvPr id="0" name=""/>
        <dsp:cNvSpPr/>
      </dsp:nvSpPr>
      <dsp:spPr>
        <a:xfrm>
          <a:off x="1325496" y="2679331"/>
          <a:ext cx="406516" cy="4065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73E799-C63B-42F9-B7A3-F5E0FA80B1B2}">
      <dsp:nvSpPr>
        <dsp:cNvPr id="0" name=""/>
        <dsp:cNvSpPr/>
      </dsp:nvSpPr>
      <dsp:spPr>
        <a:xfrm>
          <a:off x="2029390" y="2532144"/>
          <a:ext cx="1652097" cy="700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baseline="0" dirty="0">
              <a:latin typeface="Times New Roman" panose="02020603050405020304" pitchFamily="18" charset="0"/>
              <a:cs typeface="Times New Roman" panose="02020603050405020304" pitchFamily="18" charset="0"/>
            </a:rPr>
            <a:t>Aligns with personal values and career aspirations</a:t>
          </a:r>
          <a:endParaRPr lang="en-US" sz="1200" kern="1200" dirty="0">
            <a:latin typeface="Times New Roman" panose="02020603050405020304" pitchFamily="18" charset="0"/>
            <a:cs typeface="Times New Roman" panose="02020603050405020304" pitchFamily="18" charset="0"/>
          </a:endParaRPr>
        </a:p>
      </dsp:txBody>
      <dsp:txXfrm>
        <a:off x="2029390" y="2532144"/>
        <a:ext cx="1652097" cy="70088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23DDB-C81C-B64E-8B19-82EEC159B52D}" type="datetimeFigureOut">
              <a:rPr lang="en-US" smtClean="0"/>
              <a:t>6/17/24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87F3E-9486-3548-8D97-46FEDED878B4}" type="slidenum">
              <a:rPr lang="en-US" smtClean="0"/>
              <a:t>‹#›</a:t>
            </a:fld>
            <a:endParaRPr lang="en-US"/>
          </a:p>
        </p:txBody>
      </p:sp>
    </p:spTree>
    <p:extLst>
      <p:ext uri="{BB962C8B-B14F-4D97-AF65-F5344CB8AC3E}">
        <p14:creationId xmlns:p14="http://schemas.microsoft.com/office/powerpoint/2010/main" val="1732647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987F3E-9486-3548-8D97-46FEDED878B4}" type="slidenum">
              <a:rPr lang="en-US" smtClean="0"/>
              <a:t>2</a:t>
            </a:fld>
            <a:endParaRPr lang="en-US"/>
          </a:p>
        </p:txBody>
      </p:sp>
    </p:spTree>
    <p:extLst>
      <p:ext uri="{BB962C8B-B14F-4D97-AF65-F5344CB8AC3E}">
        <p14:creationId xmlns:p14="http://schemas.microsoft.com/office/powerpoint/2010/main" val="2294491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987F3E-9486-3548-8D97-46FEDED878B4}" type="slidenum">
              <a:rPr lang="en-US" smtClean="0"/>
              <a:t>3</a:t>
            </a:fld>
            <a:endParaRPr lang="en-US"/>
          </a:p>
        </p:txBody>
      </p:sp>
    </p:spTree>
    <p:extLst>
      <p:ext uri="{BB962C8B-B14F-4D97-AF65-F5344CB8AC3E}">
        <p14:creationId xmlns:p14="http://schemas.microsoft.com/office/powerpoint/2010/main" val="183414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987F3E-9486-3548-8D97-46FEDED878B4}" type="slidenum">
              <a:rPr lang="en-US" smtClean="0"/>
              <a:t>4</a:t>
            </a:fld>
            <a:endParaRPr lang="en-US"/>
          </a:p>
        </p:txBody>
      </p:sp>
    </p:spTree>
    <p:extLst>
      <p:ext uri="{BB962C8B-B14F-4D97-AF65-F5344CB8AC3E}">
        <p14:creationId xmlns:p14="http://schemas.microsoft.com/office/powerpoint/2010/main" val="1941606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987F3E-9486-3548-8D97-46FEDED878B4}" type="slidenum">
              <a:rPr lang="en-US" smtClean="0"/>
              <a:t>5</a:t>
            </a:fld>
            <a:endParaRPr lang="en-US"/>
          </a:p>
        </p:txBody>
      </p:sp>
    </p:spTree>
    <p:extLst>
      <p:ext uri="{BB962C8B-B14F-4D97-AF65-F5344CB8AC3E}">
        <p14:creationId xmlns:p14="http://schemas.microsoft.com/office/powerpoint/2010/main" val="3032283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987F3E-9486-3548-8D97-46FEDED878B4}" type="slidenum">
              <a:rPr lang="en-US" smtClean="0"/>
              <a:t>10</a:t>
            </a:fld>
            <a:endParaRPr lang="en-US"/>
          </a:p>
        </p:txBody>
      </p:sp>
    </p:spTree>
    <p:extLst>
      <p:ext uri="{BB962C8B-B14F-4D97-AF65-F5344CB8AC3E}">
        <p14:creationId xmlns:p14="http://schemas.microsoft.com/office/powerpoint/2010/main" val="2591964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987F3E-9486-3548-8D97-46FEDED878B4}" type="slidenum">
              <a:rPr lang="en-US" smtClean="0"/>
              <a:t>11</a:t>
            </a:fld>
            <a:endParaRPr lang="en-US"/>
          </a:p>
        </p:txBody>
      </p:sp>
    </p:spTree>
    <p:extLst>
      <p:ext uri="{BB962C8B-B14F-4D97-AF65-F5344CB8AC3E}">
        <p14:creationId xmlns:p14="http://schemas.microsoft.com/office/powerpoint/2010/main" val="1856805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987F3E-9486-3548-8D97-46FEDED878B4}" type="slidenum">
              <a:rPr lang="en-US" smtClean="0"/>
              <a:t>12</a:t>
            </a:fld>
            <a:endParaRPr lang="en-US"/>
          </a:p>
        </p:txBody>
      </p:sp>
    </p:spTree>
    <p:extLst>
      <p:ext uri="{BB962C8B-B14F-4D97-AF65-F5344CB8AC3E}">
        <p14:creationId xmlns:p14="http://schemas.microsoft.com/office/powerpoint/2010/main" val="3024630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987F3E-9486-3548-8D97-46FEDED878B4}" type="slidenum">
              <a:rPr lang="en-US" smtClean="0"/>
              <a:t>13</a:t>
            </a:fld>
            <a:endParaRPr lang="en-US"/>
          </a:p>
        </p:txBody>
      </p:sp>
    </p:spTree>
    <p:extLst>
      <p:ext uri="{BB962C8B-B14F-4D97-AF65-F5344CB8AC3E}">
        <p14:creationId xmlns:p14="http://schemas.microsoft.com/office/powerpoint/2010/main" val="3514468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987F3E-9486-3548-8D97-46FEDED878B4}" type="slidenum">
              <a:rPr lang="en-US" smtClean="0"/>
              <a:t>14</a:t>
            </a:fld>
            <a:endParaRPr lang="en-US"/>
          </a:p>
        </p:txBody>
      </p:sp>
    </p:spTree>
    <p:extLst>
      <p:ext uri="{BB962C8B-B14F-4D97-AF65-F5344CB8AC3E}">
        <p14:creationId xmlns:p14="http://schemas.microsoft.com/office/powerpoint/2010/main" val="2409697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6/17/24</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8301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6/17/24</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3520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6/17/24</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55504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6/17/24</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86685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6/17/24</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2441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6/17/24</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7374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6/17/24</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673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6/17/24</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138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6/17/24</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56935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6/17/24</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3102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6/17/24</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491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6/17/24</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5987223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54BDA8-EE5D-4DC8-BA6E-A93D65016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8" y="736600"/>
            <a:ext cx="7534652" cy="53847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5446A-8919-F730-CBB1-8C32C44A211E}"/>
              </a:ext>
            </a:extLst>
          </p:cNvPr>
          <p:cNvSpPr>
            <a:spLocks noGrp="1"/>
          </p:cNvSpPr>
          <p:nvPr>
            <p:ph type="ctrTitle"/>
          </p:nvPr>
        </p:nvSpPr>
        <p:spPr>
          <a:xfrm>
            <a:off x="5300814" y="1113180"/>
            <a:ext cx="6079610" cy="1946366"/>
          </a:xfrm>
        </p:spPr>
        <p:txBody>
          <a:bodyPr>
            <a:normAutofit/>
          </a:bodyPr>
          <a:lstStyle/>
          <a:p>
            <a:pPr algn="l"/>
            <a:r>
              <a:rPr lang="en-US" sz="3300" dirty="0">
                <a:solidFill>
                  <a:schemeClr val="bg1"/>
                </a:solidFill>
              </a:rPr>
              <a:t>PDMP and </a:t>
            </a:r>
            <a:r>
              <a:rPr lang="en-US" sz="3300" dirty="0" err="1">
                <a:solidFill>
                  <a:schemeClr val="bg1"/>
                </a:solidFill>
              </a:rPr>
              <a:t>Narxcare</a:t>
            </a:r>
            <a:r>
              <a:rPr lang="en-US" sz="3300" dirty="0">
                <a:solidFill>
                  <a:schemeClr val="bg1"/>
                </a:solidFill>
              </a:rPr>
              <a:t> with bamboo health</a:t>
            </a:r>
          </a:p>
        </p:txBody>
      </p:sp>
      <p:sp>
        <p:nvSpPr>
          <p:cNvPr id="3" name="Subtitle 2">
            <a:extLst>
              <a:ext uri="{FF2B5EF4-FFF2-40B4-BE49-F238E27FC236}">
                <a16:creationId xmlns:a16="http://schemas.microsoft.com/office/drawing/2014/main" id="{E2866B3A-482D-DB3B-F9EA-105691F8E2BD}"/>
              </a:ext>
            </a:extLst>
          </p:cNvPr>
          <p:cNvSpPr>
            <a:spLocks noGrp="1"/>
          </p:cNvSpPr>
          <p:nvPr>
            <p:ph type="subTitle" idx="1"/>
          </p:nvPr>
        </p:nvSpPr>
        <p:spPr>
          <a:xfrm>
            <a:off x="5300814" y="3098787"/>
            <a:ext cx="6374352" cy="1956437"/>
          </a:xfrm>
        </p:spPr>
        <p:txBody>
          <a:bodyPr>
            <a:noAutofit/>
          </a:bodyPr>
          <a:lstStyle/>
          <a:p>
            <a:pPr algn="l"/>
            <a:r>
              <a:rPr lang="en-US" sz="1800" b="0" i="0" u="none" strike="noStrike" dirty="0">
                <a:effectLst/>
                <a:latin typeface="-webkit-standard"/>
              </a:rPr>
              <a:t>Advanced </a:t>
            </a:r>
            <a:r>
              <a:rPr lang="en-US" sz="1800" dirty="0">
                <a:latin typeface="-webkit-standard"/>
              </a:rPr>
              <a:t>analytics – the future of healthcare</a:t>
            </a:r>
            <a:endParaRPr lang="en-US" sz="1800" b="0" i="0" u="none" strike="noStrike" dirty="0">
              <a:effectLst/>
              <a:latin typeface="-webkit-standard"/>
            </a:endParaRPr>
          </a:p>
          <a:p>
            <a:pPr algn="l"/>
            <a:endParaRPr lang="en-US" sz="1800" b="0" i="0" u="none" strike="noStrike" dirty="0">
              <a:effectLst/>
              <a:latin typeface="-webkit-standard"/>
            </a:endParaRPr>
          </a:p>
          <a:p>
            <a:pPr algn="l"/>
            <a:endParaRPr lang="en-US" sz="1800" b="0" i="0" u="none" strike="noStrike" dirty="0">
              <a:effectLst/>
              <a:latin typeface="-webkit-standard"/>
            </a:endParaRPr>
          </a:p>
          <a:p>
            <a:pPr algn="l"/>
            <a:r>
              <a:rPr lang="en-US" sz="1600" b="0" i="1" u="none" strike="noStrike" dirty="0">
                <a:effectLst/>
                <a:latin typeface="-webkit-standard"/>
              </a:rPr>
              <a:t>Aspiring candidate for the product analyst role at bamboo health</a:t>
            </a:r>
          </a:p>
        </p:txBody>
      </p:sp>
      <p:pic>
        <p:nvPicPr>
          <p:cNvPr id="4" name="Picture 3">
            <a:extLst>
              <a:ext uri="{FF2B5EF4-FFF2-40B4-BE49-F238E27FC236}">
                <a16:creationId xmlns:a16="http://schemas.microsoft.com/office/drawing/2014/main" id="{AC0CF939-5160-483B-51B7-0C46A752E4BC}"/>
              </a:ext>
            </a:extLst>
          </p:cNvPr>
          <p:cNvPicPr>
            <a:picLocks noChangeAspect="1"/>
          </p:cNvPicPr>
          <p:nvPr/>
        </p:nvPicPr>
        <p:blipFill rotWithShape="1">
          <a:blip r:embed="rId2"/>
          <a:srcRect r="16750" b="-3"/>
          <a:stretch/>
        </p:blipFill>
        <p:spPr>
          <a:xfrm>
            <a:off x="20" y="736600"/>
            <a:ext cx="4657328" cy="5384798"/>
          </a:xfrm>
          <a:prstGeom prst="rect">
            <a:avLst/>
          </a:prstGeom>
        </p:spPr>
      </p:pic>
      <p:sp>
        <p:nvSpPr>
          <p:cNvPr id="5" name="TextBox 4">
            <a:extLst>
              <a:ext uri="{FF2B5EF4-FFF2-40B4-BE49-F238E27FC236}">
                <a16:creationId xmlns:a16="http://schemas.microsoft.com/office/drawing/2014/main" id="{FA124150-14CE-C15D-B7CD-BF8E686511B0}"/>
              </a:ext>
            </a:extLst>
          </p:cNvPr>
          <p:cNvSpPr txBox="1"/>
          <p:nvPr/>
        </p:nvSpPr>
        <p:spPr>
          <a:xfrm>
            <a:off x="8744020" y="5055224"/>
            <a:ext cx="4969621" cy="1200329"/>
          </a:xfrm>
          <a:prstGeom prst="rect">
            <a:avLst/>
          </a:prstGeom>
          <a:noFill/>
        </p:spPr>
        <p:txBody>
          <a:bodyPr wrap="square" rtlCol="0">
            <a:spAutoFit/>
          </a:bodyPr>
          <a:lstStyle/>
          <a:p>
            <a:pPr algn="l"/>
            <a:r>
              <a:rPr lang="en-US" sz="1800" dirty="0">
                <a:solidFill>
                  <a:schemeClr val="bg1"/>
                </a:solidFill>
                <a:latin typeface="-webkit-standard"/>
              </a:rPr>
              <a:t>Praveen Vuppu Jyothi </a:t>
            </a:r>
          </a:p>
          <a:p>
            <a:pPr algn="l"/>
            <a:r>
              <a:rPr lang="en-US" sz="1800" dirty="0">
                <a:solidFill>
                  <a:schemeClr val="bg1"/>
                </a:solidFill>
                <a:latin typeface="-webkit-standard"/>
              </a:rPr>
              <a:t>+ 1 857 318 7260 </a:t>
            </a:r>
          </a:p>
          <a:p>
            <a:pPr algn="l"/>
            <a:r>
              <a:rPr lang="en-US" sz="1800" dirty="0" err="1">
                <a:solidFill>
                  <a:schemeClr val="bg1"/>
                </a:solidFill>
                <a:latin typeface="-webkit-standard"/>
              </a:rPr>
              <a:t>praveenvuppujyothi@gmail.com</a:t>
            </a:r>
            <a:endParaRPr lang="en-US" sz="18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585484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0F09-2D81-ECA1-30D0-472B284DA99B}"/>
              </a:ext>
            </a:extLst>
          </p:cNvPr>
          <p:cNvSpPr>
            <a:spLocks noGrp="1"/>
          </p:cNvSpPr>
          <p:nvPr>
            <p:ph type="title"/>
          </p:nvPr>
        </p:nvSpPr>
        <p:spPr/>
        <p:txBody>
          <a:bodyPr>
            <a:normAutofit/>
          </a:bodyPr>
          <a:lstStyle/>
          <a:p>
            <a:r>
              <a:rPr lang="en-US" sz="4000" dirty="0"/>
              <a:t>Impact Of MAI </a:t>
            </a:r>
          </a:p>
        </p:txBody>
      </p:sp>
      <p:sp>
        <p:nvSpPr>
          <p:cNvPr id="3" name="Content Placeholder 2">
            <a:extLst>
              <a:ext uri="{FF2B5EF4-FFF2-40B4-BE49-F238E27FC236}">
                <a16:creationId xmlns:a16="http://schemas.microsoft.com/office/drawing/2014/main" id="{021F5C63-B86F-2831-B234-222C74F5FE5D}"/>
              </a:ext>
            </a:extLst>
          </p:cNvPr>
          <p:cNvSpPr>
            <a:spLocks noGrp="1"/>
          </p:cNvSpPr>
          <p:nvPr>
            <p:ph idx="1"/>
          </p:nvPr>
        </p:nvSpPr>
        <p:spPr/>
        <p:txBody>
          <a:bodyPr>
            <a:norm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1E1CB04-D686-DB82-42DF-C0FC2C026AE8}"/>
              </a:ext>
            </a:extLst>
          </p:cNvPr>
          <p:cNvSpPr txBox="1"/>
          <p:nvPr/>
        </p:nvSpPr>
        <p:spPr>
          <a:xfrm>
            <a:off x="401236" y="2587752"/>
            <a:ext cx="11602282" cy="4062651"/>
          </a:xfrm>
          <a:prstGeom prst="rect">
            <a:avLst/>
          </a:prstGeom>
          <a:noFill/>
        </p:spPr>
        <p:txBody>
          <a:bodyPr wrap="square" rtlCol="0">
            <a:spAutoFit/>
          </a:bodyPr>
          <a:lstStyle/>
          <a:p>
            <a:pPr marL="342900" indent="-342900" algn="l">
              <a:buAutoNum type="arabicPeriod"/>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Medication Adherence Index (MAI)</a:t>
            </a:r>
          </a:p>
          <a:p>
            <a:pPr algn="l"/>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US" sz="1600" b="1" i="0" u="none" strike="noStrike" dirty="0">
                <a:solidFill>
                  <a:srgbClr val="000000"/>
                </a:solidFill>
                <a:effectLst/>
                <a:latin typeface="Times New Roman" panose="02020603050405020304" pitchFamily="18" charset="0"/>
                <a:cs typeface="Times New Roman" panose="02020603050405020304" pitchFamily="18" charset="0"/>
              </a:rPr>
              <a:t>Description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Tracks how closely patients follow their prescribed medication regimen.</a:t>
            </a:r>
          </a:p>
          <a:p>
            <a:pPr algn="l"/>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US" sz="1600" b="1" i="0" u="none" strike="noStrike" dirty="0">
                <a:solidFill>
                  <a:srgbClr val="000000"/>
                </a:solidFill>
                <a:effectLst/>
                <a:latin typeface="Times New Roman" panose="02020603050405020304" pitchFamily="18" charset="0"/>
                <a:cs typeface="Times New Roman" panose="02020603050405020304" pitchFamily="18" charset="0"/>
              </a:rPr>
              <a:t>Rationale</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Non-adherence can indicate risk of misuse, abuse, or inadequate treatment response.</a:t>
            </a:r>
          </a:p>
          <a:p>
            <a:pPr algn="l">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Helps identify patients who may need additional support or intervention.</a:t>
            </a:r>
          </a:p>
          <a:p>
            <a:pPr algn="l"/>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US" sz="1600" b="1" i="0" u="none" strike="noStrike" dirty="0">
                <a:solidFill>
                  <a:srgbClr val="000000"/>
                </a:solidFill>
                <a:effectLst/>
                <a:latin typeface="Times New Roman" panose="02020603050405020304" pitchFamily="18" charset="0"/>
                <a:cs typeface="Times New Roman" panose="02020603050405020304" pitchFamily="18" charset="0"/>
              </a:rPr>
              <a:t>Impact</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Identifying Non-Adherence</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Patients with low MAI can be flagged for follow-up, ensuring they receive the necessary support to adhere to their prescriptions.</a:t>
            </a:r>
          </a:p>
          <a:p>
            <a:pPr algn="l">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Improving Outcomes</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Enhances patient education and adherence programs, leading to better health outcomes.</a:t>
            </a:r>
          </a:p>
          <a:p>
            <a:pPr algn="l"/>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Example Insight</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 significant drop in MAI might indicate a need for intervention, such as counseling or adjusting the medication regimen to improve adherence.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798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0F09-2D81-ECA1-30D0-472B284DA99B}"/>
              </a:ext>
            </a:extLst>
          </p:cNvPr>
          <p:cNvSpPr>
            <a:spLocks noGrp="1"/>
          </p:cNvSpPr>
          <p:nvPr>
            <p:ph type="title"/>
          </p:nvPr>
        </p:nvSpPr>
        <p:spPr/>
        <p:txBody>
          <a:bodyPr vert="horz" lIns="91440" tIns="45720" rIns="91440" bIns="45720" rtlCol="0" anchor="ctr">
            <a:normAutofit/>
          </a:bodyPr>
          <a:lstStyle/>
          <a:p>
            <a:r>
              <a:rPr lang="en-US" sz="4000" dirty="0"/>
              <a:t>Impact of PRS</a:t>
            </a:r>
          </a:p>
        </p:txBody>
      </p:sp>
      <p:sp>
        <p:nvSpPr>
          <p:cNvPr id="3" name="Content Placeholder 2">
            <a:extLst>
              <a:ext uri="{FF2B5EF4-FFF2-40B4-BE49-F238E27FC236}">
                <a16:creationId xmlns:a16="http://schemas.microsoft.com/office/drawing/2014/main" id="{021F5C63-B86F-2831-B234-222C74F5FE5D}"/>
              </a:ext>
            </a:extLst>
          </p:cNvPr>
          <p:cNvSpPr>
            <a:spLocks noGrp="1"/>
          </p:cNvSpPr>
          <p:nvPr>
            <p:ph idx="1"/>
          </p:nvPr>
        </p:nvSpPr>
        <p:spPr/>
        <p:txBody>
          <a:bodyPr>
            <a:norm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1E1CB04-D686-DB82-42DF-C0FC2C026AE8}"/>
              </a:ext>
            </a:extLst>
          </p:cNvPr>
          <p:cNvSpPr txBox="1"/>
          <p:nvPr/>
        </p:nvSpPr>
        <p:spPr>
          <a:xfrm>
            <a:off x="401236" y="2587752"/>
            <a:ext cx="11602282" cy="3816429"/>
          </a:xfrm>
          <a:prstGeom prst="rect">
            <a:avLst/>
          </a:prstGeom>
          <a:noFill/>
        </p:spPr>
        <p:txBody>
          <a:bodyPr wrap="square" rtlCol="0">
            <a:spAutoFit/>
          </a:bodyPr>
          <a:lstStyle/>
          <a:p>
            <a:pPr algn="l"/>
            <a:r>
              <a:rPr lang="en-US" sz="1600" b="1" i="0" u="none" strike="noStrike" dirty="0">
                <a:solidFill>
                  <a:srgbClr val="000000"/>
                </a:solidFill>
                <a:effectLst/>
                <a:latin typeface="Times New Roman" panose="02020603050405020304" pitchFamily="18" charset="0"/>
                <a:cs typeface="Times New Roman" panose="02020603050405020304" pitchFamily="18" charset="0"/>
              </a:rPr>
              <a:t>2. Polypharmacy Risk Score (PRS)</a:t>
            </a:r>
          </a:p>
          <a:p>
            <a:pPr algn="l"/>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US" sz="1600" b="1" i="0" u="none" strike="noStrike" dirty="0">
                <a:solidFill>
                  <a:srgbClr val="000000"/>
                </a:solidFill>
                <a:effectLst/>
                <a:latin typeface="Times New Roman" panose="02020603050405020304" pitchFamily="18" charset="0"/>
                <a:cs typeface="Times New Roman" panose="02020603050405020304" pitchFamily="18" charset="0"/>
              </a:rPr>
              <a:t>Description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Measures the risk associated with patients taking multiple medications concurrently.</a:t>
            </a:r>
          </a:p>
          <a:p>
            <a:pPr algn="l"/>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US" sz="1600" b="1" i="0" u="none" strike="noStrike" dirty="0">
                <a:solidFill>
                  <a:srgbClr val="000000"/>
                </a:solidFill>
                <a:effectLst/>
                <a:latin typeface="Times New Roman" panose="02020603050405020304" pitchFamily="18" charset="0"/>
                <a:cs typeface="Times New Roman" panose="02020603050405020304" pitchFamily="18" charset="0"/>
              </a:rPr>
              <a:t>Rationale</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Polypharmacy increases the risk of adverse drug interactions and side effects.</a:t>
            </a:r>
          </a:p>
          <a:p>
            <a:pPr algn="l">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Helps in identifying patients at higher risk for complications due to multiple medications.</a:t>
            </a:r>
          </a:p>
          <a:p>
            <a:pPr algn="l">
              <a:buFont typeface="Arial" panose="020B0604020202020204" pitchFamily="34" charset="0"/>
              <a:buChar char="•"/>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US" sz="1600" b="1" i="0" u="none" strike="noStrike" dirty="0">
                <a:solidFill>
                  <a:srgbClr val="000000"/>
                </a:solidFill>
                <a:effectLst/>
                <a:latin typeface="Times New Roman" panose="02020603050405020304" pitchFamily="18" charset="0"/>
                <a:cs typeface="Times New Roman" panose="02020603050405020304" pitchFamily="18" charset="0"/>
              </a:rPr>
              <a:t>Impact</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Reducing Adverse Events</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By monitoring PRS, healthcare providers can adjust prescriptions to minimize risks.</a:t>
            </a:r>
          </a:p>
          <a:p>
            <a:pPr algn="l">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Targeted Interventions</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Enables targeted medication reviews and de-prescribing strategies.</a:t>
            </a:r>
          </a:p>
          <a:p>
            <a:pPr algn="l">
              <a:buFont typeface="Arial" panose="020B0604020202020204" pitchFamily="34" charset="0"/>
              <a:buChar char="•"/>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Example Insight</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 high PRS could trigger a comprehensive medication review, potentially preventing harmful drug interactions and improving patient safety.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045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0F09-2D81-ECA1-30D0-472B284DA99B}"/>
              </a:ext>
            </a:extLst>
          </p:cNvPr>
          <p:cNvSpPr>
            <a:spLocks noGrp="1"/>
          </p:cNvSpPr>
          <p:nvPr>
            <p:ph type="title"/>
          </p:nvPr>
        </p:nvSpPr>
        <p:spPr/>
        <p:txBody>
          <a:bodyPr>
            <a:normAutofit/>
          </a:bodyPr>
          <a:lstStyle/>
          <a:p>
            <a:r>
              <a:rPr lang="en-US" sz="4000" dirty="0"/>
              <a:t>Impact of DSI</a:t>
            </a:r>
          </a:p>
        </p:txBody>
      </p:sp>
      <p:sp>
        <p:nvSpPr>
          <p:cNvPr id="3" name="Content Placeholder 2">
            <a:extLst>
              <a:ext uri="{FF2B5EF4-FFF2-40B4-BE49-F238E27FC236}">
                <a16:creationId xmlns:a16="http://schemas.microsoft.com/office/drawing/2014/main" id="{021F5C63-B86F-2831-B234-222C74F5FE5D}"/>
              </a:ext>
            </a:extLst>
          </p:cNvPr>
          <p:cNvSpPr>
            <a:spLocks noGrp="1"/>
          </p:cNvSpPr>
          <p:nvPr>
            <p:ph idx="1"/>
          </p:nvPr>
        </p:nvSpPr>
        <p:spPr/>
        <p:txBody>
          <a:bodyPr>
            <a:norm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1E1CB04-D686-DB82-42DF-C0FC2C026AE8}"/>
              </a:ext>
            </a:extLst>
          </p:cNvPr>
          <p:cNvSpPr txBox="1"/>
          <p:nvPr/>
        </p:nvSpPr>
        <p:spPr>
          <a:xfrm>
            <a:off x="401236" y="2587752"/>
            <a:ext cx="11602282" cy="3570208"/>
          </a:xfrm>
          <a:prstGeom prst="rect">
            <a:avLst/>
          </a:prstGeom>
          <a:noFill/>
        </p:spPr>
        <p:txBody>
          <a:bodyPr wrap="square" rtlCol="0">
            <a:spAutoFit/>
          </a:bodyPr>
          <a:lstStyle/>
          <a:p>
            <a:pPr algn="l"/>
            <a:r>
              <a:rPr lang="en-US" sz="1600" b="1" i="0" u="none" strike="noStrike" dirty="0">
                <a:solidFill>
                  <a:srgbClr val="000000"/>
                </a:solidFill>
                <a:effectLst/>
                <a:latin typeface="Times New Roman" panose="02020603050405020304" pitchFamily="18" charset="0"/>
                <a:cs typeface="Times New Roman" panose="02020603050405020304" pitchFamily="18" charset="0"/>
              </a:rPr>
              <a:t>3. Doctor Shopping Indicator (DSI)</a:t>
            </a:r>
          </a:p>
          <a:p>
            <a:pPr algn="l"/>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US" sz="1600" b="1" i="0" u="none" strike="noStrike" dirty="0">
                <a:solidFill>
                  <a:srgbClr val="000000"/>
                </a:solidFill>
                <a:effectLst/>
                <a:latin typeface="Times New Roman" panose="02020603050405020304" pitchFamily="18" charset="0"/>
                <a:cs typeface="Times New Roman" panose="02020603050405020304" pitchFamily="18" charset="0"/>
              </a:rPr>
              <a:t>Description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Identifies patients who visit multiple prescribers to obtain medications.</a:t>
            </a:r>
          </a:p>
          <a:p>
            <a:pPr algn="l"/>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US" sz="1600" b="1" i="0" u="none" strike="noStrike" dirty="0">
                <a:solidFill>
                  <a:srgbClr val="000000"/>
                </a:solidFill>
                <a:effectLst/>
                <a:latin typeface="Times New Roman" panose="02020603050405020304" pitchFamily="18" charset="0"/>
                <a:cs typeface="Times New Roman" panose="02020603050405020304" pitchFamily="18" charset="0"/>
              </a:rPr>
              <a:t>Rationale</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Doctor shopping is a common behavior in patients with substance use disorders.</a:t>
            </a:r>
          </a:p>
          <a:p>
            <a:pPr algn="l">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Early identification can help in preventing misuse and diversion of medications.</a:t>
            </a:r>
          </a:p>
          <a:p>
            <a:pPr algn="l">
              <a:buFont typeface="Arial" panose="020B0604020202020204" pitchFamily="34" charset="0"/>
              <a:buChar char="•"/>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US" sz="1600" b="1" i="0" u="none" strike="noStrike" dirty="0">
                <a:solidFill>
                  <a:srgbClr val="000000"/>
                </a:solidFill>
                <a:effectLst/>
                <a:latin typeface="Times New Roman" panose="02020603050405020304" pitchFamily="18" charset="0"/>
                <a:cs typeface="Times New Roman" panose="02020603050405020304" pitchFamily="18" charset="0"/>
              </a:rPr>
              <a:t>Impact</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Early Detection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Quickly identifies patients at risk of misuse, allowing for timely interventions.</a:t>
            </a:r>
          </a:p>
          <a:p>
            <a:pPr algn="l">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Enhanced Monitoring</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Improves monitoring of patients with potential substance use issues.</a:t>
            </a:r>
          </a:p>
          <a:p>
            <a:pPr algn="l"/>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Example Insight</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 high DSI score could prompt a coordinated care approach, involving all prescribers to prevent medication misuse.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4890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0F09-2D81-ECA1-30D0-472B284DA99B}"/>
              </a:ext>
            </a:extLst>
          </p:cNvPr>
          <p:cNvSpPr>
            <a:spLocks noGrp="1"/>
          </p:cNvSpPr>
          <p:nvPr>
            <p:ph type="title"/>
          </p:nvPr>
        </p:nvSpPr>
        <p:spPr/>
        <p:txBody>
          <a:bodyPr>
            <a:normAutofit/>
          </a:bodyPr>
          <a:lstStyle/>
          <a:p>
            <a:r>
              <a:rPr lang="en-US" sz="4000" dirty="0"/>
              <a:t>Impact of ERR </a:t>
            </a:r>
          </a:p>
        </p:txBody>
      </p:sp>
      <p:sp>
        <p:nvSpPr>
          <p:cNvPr id="3" name="Content Placeholder 2">
            <a:extLst>
              <a:ext uri="{FF2B5EF4-FFF2-40B4-BE49-F238E27FC236}">
                <a16:creationId xmlns:a16="http://schemas.microsoft.com/office/drawing/2014/main" id="{021F5C63-B86F-2831-B234-222C74F5FE5D}"/>
              </a:ext>
            </a:extLst>
          </p:cNvPr>
          <p:cNvSpPr>
            <a:spLocks noGrp="1"/>
          </p:cNvSpPr>
          <p:nvPr>
            <p:ph idx="1"/>
          </p:nvPr>
        </p:nvSpPr>
        <p:spPr/>
        <p:txBody>
          <a:bodyPr>
            <a:norm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1E1CB04-D686-DB82-42DF-C0FC2C026AE8}"/>
              </a:ext>
            </a:extLst>
          </p:cNvPr>
          <p:cNvSpPr txBox="1"/>
          <p:nvPr/>
        </p:nvSpPr>
        <p:spPr>
          <a:xfrm>
            <a:off x="401236" y="2587752"/>
            <a:ext cx="11602282" cy="3816429"/>
          </a:xfrm>
          <a:prstGeom prst="rect">
            <a:avLst/>
          </a:prstGeom>
          <a:noFill/>
        </p:spPr>
        <p:txBody>
          <a:bodyPr wrap="square" rtlCol="0">
            <a:spAutoFit/>
          </a:bodyPr>
          <a:lstStyle/>
          <a:p>
            <a:pPr algn="l"/>
            <a:r>
              <a:rPr lang="en-US" sz="1600" b="1" i="0" u="none" strike="noStrike" dirty="0">
                <a:solidFill>
                  <a:srgbClr val="000000"/>
                </a:solidFill>
                <a:effectLst/>
                <a:latin typeface="Times New Roman" panose="02020603050405020304" pitchFamily="18" charset="0"/>
                <a:cs typeface="Times New Roman" panose="02020603050405020304" pitchFamily="18" charset="0"/>
              </a:rPr>
              <a:t>4. Early Refill Rate (ERR)</a:t>
            </a:r>
          </a:p>
          <a:p>
            <a:pPr algn="l"/>
            <a:r>
              <a:rPr lang="en-US" sz="1600" b="1" i="0" u="none" strike="noStrike" dirty="0">
                <a:solidFill>
                  <a:srgbClr val="000000"/>
                </a:solidFill>
                <a:effectLst/>
                <a:latin typeface="Times New Roman" panose="02020603050405020304" pitchFamily="18" charset="0"/>
                <a:cs typeface="Times New Roman" panose="02020603050405020304" pitchFamily="18" charset="0"/>
              </a:rPr>
              <a:t>Description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Monitors how often patients request refills before the expected date.</a:t>
            </a:r>
          </a:p>
          <a:p>
            <a:pPr algn="l"/>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US" sz="1600" b="1" i="0" u="none" strike="noStrike" dirty="0">
                <a:solidFill>
                  <a:srgbClr val="000000"/>
                </a:solidFill>
                <a:effectLst/>
                <a:latin typeface="Times New Roman" panose="02020603050405020304" pitchFamily="18" charset="0"/>
                <a:cs typeface="Times New Roman" panose="02020603050405020304" pitchFamily="18" charset="0"/>
              </a:rPr>
              <a:t>Rationale</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p>
          <a:p>
            <a:pPr algn="l"/>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Frequent early refills can indicate overuse, abuse, or diversion of medications.</a:t>
            </a:r>
          </a:p>
          <a:p>
            <a:pPr algn="l">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Helps in identifying patients who may be at risk of developing dependency.</a:t>
            </a:r>
          </a:p>
          <a:p>
            <a:pPr algn="l">
              <a:buFont typeface="Arial" panose="020B0604020202020204" pitchFamily="34" charset="0"/>
              <a:buChar char="•"/>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US" sz="1600" b="1" i="0" u="none" strike="noStrike" dirty="0">
                <a:solidFill>
                  <a:srgbClr val="000000"/>
                </a:solidFill>
                <a:effectLst/>
                <a:latin typeface="Times New Roman" panose="02020603050405020304" pitchFamily="18" charset="0"/>
                <a:cs typeface="Times New Roman" panose="02020603050405020304" pitchFamily="18" charset="0"/>
              </a:rPr>
              <a:t>Impact</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Monitoring Usage Patterns</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Helps in tracking and managing potential overuse or abuse of medications.</a:t>
            </a:r>
          </a:p>
          <a:p>
            <a:pPr algn="l">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Preventing Dependency</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Enables proactive measures to prevent dependency and abuse.</a:t>
            </a:r>
          </a:p>
          <a:p>
            <a:pPr algn="l">
              <a:buFont typeface="Arial" panose="020B0604020202020204" pitchFamily="34" charset="0"/>
              <a:buChar char="•"/>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Example Insight</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 high ERR might signal the need for closer monitoring or alternative pain management strategies to prevent dependency.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014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0F09-2D81-ECA1-30D0-472B284DA99B}"/>
              </a:ext>
            </a:extLst>
          </p:cNvPr>
          <p:cNvSpPr>
            <a:spLocks noGrp="1"/>
          </p:cNvSpPr>
          <p:nvPr>
            <p:ph type="title"/>
          </p:nvPr>
        </p:nvSpPr>
        <p:spPr/>
        <p:txBody>
          <a:bodyPr>
            <a:normAutofit/>
          </a:bodyPr>
          <a:lstStyle/>
          <a:p>
            <a:r>
              <a:rPr lang="en-US" sz="4000" dirty="0"/>
              <a:t>Impact of TRR </a:t>
            </a:r>
          </a:p>
        </p:txBody>
      </p:sp>
      <p:sp>
        <p:nvSpPr>
          <p:cNvPr id="3" name="Content Placeholder 2">
            <a:extLst>
              <a:ext uri="{FF2B5EF4-FFF2-40B4-BE49-F238E27FC236}">
                <a16:creationId xmlns:a16="http://schemas.microsoft.com/office/drawing/2014/main" id="{021F5C63-B86F-2831-B234-222C74F5FE5D}"/>
              </a:ext>
            </a:extLst>
          </p:cNvPr>
          <p:cNvSpPr>
            <a:spLocks noGrp="1"/>
          </p:cNvSpPr>
          <p:nvPr>
            <p:ph idx="1"/>
          </p:nvPr>
        </p:nvSpPr>
        <p:spPr/>
        <p:txBody>
          <a:bodyPr>
            <a:norm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1E1CB04-D686-DB82-42DF-C0FC2C026AE8}"/>
              </a:ext>
            </a:extLst>
          </p:cNvPr>
          <p:cNvSpPr txBox="1"/>
          <p:nvPr/>
        </p:nvSpPr>
        <p:spPr>
          <a:xfrm>
            <a:off x="401236" y="2587752"/>
            <a:ext cx="11602282" cy="3816429"/>
          </a:xfrm>
          <a:prstGeom prst="rect">
            <a:avLst/>
          </a:prstGeom>
          <a:noFill/>
        </p:spPr>
        <p:txBody>
          <a:bodyPr wrap="square" rtlCol="0">
            <a:spAutoFit/>
          </a:bodyPr>
          <a:lstStyle/>
          <a:p>
            <a:pPr algn="l"/>
            <a:r>
              <a:rPr lang="en-US" sz="1600" b="1" i="0" u="none" strike="noStrike" dirty="0">
                <a:solidFill>
                  <a:srgbClr val="000000"/>
                </a:solidFill>
                <a:effectLst/>
                <a:latin typeface="Times New Roman" panose="02020603050405020304" pitchFamily="18" charset="0"/>
                <a:cs typeface="Times New Roman" panose="02020603050405020304" pitchFamily="18" charset="0"/>
              </a:rPr>
              <a:t>5. Treatment Response Rate (TRR)</a:t>
            </a:r>
          </a:p>
          <a:p>
            <a:pPr algn="l"/>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US" sz="1600" b="1" i="0" u="none" strike="noStrike" dirty="0">
                <a:solidFill>
                  <a:srgbClr val="000000"/>
                </a:solidFill>
                <a:effectLst/>
                <a:latin typeface="Times New Roman" panose="02020603050405020304" pitchFamily="18" charset="0"/>
                <a:cs typeface="Times New Roman" panose="02020603050405020304" pitchFamily="18" charset="0"/>
              </a:rPr>
              <a:t>Description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Assesses the effectiveness of prescribed treatments over time.</a:t>
            </a:r>
          </a:p>
          <a:p>
            <a:pPr algn="l"/>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US" sz="1600" b="1" i="0" u="none" strike="noStrike" dirty="0">
                <a:solidFill>
                  <a:srgbClr val="000000"/>
                </a:solidFill>
                <a:effectLst/>
                <a:latin typeface="Times New Roman" panose="02020603050405020304" pitchFamily="18" charset="0"/>
                <a:cs typeface="Times New Roman" panose="02020603050405020304" pitchFamily="18" charset="0"/>
              </a:rPr>
              <a:t>Rationale</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Evaluates how well patients respond to their treatments.</a:t>
            </a:r>
          </a:p>
          <a:p>
            <a:pPr algn="l">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Identifies patients who may not be benefiting from current therapies and may need adjustments.</a:t>
            </a:r>
          </a:p>
          <a:p>
            <a:pPr algn="l">
              <a:buFont typeface="Arial" panose="020B0604020202020204" pitchFamily="34" charset="0"/>
              <a:buChar char="•"/>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US" sz="1600" b="1" i="0" u="none" strike="noStrike" dirty="0">
                <a:solidFill>
                  <a:srgbClr val="000000"/>
                </a:solidFill>
                <a:effectLst/>
                <a:latin typeface="Times New Roman" panose="02020603050405020304" pitchFamily="18" charset="0"/>
                <a:cs typeface="Times New Roman" panose="02020603050405020304" pitchFamily="18" charset="0"/>
              </a:rPr>
              <a:t>Impact</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Optimizing Treatment Plans</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Allows for timely modifications to treatment plans, enhancing patient outcomes.</a:t>
            </a:r>
          </a:p>
          <a:p>
            <a:pPr algn="l">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Personalized Care</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Supports personalized treatment approaches based on individual response rates.</a:t>
            </a:r>
          </a:p>
          <a:p>
            <a:pPr algn="l"/>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Example Insight</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Low TRR may prompt a re-evaluation of the treatment plan, leading to changes in medication, dosage, or alternative therapies to improve patient outcomes.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8091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062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135C8C-ADCC-AF20-E140-9AFDFC7296D1}"/>
              </a:ext>
            </a:extLst>
          </p:cNvPr>
          <p:cNvSpPr>
            <a:spLocks noGrp="1"/>
          </p:cNvSpPr>
          <p:nvPr>
            <p:ph type="title"/>
          </p:nvPr>
        </p:nvSpPr>
        <p:spPr>
          <a:xfrm>
            <a:off x="960120" y="640080"/>
            <a:ext cx="10268712" cy="3227832"/>
          </a:xfrm>
        </p:spPr>
        <p:txBody>
          <a:bodyPr vert="horz" lIns="91440" tIns="45720" rIns="91440" bIns="45720" rtlCol="0" anchor="b">
            <a:normAutofit/>
          </a:bodyPr>
          <a:lstStyle/>
          <a:p>
            <a:pPr algn="ctr"/>
            <a:r>
              <a:rPr lang="en-US" sz="8800" dirty="0"/>
              <a:t>THANK YOU</a:t>
            </a:r>
          </a:p>
        </p:txBody>
      </p:sp>
    </p:spTree>
    <p:extLst>
      <p:ext uri="{BB962C8B-B14F-4D97-AF65-F5344CB8AC3E}">
        <p14:creationId xmlns:p14="http://schemas.microsoft.com/office/powerpoint/2010/main" val="9059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BAC70-65DE-0E1F-FD7C-43E0C05FAA6E}"/>
              </a:ext>
            </a:extLst>
          </p:cNvPr>
          <p:cNvSpPr>
            <a:spLocks noGrp="1"/>
          </p:cNvSpPr>
          <p:nvPr>
            <p:ph type="title"/>
          </p:nvPr>
        </p:nvSpPr>
        <p:spPr>
          <a:xfrm>
            <a:off x="960120" y="317814"/>
            <a:ext cx="10268712" cy="1700784"/>
          </a:xfrm>
        </p:spPr>
        <p:txBody>
          <a:bodyPr>
            <a:normAutofit/>
          </a:bodyPr>
          <a:lstStyle/>
          <a:p>
            <a:r>
              <a:rPr lang="en-US" sz="4000" dirty="0"/>
              <a:t>Introduction and 5 reasons why  me ?</a:t>
            </a:r>
          </a:p>
        </p:txBody>
      </p:sp>
      <p:sp>
        <p:nvSpPr>
          <p:cNvPr id="3" name="Content Placeholder 2">
            <a:extLst>
              <a:ext uri="{FF2B5EF4-FFF2-40B4-BE49-F238E27FC236}">
                <a16:creationId xmlns:a16="http://schemas.microsoft.com/office/drawing/2014/main" id="{427677EC-BE7F-2BBE-385A-7864D5FECB6B}"/>
              </a:ext>
            </a:extLst>
          </p:cNvPr>
          <p:cNvSpPr>
            <a:spLocks/>
          </p:cNvSpPr>
          <p:nvPr/>
        </p:nvSpPr>
        <p:spPr>
          <a:xfrm>
            <a:off x="0" y="2744036"/>
            <a:ext cx="6250390" cy="4339810"/>
          </a:xfrm>
          <a:prstGeom prst="rect">
            <a:avLst/>
          </a:prstGeom>
        </p:spPr>
        <p:txBody>
          <a:bodyPr>
            <a:noAutofit/>
          </a:bodyPr>
          <a:lstStyle/>
          <a:p>
            <a:pPr marL="342900" indent="-342900" defTabSz="822960">
              <a:lnSpc>
                <a:spcPct val="160000"/>
              </a:lnSpc>
              <a:spcAft>
                <a:spcPts val="600"/>
              </a:spcAft>
              <a:buFont typeface="Arial" panose="020B0604020202020204" pitchFamily="34" charset="0"/>
              <a:buChar char="•"/>
            </a:pPr>
            <a:r>
              <a:rPr lang="en-US" sz="1400" kern="1200" dirty="0">
                <a:solidFill>
                  <a:srgbClr val="000000"/>
                </a:solidFill>
                <a:latin typeface="Times New Roman" panose="02020603050405020304" pitchFamily="18" charset="0"/>
                <a:cs typeface="Times New Roman" panose="02020603050405020304" pitchFamily="18" charset="0"/>
              </a:rPr>
              <a:t>Name - Praveen Vuppu Jyothi (Ex </a:t>
            </a:r>
            <a:r>
              <a:rPr lang="en-US" sz="1400" kern="1200" dirty="0" err="1">
                <a:solidFill>
                  <a:srgbClr val="000000"/>
                </a:solidFill>
                <a:latin typeface="Times New Roman" panose="02020603050405020304" pitchFamily="18" charset="0"/>
                <a:cs typeface="Times New Roman" panose="02020603050405020304" pitchFamily="18" charset="0"/>
              </a:rPr>
              <a:t>Axtria</a:t>
            </a:r>
            <a:r>
              <a:rPr lang="en-US" sz="1400" kern="1200" dirty="0">
                <a:solidFill>
                  <a:srgbClr val="000000"/>
                </a:solidFill>
                <a:latin typeface="Times New Roman" panose="02020603050405020304" pitchFamily="18" charset="0"/>
                <a:cs typeface="Times New Roman" panose="02020603050405020304" pitchFamily="18" charset="0"/>
              </a:rPr>
              <a:t> , Client – Daiichi Sankyo)</a:t>
            </a:r>
          </a:p>
          <a:p>
            <a:pPr marL="342900" indent="-342900" defTabSz="822960">
              <a:lnSpc>
                <a:spcPct val="160000"/>
              </a:lnSpc>
              <a:spcAft>
                <a:spcPts val="600"/>
              </a:spcAft>
              <a:buFont typeface="Arial" panose="020B0604020202020204" pitchFamily="34" charset="0"/>
              <a:buChar char="•"/>
            </a:pPr>
            <a:r>
              <a:rPr lang="en-US" sz="1400" kern="1200" dirty="0">
                <a:solidFill>
                  <a:srgbClr val="000000"/>
                </a:solidFill>
                <a:latin typeface="Times New Roman" panose="02020603050405020304" pitchFamily="18" charset="0"/>
                <a:cs typeface="Times New Roman" panose="02020603050405020304" pitchFamily="18" charset="0"/>
              </a:rPr>
              <a:t>3+ years in </a:t>
            </a:r>
            <a:r>
              <a:rPr lang="en-US" sz="1400" dirty="0">
                <a:solidFill>
                  <a:srgbClr val="000000"/>
                </a:solidFill>
                <a:latin typeface="Times New Roman" panose="02020603050405020304" pitchFamily="18" charset="0"/>
                <a:cs typeface="Times New Roman" panose="02020603050405020304" pitchFamily="18" charset="0"/>
              </a:rPr>
              <a:t>business </a:t>
            </a:r>
            <a:r>
              <a:rPr lang="en-US" sz="1400" kern="1200" dirty="0">
                <a:solidFill>
                  <a:srgbClr val="000000"/>
                </a:solidFill>
                <a:latin typeface="Times New Roman" panose="02020603050405020304" pitchFamily="18" charset="0"/>
                <a:cs typeface="Times New Roman" panose="02020603050405020304" pitchFamily="18" charset="0"/>
              </a:rPr>
              <a:t>data analysis, process optimization, product management.</a:t>
            </a:r>
          </a:p>
          <a:p>
            <a:pPr marL="342900" indent="-342900" defTabSz="822960">
              <a:lnSpc>
                <a:spcPct val="160000"/>
              </a:lnSpc>
              <a:spcAft>
                <a:spcPts val="600"/>
              </a:spcAft>
              <a:buFont typeface="Arial" panose="020B0604020202020204" pitchFamily="34" charset="0"/>
              <a:buChar char="•"/>
            </a:pPr>
            <a:r>
              <a:rPr lang="en-US" sz="1400" kern="1200" dirty="0">
                <a:solidFill>
                  <a:srgbClr val="000000"/>
                </a:solidFill>
                <a:latin typeface="Times New Roman" panose="02020603050405020304" pitchFamily="18" charset="0"/>
                <a:cs typeface="Times New Roman" panose="02020603050405020304" pitchFamily="18" charset="0"/>
              </a:rPr>
              <a:t>MS in Business Analytics, Northeastern University</a:t>
            </a:r>
          </a:p>
          <a:p>
            <a:pPr marL="342900" indent="-342900" defTabSz="822960">
              <a:lnSpc>
                <a:spcPct val="160000"/>
              </a:lnSpc>
              <a:spcAft>
                <a:spcPts val="600"/>
              </a:spcAft>
              <a:buFont typeface="Arial" panose="020B0604020202020204" pitchFamily="34" charset="0"/>
              <a:buChar char="•"/>
            </a:pPr>
            <a:r>
              <a:rPr lang="en-US" sz="1400" kern="1200" dirty="0">
                <a:solidFill>
                  <a:srgbClr val="000000"/>
                </a:solidFill>
                <a:latin typeface="Times New Roman" panose="02020603050405020304" pitchFamily="18" charset="0"/>
                <a:cs typeface="Times New Roman" panose="02020603050405020304" pitchFamily="18" charset="0"/>
              </a:rPr>
              <a:t>Certificate in Product Management, Cornell University</a:t>
            </a:r>
          </a:p>
          <a:p>
            <a:pPr marL="342900" indent="-342900" defTabSz="822960">
              <a:lnSpc>
                <a:spcPct val="160000"/>
              </a:lnSpc>
              <a:spcAft>
                <a:spcPts val="600"/>
              </a:spcAft>
              <a:buFont typeface="Arial" panose="020B0604020202020204" pitchFamily="34" charset="0"/>
              <a:buChar char="•"/>
            </a:pPr>
            <a:r>
              <a:rPr lang="en-US" sz="1400" kern="1200" dirty="0">
                <a:solidFill>
                  <a:srgbClr val="000000"/>
                </a:solidFill>
                <a:latin typeface="Times New Roman" panose="02020603050405020304" pitchFamily="18" charset="0"/>
                <a:cs typeface="Times New Roman" panose="02020603050405020304" pitchFamily="18" charset="0"/>
              </a:rPr>
              <a:t>Expert in SQL, Python, Power BI, Agile methodologies</a:t>
            </a:r>
          </a:p>
          <a:p>
            <a:pPr marL="342900" indent="-342900" defTabSz="822960">
              <a:lnSpc>
                <a:spcPct val="160000"/>
              </a:lnSpc>
              <a:spcAft>
                <a:spcPts val="600"/>
              </a:spcAft>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Led a team to optimize processes, boosting user retention and engagement by 50%, Recognized as SME business consulting and business data analysis</a:t>
            </a:r>
          </a:p>
          <a:p>
            <a:pPr marL="342900" indent="-342900" defTabSz="822960">
              <a:lnSpc>
                <a:spcPct val="160000"/>
              </a:lnSpc>
              <a:spcAft>
                <a:spcPts val="600"/>
              </a:spcAft>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Faster report processing time by using advanced SQL techniques which in turn cut query execution times by 25%</a:t>
            </a:r>
          </a:p>
          <a:p>
            <a:pPr>
              <a:lnSpc>
                <a:spcPct val="90000"/>
              </a:lnSpc>
              <a:spcAft>
                <a:spcPts val="600"/>
              </a:spcAft>
            </a:pPr>
            <a:endParaRPr lang="en-US" sz="1400" dirty="0">
              <a:latin typeface="Times New Roman" panose="02020603050405020304" pitchFamily="18" charset="0"/>
              <a:cs typeface="Times New Roman" panose="02020603050405020304" pitchFamily="18" charset="0"/>
            </a:endParaRPr>
          </a:p>
        </p:txBody>
      </p:sp>
      <p:graphicFrame>
        <p:nvGraphicFramePr>
          <p:cNvPr id="17" name="Content Placeholder 2">
            <a:extLst>
              <a:ext uri="{FF2B5EF4-FFF2-40B4-BE49-F238E27FC236}">
                <a16:creationId xmlns:a16="http://schemas.microsoft.com/office/drawing/2014/main" id="{C0135778-8AB9-E6C5-90DA-9DC07CEBF5D7}"/>
              </a:ext>
            </a:extLst>
          </p:cNvPr>
          <p:cNvGraphicFramePr/>
          <p:nvPr>
            <p:extLst>
              <p:ext uri="{D42A27DB-BD31-4B8C-83A1-F6EECF244321}">
                <p14:modId xmlns:p14="http://schemas.microsoft.com/office/powerpoint/2010/main" val="4087831606"/>
              </p:ext>
            </p:extLst>
          </p:nvPr>
        </p:nvGraphicFramePr>
        <p:xfrm>
          <a:off x="5183835" y="2933360"/>
          <a:ext cx="7650840" cy="3256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490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B9C34-CD71-15D2-8C48-F733142E6184}"/>
              </a:ext>
            </a:extLst>
          </p:cNvPr>
          <p:cNvSpPr>
            <a:spLocks noGrp="1"/>
          </p:cNvSpPr>
          <p:nvPr>
            <p:ph idx="1"/>
          </p:nvPr>
        </p:nvSpPr>
        <p:spPr>
          <a:xfrm>
            <a:off x="960119" y="2587752"/>
            <a:ext cx="9956925" cy="3593592"/>
          </a:xfrm>
        </p:spPr>
        <p:txBody>
          <a:bodyPr>
            <a:normAutofit/>
          </a:bodyPr>
          <a:lstStyle/>
          <a:p>
            <a:r>
              <a:rPr lang="en-US" sz="2000" b="1" i="0" u="none" strike="noStrike" dirty="0">
                <a:solidFill>
                  <a:srgbClr val="000000"/>
                </a:solidFill>
                <a:effectLst/>
                <a:latin typeface="Times New Roman" panose="02020603050405020304" pitchFamily="18" charset="0"/>
                <a:cs typeface="Times New Roman" panose="02020603050405020304" pitchFamily="18" charset="0"/>
              </a:rPr>
              <a:t>Demonstrate the application of advanced analytics to existing metrics</a:t>
            </a:r>
          </a:p>
          <a:p>
            <a:pPr marL="285750" indent="-285750">
              <a:buFont typeface="Arial" panose="020B0604020202020204" pitchFamily="34" charset="0"/>
              <a:buChar char="•"/>
            </a:pPr>
            <a:r>
              <a:rPr lang="en-US" sz="2000" i="0" u="none" strike="noStrike" dirty="0">
                <a:solidFill>
                  <a:srgbClr val="000000"/>
                </a:solidFill>
                <a:effectLst/>
                <a:latin typeface="Times New Roman" panose="02020603050405020304" pitchFamily="18" charset="0"/>
                <a:cs typeface="Times New Roman" panose="02020603050405020304" pitchFamily="18" charset="0"/>
              </a:rPr>
              <a:t>Show how advanced analytics can be applied to current metrics to derive more meaningful insights.</a:t>
            </a:r>
          </a:p>
          <a:p>
            <a:endParaRPr lang="en-US" sz="2000" i="0" u="none" strike="noStrike" dirty="0">
              <a:solidFill>
                <a:srgbClr val="000000"/>
              </a:solidFill>
              <a:effectLst/>
              <a:latin typeface="Times New Roman" panose="02020603050405020304" pitchFamily="18" charset="0"/>
              <a:cs typeface="Times New Roman" panose="02020603050405020304" pitchFamily="18" charset="0"/>
            </a:endParaRPr>
          </a:p>
          <a:p>
            <a:r>
              <a:rPr lang="en-US" sz="2000" b="1" i="0" u="none" strike="noStrike" dirty="0">
                <a:solidFill>
                  <a:srgbClr val="000000"/>
                </a:solidFill>
                <a:effectLst/>
                <a:latin typeface="Times New Roman" panose="02020603050405020304" pitchFamily="18" charset="0"/>
                <a:cs typeface="Times New Roman" panose="02020603050405020304" pitchFamily="18" charset="0"/>
              </a:rPr>
              <a:t>Define new KPIs to assist prescribers in identifying and mitigating patient risks</a:t>
            </a:r>
          </a:p>
          <a:p>
            <a:pPr marL="285750" indent="-285750">
              <a:buFont typeface="Arial" panose="020B0604020202020204" pitchFamily="34" charset="0"/>
              <a:buChar char="•"/>
            </a:pPr>
            <a:r>
              <a:rPr lang="en-US" sz="2000" i="0" u="none" strike="noStrike" dirty="0">
                <a:solidFill>
                  <a:srgbClr val="000000"/>
                </a:solidFill>
                <a:effectLst/>
                <a:latin typeface="Times New Roman" panose="02020603050405020304" pitchFamily="18" charset="0"/>
                <a:cs typeface="Times New Roman" panose="02020603050405020304" pitchFamily="18" charset="0"/>
              </a:rPr>
              <a:t>Establish new key performance indicators (KPIs) that help prescribers more effectively identify and reduce patient risks.</a:t>
            </a:r>
            <a:br>
              <a:rPr lang="en-US" sz="2000" i="0" u="none" strike="noStrike" dirty="0">
                <a:solidFill>
                  <a:srgbClr val="000000"/>
                </a:solidFill>
                <a:effectLst/>
                <a:latin typeface="Times New Roman" panose="02020603050405020304" pitchFamily="18" charset="0"/>
                <a:cs typeface="Times New Roman" panose="02020603050405020304" pitchFamily="18" charset="0"/>
              </a:rPr>
            </a:br>
            <a:r>
              <a:rPr lang="en-US" sz="2000" i="0" u="none" strike="noStrike" dirty="0">
                <a:solidFill>
                  <a:srgbClr val="000000"/>
                </a:solidFill>
                <a:effectLst/>
                <a:latin typeface="Times New Roman" panose="02020603050405020304" pitchFamily="18" charset="0"/>
                <a:cs typeface="Times New Roman" panose="02020603050405020304" pitchFamily="18" charset="0"/>
              </a:rPr>
              <a:t>.</a:t>
            </a:r>
            <a:endParaRPr lang="en-US" sz="2000" dirty="0">
              <a:effectLst/>
              <a:highlight>
                <a:srgbClr val="FFFFFF"/>
              </a:highlight>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58209EB-78B7-DFED-4C9A-6755BE719832}"/>
              </a:ext>
            </a:extLst>
          </p:cNvPr>
          <p:cNvSpPr>
            <a:spLocks noGrp="1"/>
          </p:cNvSpPr>
          <p:nvPr>
            <p:ph type="title"/>
          </p:nvPr>
        </p:nvSpPr>
        <p:spPr/>
        <p:txBody>
          <a:bodyPr vert="horz" lIns="91440" tIns="45720" rIns="91440" bIns="45720" rtlCol="0" anchor="ctr">
            <a:normAutofit fontScale="90000"/>
          </a:bodyPr>
          <a:lstStyle/>
          <a:p>
            <a:br>
              <a:rPr lang="en-US" sz="4000" dirty="0">
                <a:latin typeface="+mj-lt"/>
                <a:ea typeface="+mj-ea"/>
                <a:cs typeface="+mj-cs"/>
              </a:rPr>
            </a:br>
            <a:r>
              <a:rPr lang="en-US" sz="4400" dirty="0">
                <a:latin typeface="+mj-lt"/>
                <a:ea typeface="+mj-ea"/>
                <a:cs typeface="+mj-cs"/>
              </a:rPr>
              <a:t>OBJECTIVE</a:t>
            </a:r>
            <a:br>
              <a:rPr lang="en-US" sz="4000" dirty="0">
                <a:latin typeface="+mj-lt"/>
                <a:ea typeface="+mj-ea"/>
                <a:cs typeface="+mj-cs"/>
              </a:rPr>
            </a:br>
            <a:br>
              <a:rPr lang="en-US" sz="4000" dirty="0">
                <a:latin typeface="+mj-lt"/>
                <a:ea typeface="+mj-ea"/>
                <a:cs typeface="+mj-cs"/>
              </a:rPr>
            </a:br>
            <a:endParaRPr lang="en-US" sz="4000" dirty="0">
              <a:latin typeface="+mj-lt"/>
              <a:ea typeface="+mj-ea"/>
              <a:cs typeface="+mj-cs"/>
            </a:endParaRPr>
          </a:p>
        </p:txBody>
      </p:sp>
    </p:spTree>
    <p:extLst>
      <p:ext uri="{BB962C8B-B14F-4D97-AF65-F5344CB8AC3E}">
        <p14:creationId xmlns:p14="http://schemas.microsoft.com/office/powerpoint/2010/main" val="58567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B9C34-CD71-15D2-8C48-F733142E6184}"/>
              </a:ext>
            </a:extLst>
          </p:cNvPr>
          <p:cNvSpPr>
            <a:spLocks noGrp="1"/>
          </p:cNvSpPr>
          <p:nvPr>
            <p:ph idx="1"/>
          </p:nvPr>
        </p:nvSpPr>
        <p:spPr/>
        <p:txBody>
          <a:bodyPr>
            <a:normAutofit fontScale="77500" lnSpcReduction="20000"/>
          </a:bodyPr>
          <a:lstStyle/>
          <a:p>
            <a:r>
              <a:rPr lang="en-US" sz="1900" i="0" u="none" strike="noStrike" dirty="0">
                <a:solidFill>
                  <a:srgbClr val="000000"/>
                </a:solidFill>
                <a:effectLst/>
                <a:latin typeface="Times New Roman" panose="02020603050405020304" pitchFamily="18" charset="0"/>
                <a:cs typeface="Times New Roman" panose="02020603050405020304" pitchFamily="18" charset="0"/>
              </a:rPr>
              <a:t>NarxCare is a comprehensive platform that delivers real-time patient data to healthcare providers to improve patient care and safety.</a:t>
            </a:r>
            <a:br>
              <a:rPr lang="en-US" sz="1900" i="0" u="none" strike="noStrike" dirty="0">
                <a:solidFill>
                  <a:srgbClr val="000000"/>
                </a:solidFill>
                <a:effectLst/>
                <a:latin typeface="Times New Roman" panose="02020603050405020304" pitchFamily="18" charset="0"/>
                <a:cs typeface="Times New Roman" panose="02020603050405020304" pitchFamily="18" charset="0"/>
              </a:rPr>
            </a:br>
            <a:br>
              <a:rPr lang="en-US" sz="1900" i="0" u="none" strike="noStrike" dirty="0">
                <a:solidFill>
                  <a:srgbClr val="000000"/>
                </a:solidFill>
                <a:effectLst/>
                <a:latin typeface="Times New Roman" panose="02020603050405020304" pitchFamily="18" charset="0"/>
                <a:cs typeface="Times New Roman" panose="02020603050405020304" pitchFamily="18" charset="0"/>
              </a:rPr>
            </a:br>
            <a:r>
              <a:rPr lang="en-US" sz="1900" b="1" i="0" u="none" strike="noStrike" dirty="0">
                <a:solidFill>
                  <a:srgbClr val="000000"/>
                </a:solidFill>
                <a:effectLst/>
                <a:latin typeface="Times New Roman" panose="02020603050405020304" pitchFamily="18" charset="0"/>
                <a:cs typeface="Times New Roman" panose="02020603050405020304" pitchFamily="18" charset="0"/>
              </a:rPr>
              <a:t>Key features: </a:t>
            </a:r>
          </a:p>
          <a:p>
            <a:r>
              <a:rPr lang="en-US" sz="1900" i="0" u="none" strike="noStrike" dirty="0">
                <a:solidFill>
                  <a:srgbClr val="000000"/>
                </a:solidFill>
                <a:effectLst/>
                <a:latin typeface="Times New Roman" panose="02020603050405020304" pitchFamily="18" charset="0"/>
                <a:cs typeface="Times New Roman" panose="02020603050405020304" pitchFamily="18" charset="0"/>
              </a:rPr>
              <a:t>Patient risk scores, prescription monitoring, and decision support: NarxCare offers features such as patient risk scores, detailed prescription monitoring, and robust decision support tools to aid healthcare providers.</a:t>
            </a:r>
            <a:br>
              <a:rPr lang="en-US" sz="1900" i="0" u="none" strike="noStrike" dirty="0">
                <a:solidFill>
                  <a:srgbClr val="000000"/>
                </a:solidFill>
                <a:effectLst/>
                <a:latin typeface="Times New Roman" panose="02020603050405020304" pitchFamily="18" charset="0"/>
                <a:cs typeface="Times New Roman" panose="02020603050405020304" pitchFamily="18" charset="0"/>
              </a:rPr>
            </a:br>
            <a:endParaRPr lang="en-US" sz="1900" dirty="0">
              <a:solidFill>
                <a:srgbClr val="000000"/>
              </a:solidFill>
              <a:latin typeface="Times New Roman" panose="02020603050405020304" pitchFamily="18" charset="0"/>
              <a:cs typeface="Times New Roman" panose="02020603050405020304" pitchFamily="18" charset="0"/>
            </a:endParaRPr>
          </a:p>
          <a:p>
            <a:r>
              <a:rPr lang="en-US" sz="1900" b="1" i="0" u="none" strike="noStrike" dirty="0">
                <a:solidFill>
                  <a:srgbClr val="000000"/>
                </a:solidFill>
                <a:effectLst/>
                <a:latin typeface="Times New Roman" panose="02020603050405020304" pitchFamily="18" charset="0"/>
                <a:cs typeface="Times New Roman" panose="02020603050405020304" pitchFamily="18" charset="0"/>
              </a:rPr>
              <a:t>Importance of Advanced Analytics:</a:t>
            </a:r>
          </a:p>
          <a:p>
            <a:r>
              <a:rPr lang="en-US" sz="1900" i="0" u="none" strike="noStrike" dirty="0">
                <a:solidFill>
                  <a:srgbClr val="000000"/>
                </a:solidFill>
                <a:effectLst/>
                <a:latin typeface="Times New Roman" panose="02020603050405020304" pitchFamily="18" charset="0"/>
                <a:cs typeface="Times New Roman" panose="02020603050405020304" pitchFamily="18" charset="0"/>
              </a:rPr>
              <a:t>Advanced analytics involves sophisticated techniques and tools to uncover insights, enhance decision-making, and improve outcomes.</a:t>
            </a:r>
          </a:p>
          <a:p>
            <a:r>
              <a:rPr lang="en-US" sz="1900" b="1" i="0" u="none" strike="noStrike" dirty="0">
                <a:solidFill>
                  <a:srgbClr val="000000"/>
                </a:solidFill>
                <a:effectLst/>
                <a:latin typeface="Times New Roman" panose="02020603050405020304" pitchFamily="18" charset="0"/>
                <a:cs typeface="Times New Roman" panose="02020603050405020304" pitchFamily="18" charset="0"/>
              </a:rPr>
              <a:t>How advanced analytics can enhance NarxCare reports:</a:t>
            </a:r>
          </a:p>
          <a:p>
            <a:r>
              <a:rPr lang="en-US" sz="1900" i="0" u="none" strike="noStrike" dirty="0">
                <a:solidFill>
                  <a:srgbClr val="000000"/>
                </a:solidFill>
                <a:effectLst/>
                <a:latin typeface="Times New Roman" panose="02020603050405020304" pitchFamily="18" charset="0"/>
                <a:cs typeface="Times New Roman" panose="02020603050405020304" pitchFamily="18" charset="0"/>
              </a:rPr>
              <a:t>Advanced analytics can transform NarxCare reports by providing deeper insights, predictive capabilities, and more precise risk assessments.</a:t>
            </a:r>
          </a:p>
          <a:p>
            <a:pPr algn="just"/>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a:endParaRPr lang="en-US" sz="140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marL="342900" indent="-342900">
              <a:buAutoNum type="arabicPeriod"/>
            </a:pPr>
            <a:endParaRPr lang="en-US" sz="140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endParaRPr lang="en-US" sz="1400" dirty="0">
              <a:effectLst/>
              <a:highlight>
                <a:srgbClr val="FFFFFF"/>
              </a:highlight>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58209EB-78B7-DFED-4C9A-6755BE719832}"/>
              </a:ext>
            </a:extLst>
          </p:cNvPr>
          <p:cNvSpPr>
            <a:spLocks noGrp="1"/>
          </p:cNvSpPr>
          <p:nvPr>
            <p:ph type="title"/>
          </p:nvPr>
        </p:nvSpPr>
        <p:spPr/>
        <p:txBody>
          <a:bodyPr vert="horz" lIns="91440" tIns="45720" rIns="91440" bIns="45720" rtlCol="0" anchor="ctr">
            <a:normAutofit fontScale="90000"/>
          </a:bodyPr>
          <a:lstStyle/>
          <a:p>
            <a:br>
              <a:rPr lang="en-US" sz="4400" dirty="0">
                <a:latin typeface="+mj-lt"/>
                <a:ea typeface="+mj-ea"/>
                <a:cs typeface="+mj-cs"/>
              </a:rPr>
            </a:br>
            <a:r>
              <a:rPr lang="en-US" sz="4400" b="0" i="0" u="none" strike="noStrike" dirty="0">
                <a:effectLst/>
              </a:rPr>
              <a:t>Introduction to NarxCare and Advanced Analytics</a:t>
            </a:r>
            <a:br>
              <a:rPr lang="en-US" sz="4400" dirty="0">
                <a:latin typeface="+mj-lt"/>
                <a:ea typeface="+mj-ea"/>
                <a:cs typeface="+mj-cs"/>
              </a:rPr>
            </a:br>
            <a:br>
              <a:rPr lang="en-US" sz="4000" dirty="0">
                <a:latin typeface="+mj-lt"/>
                <a:ea typeface="+mj-ea"/>
                <a:cs typeface="+mj-cs"/>
              </a:rPr>
            </a:br>
            <a:endParaRPr lang="en-US" sz="4000" dirty="0">
              <a:latin typeface="+mj-lt"/>
              <a:ea typeface="+mj-ea"/>
              <a:cs typeface="+mj-cs"/>
            </a:endParaRPr>
          </a:p>
        </p:txBody>
      </p:sp>
    </p:spTree>
    <p:extLst>
      <p:ext uri="{BB962C8B-B14F-4D97-AF65-F5344CB8AC3E}">
        <p14:creationId xmlns:p14="http://schemas.microsoft.com/office/powerpoint/2010/main" val="3744579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B9C34-CD71-15D2-8C48-F733142E6184}"/>
              </a:ext>
            </a:extLst>
          </p:cNvPr>
          <p:cNvSpPr>
            <a:spLocks noGrp="1"/>
          </p:cNvSpPr>
          <p:nvPr>
            <p:ph idx="1"/>
          </p:nvPr>
        </p:nvSpPr>
        <p:spPr>
          <a:xfrm>
            <a:off x="304137" y="2408848"/>
            <a:ext cx="11666190" cy="3952434"/>
          </a:xfrm>
        </p:spPr>
        <p:txBody>
          <a:bodyPr>
            <a:noAutofit/>
          </a:bodyPr>
          <a:lstStyle/>
          <a:p>
            <a:r>
              <a:rPr lang="en-US" sz="1400" b="1" dirty="0">
                <a:latin typeface="Times New Roman" panose="02020603050405020304" pitchFamily="18" charset="0"/>
                <a:cs typeface="Times New Roman" panose="02020603050405020304" pitchFamily="18" charset="0"/>
              </a:rPr>
              <a:t>Current Metrics in NarxCare:</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Narx</a:t>
            </a:r>
            <a:r>
              <a:rPr lang="en-US" sz="1400" dirty="0">
                <a:latin typeface="Times New Roman" panose="02020603050405020304" pitchFamily="18" charset="0"/>
                <a:cs typeface="Times New Roman" panose="02020603050405020304" pitchFamily="18" charset="0"/>
              </a:rPr>
              <a:t> Scores: Narcotic, Sedative, and Stimulant scores.</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Overdose Risk Score: Probability of a patient experiencing an overdose.</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Prescription History: Details of past prescriptions.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Analytical Techniques:</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Descriptive Analytics:</a:t>
            </a:r>
            <a:r>
              <a:rPr lang="en-US" sz="1400" dirty="0">
                <a:latin typeface="Times New Roman" panose="02020603050405020304" pitchFamily="18" charset="0"/>
                <a:cs typeface="Times New Roman" panose="02020603050405020304" pitchFamily="18" charset="0"/>
              </a:rPr>
              <a:t> Summarizing current data to understand past behavior, </a:t>
            </a:r>
            <a:r>
              <a:rPr lang="en-US" sz="1400" b="1" dirty="0">
                <a:latin typeface="Times New Roman" panose="02020603050405020304" pitchFamily="18" charset="0"/>
                <a:cs typeface="Times New Roman" panose="02020603050405020304" pitchFamily="18" charset="0"/>
              </a:rPr>
              <a:t>Predictive Analytics:</a:t>
            </a:r>
            <a:r>
              <a:rPr lang="en-US" sz="1400" dirty="0">
                <a:latin typeface="Times New Roman" panose="02020603050405020304" pitchFamily="18" charset="0"/>
                <a:cs typeface="Times New Roman" panose="02020603050405020304" pitchFamily="18" charset="0"/>
              </a:rPr>
              <a:t> Using historical data to predict future outcomes, </a:t>
            </a:r>
            <a:r>
              <a:rPr lang="en-US" sz="1400" b="1" dirty="0">
                <a:latin typeface="Times New Roman" panose="02020603050405020304" pitchFamily="18" charset="0"/>
                <a:cs typeface="Times New Roman" panose="02020603050405020304" pitchFamily="18" charset="0"/>
              </a:rPr>
              <a:t>Prescriptive Analytics:</a:t>
            </a:r>
            <a:r>
              <a:rPr lang="en-US" sz="1400" dirty="0">
                <a:latin typeface="Times New Roman" panose="02020603050405020304" pitchFamily="18" charset="0"/>
                <a:cs typeface="Times New Roman" panose="02020603050405020304" pitchFamily="18" charset="0"/>
              </a:rPr>
              <a:t> Providing recommendations based on predictive models.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Application Example:</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Using machine learning to analyze patterns in prescription history and predict potential misuse.</a:t>
            </a:r>
          </a:p>
          <a:p>
            <a:pPr algn="just"/>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a:endParaRPr lang="en-US" sz="110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marL="342900" indent="-342900">
              <a:buAutoNum type="arabicPeriod"/>
            </a:pPr>
            <a:endParaRPr lang="en-US" sz="110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endParaRPr lang="en-US" sz="1100" dirty="0">
              <a:effectLst/>
              <a:highlight>
                <a:srgbClr val="FFFFFF"/>
              </a:highlight>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58209EB-78B7-DFED-4C9A-6755BE719832}"/>
              </a:ext>
            </a:extLst>
          </p:cNvPr>
          <p:cNvSpPr>
            <a:spLocks noGrp="1"/>
          </p:cNvSpPr>
          <p:nvPr>
            <p:ph type="title"/>
          </p:nvPr>
        </p:nvSpPr>
        <p:spPr>
          <a:xfrm>
            <a:off x="960120" y="914401"/>
            <a:ext cx="10268712" cy="1302026"/>
          </a:xfrm>
        </p:spPr>
        <p:txBody>
          <a:bodyPr vert="horz" lIns="91440" tIns="45720" rIns="91440" bIns="45720" rtlCol="0" anchor="ctr">
            <a:noAutofit/>
          </a:bodyPr>
          <a:lstStyle/>
          <a:p>
            <a:br>
              <a:rPr lang="en-US" sz="4000" dirty="0"/>
            </a:br>
            <a:r>
              <a:rPr lang="en-US" sz="4000" dirty="0"/>
              <a:t>Current Metrics and Analytical Techniques</a:t>
            </a:r>
            <a:br>
              <a:rPr lang="en-US" sz="4000" dirty="0"/>
            </a:br>
            <a:br>
              <a:rPr lang="en-US" sz="4000" dirty="0"/>
            </a:br>
            <a:br>
              <a:rPr lang="en-US" sz="4000" dirty="0"/>
            </a:br>
            <a:endParaRPr lang="en-US" sz="4000" dirty="0"/>
          </a:p>
        </p:txBody>
      </p:sp>
    </p:spTree>
    <p:extLst>
      <p:ext uri="{BB962C8B-B14F-4D97-AF65-F5344CB8AC3E}">
        <p14:creationId xmlns:p14="http://schemas.microsoft.com/office/powerpoint/2010/main" val="4232975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8209EB-78B7-DFED-4C9A-6755BE719832}"/>
              </a:ext>
            </a:extLst>
          </p:cNvPr>
          <p:cNvSpPr>
            <a:spLocks noGrp="1"/>
          </p:cNvSpPr>
          <p:nvPr>
            <p:ph type="title"/>
          </p:nvPr>
        </p:nvSpPr>
        <p:spPr>
          <a:xfrm>
            <a:off x="960120" y="317814"/>
            <a:ext cx="10268712" cy="1700784"/>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t>Descriptive Analytics</a:t>
            </a:r>
          </a:p>
        </p:txBody>
      </p:sp>
      <p:graphicFrame>
        <p:nvGraphicFramePr>
          <p:cNvPr id="2" name="Table 1">
            <a:extLst>
              <a:ext uri="{FF2B5EF4-FFF2-40B4-BE49-F238E27FC236}">
                <a16:creationId xmlns:a16="http://schemas.microsoft.com/office/drawing/2014/main" id="{BB51BE20-4FCF-5E2B-4AD7-F0C75B92D9FC}"/>
              </a:ext>
            </a:extLst>
          </p:cNvPr>
          <p:cNvGraphicFramePr>
            <a:graphicFrameLocks noGrp="1"/>
          </p:cNvGraphicFramePr>
          <p:nvPr>
            <p:extLst>
              <p:ext uri="{D42A27DB-BD31-4B8C-83A1-F6EECF244321}">
                <p14:modId xmlns:p14="http://schemas.microsoft.com/office/powerpoint/2010/main" val="1287832313"/>
              </p:ext>
            </p:extLst>
          </p:nvPr>
        </p:nvGraphicFramePr>
        <p:xfrm>
          <a:off x="84159" y="2327563"/>
          <a:ext cx="11957419" cy="4405745"/>
        </p:xfrm>
        <a:graphic>
          <a:graphicData uri="http://schemas.openxmlformats.org/drawingml/2006/table">
            <a:tbl>
              <a:tblPr firstRow="1" bandRow="1">
                <a:tableStyleId>{93296810-A885-4BE3-A3E7-6D5BEEA58F35}</a:tableStyleId>
              </a:tblPr>
              <a:tblGrid>
                <a:gridCol w="11957419">
                  <a:extLst>
                    <a:ext uri="{9D8B030D-6E8A-4147-A177-3AD203B41FA5}">
                      <a16:colId xmlns:a16="http://schemas.microsoft.com/office/drawing/2014/main" val="2722263689"/>
                    </a:ext>
                  </a:extLst>
                </a:gridCol>
              </a:tblGrid>
              <a:tr h="4405745">
                <a:tc>
                  <a:txBody>
                    <a:bodyPr/>
                    <a:lstStyle/>
                    <a:p>
                      <a:r>
                        <a:rPr lang="en-US" sz="1600" b="0" dirty="0">
                          <a:latin typeface="Times New Roman" panose="02020603050405020304" pitchFamily="18" charset="0"/>
                          <a:cs typeface="Times New Roman" panose="02020603050405020304" pitchFamily="18" charset="0"/>
                        </a:rPr>
                        <a:t>Objective: Summarize current and past data to understand patient behavior and prescription patterns.</a:t>
                      </a:r>
                    </a:p>
                    <a:p>
                      <a:endParaRPr lang="en-US" sz="1600" b="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Example:</a:t>
                      </a:r>
                    </a:p>
                    <a:p>
                      <a:endParaRPr lang="en-US" sz="1600" b="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Data: Analyze patient prescription histories, including frequency, dosage, and types of controlled substances.</a:t>
                      </a:r>
                    </a:p>
                    <a:p>
                      <a:endParaRPr lang="en-US" sz="1600" b="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Insight: Identify patterns such as the average number of prescriptions per patient, common medications, and trends in prescription rates over time.</a:t>
                      </a:r>
                    </a:p>
                    <a:p>
                      <a:endParaRPr lang="en-US" sz="1600" b="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Application: Generate a summary report that highlights key metrics, such as the number of high-risk patients (e.g., those with multiple overlapping prescriptions) and any significant changes in prescription trends.</a:t>
                      </a:r>
                    </a:p>
                  </a:txBody>
                  <a:tcPr/>
                </a:tc>
                <a:extLst>
                  <a:ext uri="{0D108BD9-81ED-4DB2-BD59-A6C34878D82A}">
                    <a16:rowId xmlns:a16="http://schemas.microsoft.com/office/drawing/2014/main" val="2082338985"/>
                  </a:ext>
                </a:extLst>
              </a:tr>
            </a:tbl>
          </a:graphicData>
        </a:graphic>
      </p:graphicFrame>
    </p:spTree>
    <p:extLst>
      <p:ext uri="{BB962C8B-B14F-4D97-AF65-F5344CB8AC3E}">
        <p14:creationId xmlns:p14="http://schemas.microsoft.com/office/powerpoint/2010/main" val="3692200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8209EB-78B7-DFED-4C9A-6755BE719832}"/>
              </a:ext>
            </a:extLst>
          </p:cNvPr>
          <p:cNvSpPr>
            <a:spLocks noGrp="1"/>
          </p:cNvSpPr>
          <p:nvPr>
            <p:ph type="title"/>
          </p:nvPr>
        </p:nvSpPr>
        <p:spPr>
          <a:xfrm>
            <a:off x="844333" y="652950"/>
            <a:ext cx="10503334" cy="1700784"/>
          </a:xfrm>
        </p:spPr>
        <p:txBody>
          <a:bodyPr>
            <a:normAutofit/>
          </a:bodyPr>
          <a:lstStyle/>
          <a:p>
            <a:r>
              <a:rPr lang="en-US" sz="4000" dirty="0"/>
              <a:t>Predictive Analytics</a:t>
            </a:r>
            <a:br>
              <a:rPr lang="en-US" sz="4000" dirty="0"/>
            </a:br>
            <a:r>
              <a:rPr lang="en-US" sz="4000" dirty="0"/>
              <a:t> </a:t>
            </a:r>
          </a:p>
        </p:txBody>
      </p:sp>
      <p:graphicFrame>
        <p:nvGraphicFramePr>
          <p:cNvPr id="9" name="Table 8">
            <a:extLst>
              <a:ext uri="{FF2B5EF4-FFF2-40B4-BE49-F238E27FC236}">
                <a16:creationId xmlns:a16="http://schemas.microsoft.com/office/drawing/2014/main" id="{B720BCBA-6505-F1A7-E38C-355CAE4D0695}"/>
              </a:ext>
            </a:extLst>
          </p:cNvPr>
          <p:cNvGraphicFramePr>
            <a:graphicFrameLocks noGrp="1"/>
          </p:cNvGraphicFramePr>
          <p:nvPr>
            <p:extLst>
              <p:ext uri="{D42A27DB-BD31-4B8C-83A1-F6EECF244321}">
                <p14:modId xmlns:p14="http://schemas.microsoft.com/office/powerpoint/2010/main" val="490418022"/>
              </p:ext>
            </p:extLst>
          </p:nvPr>
        </p:nvGraphicFramePr>
        <p:xfrm>
          <a:off x="83547" y="2353734"/>
          <a:ext cx="12024906" cy="4367700"/>
        </p:xfrm>
        <a:graphic>
          <a:graphicData uri="http://schemas.openxmlformats.org/drawingml/2006/table">
            <a:tbl>
              <a:tblPr firstRow="1" bandRow="1">
                <a:tableStyleId>{93296810-A885-4BE3-A3E7-6D5BEEA58F35}</a:tableStyleId>
              </a:tblPr>
              <a:tblGrid>
                <a:gridCol w="12024906">
                  <a:extLst>
                    <a:ext uri="{9D8B030D-6E8A-4147-A177-3AD203B41FA5}">
                      <a16:colId xmlns:a16="http://schemas.microsoft.com/office/drawing/2014/main" val="1868910205"/>
                    </a:ext>
                  </a:extLst>
                </a:gridCol>
              </a:tblGrid>
              <a:tr h="4367700">
                <a:tc>
                  <a:txBody>
                    <a:bodyPr/>
                    <a:lstStyle/>
                    <a:p>
                      <a:r>
                        <a:rPr lang="en-US" sz="1600" b="0" dirty="0">
                          <a:latin typeface="Times New Roman" panose="02020603050405020304" pitchFamily="18" charset="0"/>
                          <a:cs typeface="Times New Roman" panose="02020603050405020304" pitchFamily="18" charset="0"/>
                        </a:rPr>
                        <a:t>Objective: Use historical data to predict future outcomes and identify potential risks.</a:t>
                      </a:r>
                    </a:p>
                    <a:p>
                      <a:endParaRPr lang="en-US" sz="1600" b="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Example:</a:t>
                      </a:r>
                    </a:p>
                    <a:p>
                      <a:endParaRPr lang="en-US" sz="1600" b="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Data: Utilize historical data on patient prescriptions, doctor visits, pharmacy records, and any previous instances of prescription misuse or overdose.</a:t>
                      </a:r>
                    </a:p>
                    <a:p>
                      <a:endParaRPr lang="en-US" sz="1600" b="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Model: Develop predictive models to assess the likelihood of patients developing opioid use disorder or experiencing an overdose.</a:t>
                      </a:r>
                    </a:p>
                    <a:p>
                      <a:endParaRPr lang="en-US" sz="1600" b="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Application: Implement a risk score for each patient based on their prescription patterns, medical history, and other relevant factors. This score can help healthcare providers identify patients who are at higher risk of adverse outcomes and might benefit from closer monitoring or intervention.</a:t>
                      </a: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2338985"/>
                  </a:ext>
                </a:extLst>
              </a:tr>
            </a:tbl>
          </a:graphicData>
        </a:graphic>
      </p:graphicFrame>
    </p:spTree>
    <p:extLst>
      <p:ext uri="{BB962C8B-B14F-4D97-AF65-F5344CB8AC3E}">
        <p14:creationId xmlns:p14="http://schemas.microsoft.com/office/powerpoint/2010/main" val="3134440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58209EB-78B7-DFED-4C9A-6755BE719832}"/>
              </a:ext>
            </a:extLst>
          </p:cNvPr>
          <p:cNvSpPr>
            <a:spLocks noGrp="1"/>
          </p:cNvSpPr>
          <p:nvPr>
            <p:ph type="title"/>
          </p:nvPr>
        </p:nvSpPr>
        <p:spPr>
          <a:xfrm>
            <a:off x="960120" y="317814"/>
            <a:ext cx="10268712" cy="1700784"/>
          </a:xfrm>
        </p:spPr>
        <p:txBody>
          <a:bodyPr vert="horz" lIns="91440" tIns="45720" rIns="91440" bIns="45720" rtlCol="0" anchor="ctr">
            <a:normAutofit/>
          </a:bodyPr>
          <a:lstStyle/>
          <a:p>
            <a:r>
              <a:rPr lang="en-US" sz="4000" dirty="0"/>
              <a:t>Prescriptive Analytics</a:t>
            </a:r>
          </a:p>
        </p:txBody>
      </p:sp>
      <p:graphicFrame>
        <p:nvGraphicFramePr>
          <p:cNvPr id="4" name="Table 3">
            <a:extLst>
              <a:ext uri="{FF2B5EF4-FFF2-40B4-BE49-F238E27FC236}">
                <a16:creationId xmlns:a16="http://schemas.microsoft.com/office/drawing/2014/main" id="{4414875C-6E5C-EBE4-2168-0B8E1C5192EB}"/>
              </a:ext>
            </a:extLst>
          </p:cNvPr>
          <p:cNvGraphicFramePr>
            <a:graphicFrameLocks noGrp="1"/>
          </p:cNvGraphicFramePr>
          <p:nvPr>
            <p:extLst>
              <p:ext uri="{D42A27DB-BD31-4B8C-83A1-F6EECF244321}">
                <p14:modId xmlns:p14="http://schemas.microsoft.com/office/powerpoint/2010/main" val="2799626224"/>
              </p:ext>
            </p:extLst>
          </p:nvPr>
        </p:nvGraphicFramePr>
        <p:xfrm>
          <a:off x="131661" y="2336412"/>
          <a:ext cx="11945543" cy="4337520"/>
        </p:xfrm>
        <a:graphic>
          <a:graphicData uri="http://schemas.openxmlformats.org/drawingml/2006/table">
            <a:tbl>
              <a:tblPr firstRow="1" bandRow="1">
                <a:tableStyleId>{93296810-A885-4BE3-A3E7-6D5BEEA58F35}</a:tableStyleId>
              </a:tblPr>
              <a:tblGrid>
                <a:gridCol w="11945543">
                  <a:extLst>
                    <a:ext uri="{9D8B030D-6E8A-4147-A177-3AD203B41FA5}">
                      <a16:colId xmlns:a16="http://schemas.microsoft.com/office/drawing/2014/main" val="1560299888"/>
                    </a:ext>
                  </a:extLst>
                </a:gridCol>
              </a:tblGrid>
              <a:tr h="4337520">
                <a:tc>
                  <a:txBody>
                    <a:bodyPr/>
                    <a:lstStyle/>
                    <a:p>
                      <a:r>
                        <a:rPr lang="en-US" sz="1600" b="0" dirty="0">
                          <a:latin typeface="Times New Roman" panose="02020603050405020304" pitchFamily="18" charset="0"/>
                          <a:cs typeface="Times New Roman" panose="02020603050405020304" pitchFamily="18" charset="0"/>
                        </a:rPr>
                        <a:t>Objective: Provide actionable recommendations based on predictive models to improve patient outcomes.</a:t>
                      </a:r>
                    </a:p>
                    <a:p>
                      <a:endParaRPr lang="en-US" sz="1600" b="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Example:</a:t>
                      </a:r>
                    </a:p>
                    <a:p>
                      <a:endParaRPr lang="en-US" sz="1600" b="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Data &amp; Model: Leverage the risk scores generated from predictive analytics.</a:t>
                      </a:r>
                    </a:p>
                    <a:p>
                      <a:endParaRPr lang="en-US" sz="1600" b="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Recommendations: Develop tailored intervention plans for high-risk patients. </a:t>
                      </a:r>
                    </a:p>
                    <a:p>
                      <a:r>
                        <a:rPr lang="en-US" sz="1600" b="0" dirty="0">
                          <a:latin typeface="Times New Roman" panose="02020603050405020304" pitchFamily="18" charset="0"/>
                          <a:cs typeface="Times New Roman" panose="02020603050405020304" pitchFamily="18" charset="0"/>
                        </a:rPr>
                        <a:t>For High-Risk Patients: Recommend alternatives to opioid prescriptions, suggest regular follow-ups, or propose enrollment in a substance use treatment program.</a:t>
                      </a:r>
                    </a:p>
                    <a:p>
                      <a:r>
                        <a:rPr lang="en-US" sz="1600" b="0" dirty="0">
                          <a:latin typeface="Times New Roman" panose="02020603050405020304" pitchFamily="18" charset="0"/>
                          <a:cs typeface="Times New Roman" panose="02020603050405020304" pitchFamily="18" charset="0"/>
                        </a:rPr>
                        <a:t>For Healthcare Providers: Suggest best practices for prescribing controlled substances, such as limiting dosage and duration or utilizing non-opioid pain management strategies.</a:t>
                      </a:r>
                    </a:p>
                    <a:p>
                      <a:endParaRPr lang="en-US" sz="1600" b="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Application: Integrate these recommendations into the NarxCare report, providing actionable insights for healthcare providers to reduce patient risk and improve care outcomes.</a:t>
                      </a:r>
                    </a:p>
                  </a:txBody>
                  <a:tcPr/>
                </a:tc>
                <a:extLst>
                  <a:ext uri="{0D108BD9-81ED-4DB2-BD59-A6C34878D82A}">
                    <a16:rowId xmlns:a16="http://schemas.microsoft.com/office/drawing/2014/main" val="2082338985"/>
                  </a:ext>
                </a:extLst>
              </a:tr>
            </a:tbl>
          </a:graphicData>
        </a:graphic>
      </p:graphicFrame>
    </p:spTree>
    <p:extLst>
      <p:ext uri="{BB962C8B-B14F-4D97-AF65-F5344CB8AC3E}">
        <p14:creationId xmlns:p14="http://schemas.microsoft.com/office/powerpoint/2010/main" val="2553438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0F09-2D81-ECA1-30D0-472B284DA99B}"/>
              </a:ext>
            </a:extLst>
          </p:cNvPr>
          <p:cNvSpPr>
            <a:spLocks noGrp="1"/>
          </p:cNvSpPr>
          <p:nvPr>
            <p:ph type="title"/>
          </p:nvPr>
        </p:nvSpPr>
        <p:spPr/>
        <p:txBody>
          <a:bodyPr vert="horz" lIns="91440" tIns="45720" rIns="91440" bIns="45720" rtlCol="0" anchor="ctr">
            <a:normAutofit/>
          </a:bodyPr>
          <a:lstStyle/>
          <a:p>
            <a:r>
              <a:rPr lang="en-US" sz="4000" dirty="0"/>
              <a:t>Defining New KPIs for Enhanced Monitoring</a:t>
            </a:r>
          </a:p>
        </p:txBody>
      </p:sp>
      <p:sp>
        <p:nvSpPr>
          <p:cNvPr id="3" name="Content Placeholder 2">
            <a:extLst>
              <a:ext uri="{FF2B5EF4-FFF2-40B4-BE49-F238E27FC236}">
                <a16:creationId xmlns:a16="http://schemas.microsoft.com/office/drawing/2014/main" id="{021F5C63-B86F-2831-B234-222C74F5FE5D}"/>
              </a:ext>
            </a:extLst>
          </p:cNvPr>
          <p:cNvSpPr>
            <a:spLocks noGrp="1"/>
          </p:cNvSpPr>
          <p:nvPr>
            <p:ph idx="1"/>
          </p:nvPr>
        </p:nvSpPr>
        <p:spPr/>
        <p:txBody>
          <a:bodyPr>
            <a:normAutofit fontScale="62500" lnSpcReduction="20000"/>
          </a:bodyPr>
          <a:lstStyle/>
          <a:p>
            <a:r>
              <a:rPr lang="en-US" b="1" dirty="0">
                <a:latin typeface="Times New Roman" panose="02020603050405020304" pitchFamily="18" charset="0"/>
                <a:cs typeface="Times New Roman" panose="02020603050405020304" pitchFamily="18" charset="0"/>
              </a:rPr>
              <a:t>Medication Adherence Index</a:t>
            </a:r>
            <a:r>
              <a:rPr lang="en-US" dirty="0">
                <a:latin typeface="Times New Roman" panose="02020603050405020304" pitchFamily="18" charset="0"/>
                <a:cs typeface="Times New Roman" panose="02020603050405020304" pitchFamily="18" charset="0"/>
              </a:rPr>
              <a:t>: Tracks how closely patients follow their prescribed regimen.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Polypharmacy Risk Score</a:t>
            </a:r>
            <a:r>
              <a:rPr lang="en-US" dirty="0">
                <a:latin typeface="Times New Roman" panose="02020603050405020304" pitchFamily="18" charset="0"/>
                <a:cs typeface="Times New Roman" panose="02020603050405020304" pitchFamily="18" charset="0"/>
              </a:rPr>
              <a:t>: Measures the risk associated with patients taking multiple medications.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Doctor Shopping Indicator</a:t>
            </a:r>
            <a:r>
              <a:rPr lang="en-US" dirty="0">
                <a:latin typeface="Times New Roman" panose="02020603050405020304" pitchFamily="18" charset="0"/>
                <a:cs typeface="Times New Roman" panose="02020603050405020304" pitchFamily="18" charset="0"/>
              </a:rPr>
              <a:t>: Identifies patients who visit multiple prescribers to obtain medications.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Early Refill Rate</a:t>
            </a:r>
            <a:r>
              <a:rPr lang="en-US" dirty="0">
                <a:latin typeface="Times New Roman" panose="02020603050405020304" pitchFamily="18" charset="0"/>
                <a:cs typeface="Times New Roman" panose="02020603050405020304" pitchFamily="18" charset="0"/>
              </a:rPr>
              <a:t>: Monitors how often patients request refills before the expected date.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Treatment Response Rate</a:t>
            </a:r>
            <a:r>
              <a:rPr lang="en-US" dirty="0">
                <a:latin typeface="Times New Roman" panose="02020603050405020304" pitchFamily="18" charset="0"/>
                <a:cs typeface="Times New Roman" panose="02020603050405020304" pitchFamily="18" charset="0"/>
              </a:rPr>
              <a:t>: Assesses the effectiveness of prescribed treatments over time.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072347"/>
      </p:ext>
    </p:extLst>
  </p:cSld>
  <p:clrMapOvr>
    <a:masterClrMapping/>
  </p:clrMapOvr>
</p:sld>
</file>

<file path=ppt/theme/theme1.xml><?xml version="1.0" encoding="utf-8"?>
<a:theme xmlns:a="http://schemas.openxmlformats.org/drawingml/2006/main" name="JuxtaposeVTI">
  <a:themeElements>
    <a:clrScheme name="AnalogousFromDarkSeedLeftStep">
      <a:dk1>
        <a:srgbClr val="000000"/>
      </a:dk1>
      <a:lt1>
        <a:srgbClr val="FFFFFF"/>
      </a:lt1>
      <a:dk2>
        <a:srgbClr val="1B2F2F"/>
      </a:dk2>
      <a:lt2>
        <a:srgbClr val="F1F3F0"/>
      </a:lt2>
      <a:accent1>
        <a:srgbClr val="9D49C7"/>
      </a:accent1>
      <a:accent2>
        <a:srgbClr val="6245BA"/>
      </a:accent2>
      <a:accent3>
        <a:srgbClr val="495EC7"/>
      </a:accent3>
      <a:accent4>
        <a:srgbClr val="3780B5"/>
      </a:accent4>
      <a:accent5>
        <a:srgbClr val="45BCBC"/>
      </a:accent5>
      <a:accent6>
        <a:srgbClr val="37B581"/>
      </a:accent6>
      <a:hlink>
        <a:srgbClr val="3897AA"/>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1102</TotalTime>
  <Words>1418</Words>
  <Application>Microsoft Macintosh PowerPoint</Application>
  <PresentationFormat>Widescreen</PresentationFormat>
  <Paragraphs>172</Paragraphs>
  <Slides>15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-webkit-standard</vt:lpstr>
      <vt:lpstr>Aptos</vt:lpstr>
      <vt:lpstr>Arial</vt:lpstr>
      <vt:lpstr>Franklin Gothic Demi Cond</vt:lpstr>
      <vt:lpstr>Franklin Gothic Medium</vt:lpstr>
      <vt:lpstr>Times New Roman</vt:lpstr>
      <vt:lpstr>Wingdings</vt:lpstr>
      <vt:lpstr>JuxtaposeVTI</vt:lpstr>
      <vt:lpstr>PDMP and Narxcare with bamboo health</vt:lpstr>
      <vt:lpstr>Introduction and 5 reasons why  me ?</vt:lpstr>
      <vt:lpstr> OBJECTIVE  </vt:lpstr>
      <vt:lpstr> Introduction to NarxCare and Advanced Analytics  </vt:lpstr>
      <vt:lpstr> Current Metrics and Analytical Techniques   </vt:lpstr>
      <vt:lpstr>Descriptive Analytics</vt:lpstr>
      <vt:lpstr>Predictive Analytics  </vt:lpstr>
      <vt:lpstr>Prescriptive Analytics</vt:lpstr>
      <vt:lpstr>Defining New KPIs for Enhanced Monitoring</vt:lpstr>
      <vt:lpstr>Impact Of MAI </vt:lpstr>
      <vt:lpstr>Impact of PRS</vt:lpstr>
      <vt:lpstr>Impact of DSI</vt:lpstr>
      <vt:lpstr>Impact of ERR </vt:lpstr>
      <vt:lpstr>Impact of TRR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Praveen Vuppu Jyothi</dc:creator>
  <cp:lastModifiedBy>Praveen Vuppu Jyothi</cp:lastModifiedBy>
  <cp:revision>28</cp:revision>
  <dcterms:created xsi:type="dcterms:W3CDTF">2024-06-06T00:50:51Z</dcterms:created>
  <dcterms:modified xsi:type="dcterms:W3CDTF">2024-06-17T20:03:12Z</dcterms:modified>
</cp:coreProperties>
</file>