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8" r:id="rId3"/>
    <p:sldId id="257" r:id="rId4"/>
    <p:sldId id="269" r:id="rId5"/>
    <p:sldId id="262" r:id="rId6"/>
    <p:sldId id="260" r:id="rId7"/>
    <p:sldId id="259" r:id="rId8"/>
    <p:sldId id="271" r:id="rId9"/>
    <p:sldId id="263" r:id="rId10"/>
    <p:sldId id="264" r:id="rId11"/>
    <p:sldId id="265" r:id="rId12"/>
    <p:sldId id="272" r:id="rId13"/>
    <p:sldId id="266" r:id="rId14"/>
    <p:sldId id="273"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3"/>
  </p:normalViewPr>
  <p:slideViewPr>
    <p:cSldViewPr snapToGrid="0">
      <p:cViewPr varScale="1">
        <p:scale>
          <a:sx n="115" d="100"/>
          <a:sy n="115" d="100"/>
        </p:scale>
        <p:origin x="71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805E7-79AA-4F45-8975-97253A32AA08}" type="datetimeFigureOut">
              <a:rPr lang="en-US" smtClean="0"/>
              <a:t>12/16/24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A90BB-CF50-4747-9051-ADFC6AC1644D}" type="slidenum">
              <a:rPr lang="en-US" smtClean="0"/>
              <a:t>‹#›</a:t>
            </a:fld>
            <a:endParaRPr lang="en-US"/>
          </a:p>
        </p:txBody>
      </p:sp>
    </p:spTree>
    <p:extLst>
      <p:ext uri="{BB962C8B-B14F-4D97-AF65-F5344CB8AC3E}">
        <p14:creationId xmlns:p14="http://schemas.microsoft.com/office/powerpoint/2010/main" val="392927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FA90BB-CF50-4747-9051-ADFC6AC1644D}" type="slidenum">
              <a:rPr lang="en-US" smtClean="0"/>
              <a:t>1</a:t>
            </a:fld>
            <a:endParaRPr lang="en-US"/>
          </a:p>
        </p:txBody>
      </p:sp>
    </p:spTree>
    <p:extLst>
      <p:ext uri="{BB962C8B-B14F-4D97-AF65-F5344CB8AC3E}">
        <p14:creationId xmlns:p14="http://schemas.microsoft.com/office/powerpoint/2010/main" val="292807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7F849-95B9-B3C3-6321-3488941232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7A28B9-4876-FDC8-01C1-C7E3D60858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AD7A5E-6FDD-7E25-14D4-6C1DA4921C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75F1C6-DACB-8055-2C2F-F6940D820192}"/>
              </a:ext>
            </a:extLst>
          </p:cNvPr>
          <p:cNvSpPr>
            <a:spLocks noGrp="1"/>
          </p:cNvSpPr>
          <p:nvPr>
            <p:ph type="sldNum" sz="quarter" idx="5"/>
          </p:nvPr>
        </p:nvSpPr>
        <p:spPr/>
        <p:txBody>
          <a:bodyPr/>
          <a:lstStyle/>
          <a:p>
            <a:fld id="{F1FA90BB-CF50-4747-9051-ADFC6AC1644D}" type="slidenum">
              <a:rPr lang="en-US" smtClean="0"/>
              <a:t>4</a:t>
            </a:fld>
            <a:endParaRPr lang="en-US"/>
          </a:p>
        </p:txBody>
      </p:sp>
    </p:spTree>
    <p:extLst>
      <p:ext uri="{BB962C8B-B14F-4D97-AF65-F5344CB8AC3E}">
        <p14:creationId xmlns:p14="http://schemas.microsoft.com/office/powerpoint/2010/main" val="200262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6B99A-FDD1-5F70-F5BF-809A3779B8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56C3F-CBBD-09C6-0516-28427F6B8E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BB4E2-F3B2-9FA7-D548-2D2FA6C9F1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2FEDCE-2559-39F7-1048-B36B9A59F98D}"/>
              </a:ext>
            </a:extLst>
          </p:cNvPr>
          <p:cNvSpPr>
            <a:spLocks noGrp="1"/>
          </p:cNvSpPr>
          <p:nvPr>
            <p:ph type="sldNum" sz="quarter" idx="5"/>
          </p:nvPr>
        </p:nvSpPr>
        <p:spPr/>
        <p:txBody>
          <a:bodyPr/>
          <a:lstStyle/>
          <a:p>
            <a:fld id="{F1FA90BB-CF50-4747-9051-ADFC6AC1644D}" type="slidenum">
              <a:rPr lang="en-US" smtClean="0"/>
              <a:t>8</a:t>
            </a:fld>
            <a:endParaRPr lang="en-US"/>
          </a:p>
        </p:txBody>
      </p:sp>
    </p:spTree>
    <p:extLst>
      <p:ext uri="{BB962C8B-B14F-4D97-AF65-F5344CB8AC3E}">
        <p14:creationId xmlns:p14="http://schemas.microsoft.com/office/powerpoint/2010/main" val="1607963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44651-1986-7202-C240-A4BB4501C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5E3C5-56A3-7C0F-8B3B-2AF7E5ACED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FC1A30-C3D0-1EA6-04FF-03B9E4F0EF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0E5231-60FE-9C40-1D39-74658C8B4E7A}"/>
              </a:ext>
            </a:extLst>
          </p:cNvPr>
          <p:cNvSpPr>
            <a:spLocks noGrp="1"/>
          </p:cNvSpPr>
          <p:nvPr>
            <p:ph type="sldNum" sz="quarter" idx="5"/>
          </p:nvPr>
        </p:nvSpPr>
        <p:spPr/>
        <p:txBody>
          <a:bodyPr/>
          <a:lstStyle/>
          <a:p>
            <a:fld id="{F1FA90BB-CF50-4747-9051-ADFC6AC1644D}" type="slidenum">
              <a:rPr lang="en-US" smtClean="0"/>
              <a:t>12</a:t>
            </a:fld>
            <a:endParaRPr lang="en-US"/>
          </a:p>
        </p:txBody>
      </p:sp>
    </p:spTree>
    <p:extLst>
      <p:ext uri="{BB962C8B-B14F-4D97-AF65-F5344CB8AC3E}">
        <p14:creationId xmlns:p14="http://schemas.microsoft.com/office/powerpoint/2010/main" val="4255494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54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47972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8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1193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0588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6343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980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6529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8427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25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12/16/24</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08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12/16/24</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10316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BC96C-990D-6209-034C-DEF6C564C215}"/>
              </a:ext>
            </a:extLst>
          </p:cNvPr>
          <p:cNvSpPr>
            <a:spLocks noGrp="1"/>
          </p:cNvSpPr>
          <p:nvPr>
            <p:ph type="ctrTitle"/>
          </p:nvPr>
        </p:nvSpPr>
        <p:spPr>
          <a:xfrm>
            <a:off x="1251082" y="4660681"/>
            <a:ext cx="9689834" cy="1125050"/>
          </a:xfrm>
        </p:spPr>
        <p:txBody>
          <a:bodyPr anchor="b">
            <a:normAutofit/>
          </a:bodyPr>
          <a:lstStyle/>
          <a:p>
            <a:pPr algn="ctr"/>
            <a:r>
              <a:rPr lang="en-US" sz="4400" dirty="0"/>
              <a:t>Data and </a:t>
            </a:r>
            <a:r>
              <a:rPr lang="en-US" sz="4400" dirty="0" err="1"/>
              <a:t>HEALTHcare</a:t>
            </a:r>
            <a:endParaRPr lang="en-US" sz="4400" dirty="0"/>
          </a:p>
        </p:txBody>
      </p:sp>
      <p:sp>
        <p:nvSpPr>
          <p:cNvPr id="3" name="Subtitle 2">
            <a:extLst>
              <a:ext uri="{FF2B5EF4-FFF2-40B4-BE49-F238E27FC236}">
                <a16:creationId xmlns:a16="http://schemas.microsoft.com/office/drawing/2014/main" id="{3D1F6A25-8385-10FB-B328-8E38C40BE04F}"/>
              </a:ext>
            </a:extLst>
          </p:cNvPr>
          <p:cNvSpPr>
            <a:spLocks noGrp="1"/>
          </p:cNvSpPr>
          <p:nvPr>
            <p:ph type="subTitle" idx="1"/>
          </p:nvPr>
        </p:nvSpPr>
        <p:spPr>
          <a:xfrm>
            <a:off x="1938997" y="5866227"/>
            <a:ext cx="8314005" cy="696351"/>
          </a:xfrm>
        </p:spPr>
        <p:txBody>
          <a:bodyPr>
            <a:normAutofit fontScale="92500" lnSpcReduction="10000"/>
          </a:bodyPr>
          <a:lstStyle/>
          <a:p>
            <a:pPr algn="ctr"/>
            <a:br>
              <a:rPr lang="en-US" dirty="0"/>
            </a:br>
            <a:r>
              <a:rPr lang="en-US" dirty="0"/>
              <a:t>Praveen Vuppu Jyothi   |  +1 857 318 7260  |  praveenvuppujyothi@gmail.com</a:t>
            </a:r>
          </a:p>
        </p:txBody>
      </p:sp>
      <p:pic>
        <p:nvPicPr>
          <p:cNvPr id="4" name="Picture 3">
            <a:extLst>
              <a:ext uri="{FF2B5EF4-FFF2-40B4-BE49-F238E27FC236}">
                <a16:creationId xmlns:a16="http://schemas.microsoft.com/office/drawing/2014/main" id="{7B424DF8-A251-4534-D424-D028657AB6A6}"/>
              </a:ext>
            </a:extLst>
          </p:cNvPr>
          <p:cNvPicPr>
            <a:picLocks noChangeAspect="1"/>
          </p:cNvPicPr>
          <p:nvPr/>
        </p:nvPicPr>
        <p:blipFill>
          <a:blip r:embed="rId3"/>
          <a:srcRect t="17880" b="19342"/>
          <a:stretch/>
        </p:blipFill>
        <p:spPr>
          <a:xfrm>
            <a:off x="20" y="1"/>
            <a:ext cx="12191980" cy="4305300"/>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46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73B1-23D5-1F8E-B841-99909B7F1228}"/>
              </a:ext>
            </a:extLst>
          </p:cNvPr>
          <p:cNvSpPr>
            <a:spLocks noGrp="1"/>
          </p:cNvSpPr>
          <p:nvPr>
            <p:ph type="title"/>
          </p:nvPr>
        </p:nvSpPr>
        <p:spPr/>
        <p:txBody>
          <a:bodyPr/>
          <a:lstStyle/>
          <a:p>
            <a:r>
              <a:rPr lang="en-US" dirty="0"/>
              <a:t>Example of the Data storyboard</a:t>
            </a:r>
          </a:p>
        </p:txBody>
      </p:sp>
      <p:sp>
        <p:nvSpPr>
          <p:cNvPr id="3" name="Content Placeholder 2">
            <a:extLst>
              <a:ext uri="{FF2B5EF4-FFF2-40B4-BE49-F238E27FC236}">
                <a16:creationId xmlns:a16="http://schemas.microsoft.com/office/drawing/2014/main" id="{16E14FD3-C805-151E-5C1D-4BD6123C9256}"/>
              </a:ext>
            </a:extLst>
          </p:cNvPr>
          <p:cNvSpPr>
            <a:spLocks noGrp="1"/>
          </p:cNvSpPr>
          <p:nvPr>
            <p:ph idx="1"/>
          </p:nvPr>
        </p:nvSpPr>
        <p:spPr>
          <a:xfrm>
            <a:off x="838200" y="2158209"/>
            <a:ext cx="10515600" cy="4114801"/>
          </a:xfrm>
        </p:spPr>
        <p:txBody>
          <a:bodyPr>
            <a:normAutofit fontScale="62500" lnSpcReduction="20000"/>
          </a:bodyPr>
          <a:lstStyle/>
          <a:p>
            <a:pPr>
              <a:buFont typeface="+mj-lt"/>
              <a:buAutoNum type="arabicPeriod"/>
            </a:pPr>
            <a:r>
              <a:rPr lang="en-US" b="1" dirty="0"/>
              <a:t>User Input:</a:t>
            </a:r>
            <a:r>
              <a:rPr lang="en-US" dirty="0"/>
              <a:t> “Show me heart failure patients on Drug X by race, income level, and rural vs. urban status.”</a:t>
            </a:r>
          </a:p>
          <a:p>
            <a:pPr>
              <a:buFont typeface="+mj-lt"/>
              <a:buAutoNum type="arabicPeriod"/>
            </a:pPr>
            <a:r>
              <a:rPr lang="en-US" b="1" dirty="0"/>
              <a:t>Data Query &amp; Processing:</a:t>
            </a:r>
            <a:endParaRPr lang="en-US" dirty="0"/>
          </a:p>
          <a:p>
            <a:pPr marL="742950" lvl="1" indent="-285750">
              <a:buFont typeface="+mj-lt"/>
              <a:buAutoNum type="arabicPeriod"/>
            </a:pPr>
            <a:r>
              <a:rPr lang="en-US" dirty="0"/>
              <a:t>Pull relevant subsets from the database using filters.</a:t>
            </a:r>
          </a:p>
          <a:p>
            <a:pPr marL="742950" lvl="1" indent="-285750">
              <a:buFont typeface="+mj-lt"/>
              <a:buAutoNum type="arabicPeriod"/>
            </a:pPr>
            <a:r>
              <a:rPr lang="en-US" dirty="0"/>
              <a:t>Run statistical checks to highlight differences in outcomes across subgroups.</a:t>
            </a:r>
          </a:p>
          <a:p>
            <a:pPr>
              <a:buFont typeface="+mj-lt"/>
              <a:buAutoNum type="arabicPeriod"/>
            </a:pPr>
            <a:r>
              <a:rPr lang="en-US" b="1" dirty="0"/>
              <a:t>Generative Narrative Creation:</a:t>
            </a:r>
            <a:endParaRPr lang="en-US" dirty="0"/>
          </a:p>
          <a:p>
            <a:pPr marL="742950" lvl="1" indent="-285750">
              <a:buFont typeface="+mj-lt"/>
              <a:buAutoNum type="arabicPeriod"/>
            </a:pPr>
            <a:r>
              <a:rPr lang="en-US" dirty="0"/>
              <a:t>AI model creates a text summary: “Patients in rural areas showed 15% less improvement in heart function measures compared to urban counterparts…”</a:t>
            </a:r>
          </a:p>
          <a:p>
            <a:pPr>
              <a:buFont typeface="+mj-lt"/>
              <a:buAutoNum type="arabicPeriod"/>
            </a:pPr>
            <a:r>
              <a:rPr lang="en-US" b="1" dirty="0"/>
              <a:t>Visualizations:</a:t>
            </a:r>
            <a:endParaRPr lang="en-US" dirty="0"/>
          </a:p>
          <a:p>
            <a:pPr marL="742950" lvl="1" indent="-285750">
              <a:buFont typeface="+mj-lt"/>
              <a:buAutoNum type="arabicPeriod"/>
            </a:pPr>
            <a:r>
              <a:rPr lang="en-US" dirty="0"/>
              <a:t>Bar charts by subgroup outcomes.</a:t>
            </a:r>
          </a:p>
          <a:p>
            <a:pPr marL="742950" lvl="1" indent="-285750">
              <a:buFont typeface="+mj-lt"/>
              <a:buAutoNum type="arabicPeriod"/>
            </a:pPr>
            <a:r>
              <a:rPr lang="en-US" dirty="0"/>
              <a:t>A line graph showing readmission rates over time for different demographic sets.</a:t>
            </a:r>
          </a:p>
          <a:p>
            <a:r>
              <a:rPr lang="en-US" b="1" dirty="0"/>
              <a:t>Techniques &amp; Libraries:</a:t>
            </a:r>
            <a:endParaRPr lang="en-US" dirty="0"/>
          </a:p>
          <a:p>
            <a:pPr>
              <a:buFont typeface="Arial" panose="020B0604020202020204" pitchFamily="34" charset="0"/>
              <a:buChar char="•"/>
            </a:pPr>
            <a:r>
              <a:rPr lang="en-US" dirty="0"/>
              <a:t>Data processing: Pandas, </a:t>
            </a:r>
            <a:r>
              <a:rPr lang="en-US" dirty="0" err="1"/>
              <a:t>Numpy</a:t>
            </a:r>
            <a:endParaRPr lang="en-US" dirty="0"/>
          </a:p>
          <a:p>
            <a:pPr>
              <a:buFont typeface="Arial" panose="020B0604020202020204" pitchFamily="34" charset="0"/>
              <a:buChar char="•"/>
            </a:pPr>
            <a:r>
              <a:rPr lang="en-US" dirty="0"/>
              <a:t>Analysis: Scikit-learn for basic subgroup comparisons or </a:t>
            </a:r>
            <a:r>
              <a:rPr lang="en-US" dirty="0" err="1"/>
              <a:t>Statsmodels</a:t>
            </a:r>
            <a:r>
              <a:rPr lang="en-US" dirty="0"/>
              <a:t> for adjusted analyses</a:t>
            </a:r>
          </a:p>
          <a:p>
            <a:pPr>
              <a:buFont typeface="Arial" panose="020B0604020202020204" pitchFamily="34" charset="0"/>
              <a:buChar char="•"/>
            </a:pPr>
            <a:r>
              <a:rPr lang="en-US" dirty="0"/>
              <a:t>Visualization: </a:t>
            </a:r>
            <a:r>
              <a:rPr lang="en-US" dirty="0" err="1"/>
              <a:t>Plotly</a:t>
            </a:r>
            <a:r>
              <a:rPr lang="en-US" dirty="0"/>
              <a:t>/Seaborn for dynamic charts</a:t>
            </a:r>
          </a:p>
          <a:p>
            <a:pPr>
              <a:buFont typeface="Arial" panose="020B0604020202020204" pitchFamily="34" charset="0"/>
              <a:buChar char="•"/>
            </a:pPr>
            <a:r>
              <a:rPr lang="en-US" dirty="0"/>
              <a:t>LLM Integration: OpenAI or other LLM APIs via </a:t>
            </a:r>
            <a:r>
              <a:rPr lang="en-US" dirty="0" err="1"/>
              <a:t>LangChain</a:t>
            </a:r>
            <a:endParaRPr lang="en-US" dirty="0"/>
          </a:p>
          <a:p>
            <a:pPr>
              <a:buFont typeface="Arial" panose="020B0604020202020204" pitchFamily="34" charset="0"/>
              <a:buChar char="•"/>
            </a:pPr>
            <a:r>
              <a:rPr lang="en-US" dirty="0"/>
              <a:t>This entire pipeline could be orchestrated in a modular fashion for quick iteration.</a:t>
            </a:r>
          </a:p>
          <a:p>
            <a:endParaRPr lang="en-US" dirty="0"/>
          </a:p>
        </p:txBody>
      </p:sp>
    </p:spTree>
    <p:extLst>
      <p:ext uri="{BB962C8B-B14F-4D97-AF65-F5344CB8AC3E}">
        <p14:creationId xmlns:p14="http://schemas.microsoft.com/office/powerpoint/2010/main" val="55323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92DA-44B2-D48D-373B-CA33E1DF45F8}"/>
              </a:ext>
            </a:extLst>
          </p:cNvPr>
          <p:cNvSpPr>
            <a:spLocks noGrp="1"/>
          </p:cNvSpPr>
          <p:nvPr>
            <p:ph type="title"/>
          </p:nvPr>
        </p:nvSpPr>
        <p:spPr/>
        <p:txBody>
          <a:bodyPr>
            <a:normAutofit/>
          </a:bodyPr>
          <a:lstStyle/>
          <a:p>
            <a:r>
              <a:rPr lang="en-US" sz="3400" b="1" dirty="0"/>
              <a:t>Benefits of This Approach</a:t>
            </a:r>
            <a:br>
              <a:rPr lang="en-US" sz="3400" b="1" dirty="0"/>
            </a:br>
            <a:endParaRPr lang="en-US" sz="3400" dirty="0"/>
          </a:p>
        </p:txBody>
      </p:sp>
      <p:sp>
        <p:nvSpPr>
          <p:cNvPr id="3" name="Content Placeholder 2">
            <a:extLst>
              <a:ext uri="{FF2B5EF4-FFF2-40B4-BE49-F238E27FC236}">
                <a16:creationId xmlns:a16="http://schemas.microsoft.com/office/drawing/2014/main" id="{0B3E5BAB-16C3-9187-48D3-6555375C2B7D}"/>
              </a:ext>
            </a:extLst>
          </p:cNvPr>
          <p:cNvSpPr>
            <a:spLocks noGrp="1"/>
          </p:cNvSpPr>
          <p:nvPr>
            <p:ph idx="1"/>
          </p:nvPr>
        </p:nvSpPr>
        <p:spPr>
          <a:xfrm>
            <a:off x="838200" y="1701801"/>
            <a:ext cx="10515600" cy="4114801"/>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“Studies indicate that addressing data diversity early in product development can reduce late-stage complications and post-marketing adjustments by up to 25%.”</a:t>
            </a: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 Life Sciences Companies: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Better-informed research decisions.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Avoid costly surprises in post-launch phases.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 Patients: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equitable recognition of diverse needs.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trust in treatments.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 You as an </a:t>
            </a:r>
            <a:r>
              <a:rPr lang="en-US" b="1" dirty="0" err="1">
                <a:latin typeface="Times New Roman" panose="02020603050405020304" pitchFamily="18" charset="0"/>
                <a:cs typeface="Times New Roman" panose="02020603050405020304" pitchFamily="18" charset="0"/>
              </a:rPr>
              <a:t>Organisation</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Differentiation from competitors that just provide “clean” data without insights into representativeness.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Potential for new products (premium “storyboard” subscriptions).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9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E85E2-72F9-F5C1-3A30-631ADD2D0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E70E7-5762-4A9C-ED39-0EF3DDF92A25}"/>
              </a:ext>
            </a:extLst>
          </p:cNvPr>
          <p:cNvSpPr>
            <a:spLocks noGrp="1"/>
          </p:cNvSpPr>
          <p:nvPr>
            <p:ph type="ctrTitle"/>
          </p:nvPr>
        </p:nvSpPr>
        <p:spPr>
          <a:xfrm>
            <a:off x="6979921" y="1412240"/>
            <a:ext cx="4043680" cy="3291839"/>
          </a:xfrm>
        </p:spPr>
        <p:txBody>
          <a:bodyPr>
            <a:normAutofit/>
          </a:bodyPr>
          <a:lstStyle/>
          <a:p>
            <a:r>
              <a:rPr lang="en-US" sz="4400" dirty="0"/>
              <a:t>Data </a:t>
            </a:r>
            <a:r>
              <a:rPr lang="en-US" sz="4400" dirty="0" err="1"/>
              <a:t>NEtwork</a:t>
            </a:r>
            <a:r>
              <a:rPr lang="en-US" sz="4400" dirty="0"/>
              <a:t> </a:t>
            </a:r>
          </a:p>
        </p:txBody>
      </p:sp>
      <p:pic>
        <p:nvPicPr>
          <p:cNvPr id="4" name="Picture 3" descr="A light bulb with rays of light&#10;&#10;Description automatically generated">
            <a:extLst>
              <a:ext uri="{FF2B5EF4-FFF2-40B4-BE49-F238E27FC236}">
                <a16:creationId xmlns:a16="http://schemas.microsoft.com/office/drawing/2014/main" id="{792F795B-949D-C187-A1C3-BFEB913302B9}"/>
              </a:ext>
            </a:extLst>
          </p:cNvPr>
          <p:cNvPicPr>
            <a:picLocks noChangeAspect="1"/>
          </p:cNvPicPr>
          <p:nvPr/>
        </p:nvPicPr>
        <p:blipFill>
          <a:blip r:embed="rId3"/>
          <a:srcRect l="21160" r="21046"/>
          <a:stretch/>
        </p:blipFill>
        <p:spPr>
          <a:xfrm>
            <a:off x="832866" y="777235"/>
            <a:ext cx="5403280" cy="5258929"/>
          </a:xfrm>
          <a:custGeom>
            <a:avLst/>
            <a:gdLst/>
            <a:ahLst/>
            <a:cxnLst/>
            <a:rect l="l" t="t" r="r" b="b"/>
            <a:pathLst>
              <a:path w="5403280" h="5258929">
                <a:moveTo>
                  <a:pt x="2701640" y="0"/>
                </a:moveTo>
                <a:cubicBezTo>
                  <a:pt x="4193715" y="0"/>
                  <a:pt x="5403280" y="1209565"/>
                  <a:pt x="5403280" y="2701640"/>
                </a:cubicBezTo>
                <a:lnTo>
                  <a:pt x="5403280" y="5258929"/>
                </a:lnTo>
                <a:lnTo>
                  <a:pt x="0" y="5258929"/>
                </a:lnTo>
                <a:lnTo>
                  <a:pt x="0" y="2701640"/>
                </a:lnTo>
                <a:cubicBezTo>
                  <a:pt x="0" y="1209565"/>
                  <a:pt x="1209565" y="0"/>
                  <a:pt x="2701640" y="0"/>
                </a:cubicBezTo>
                <a:close/>
              </a:path>
            </a:pathLst>
          </a:custGeom>
        </p:spPr>
      </p:pic>
    </p:spTree>
    <p:extLst>
      <p:ext uri="{BB962C8B-B14F-4D97-AF65-F5344CB8AC3E}">
        <p14:creationId xmlns:p14="http://schemas.microsoft.com/office/powerpoint/2010/main" val="26822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A3CE-CD02-ABC1-D485-D5D1147809B4}"/>
              </a:ext>
            </a:extLst>
          </p:cNvPr>
          <p:cNvSpPr>
            <a:spLocks noGrp="1"/>
          </p:cNvSpPr>
          <p:nvPr>
            <p:ph type="title"/>
          </p:nvPr>
        </p:nvSpPr>
        <p:spPr/>
        <p:txBody>
          <a:bodyPr>
            <a:noAutofit/>
          </a:bodyPr>
          <a:lstStyle/>
          <a:p>
            <a:r>
              <a:rPr lang="en-US" sz="3400" dirty="0"/>
              <a:t>Rising Maternal Mortality and Morbidity, Especially Among Populations</a:t>
            </a:r>
          </a:p>
        </p:txBody>
      </p:sp>
      <p:sp>
        <p:nvSpPr>
          <p:cNvPr id="3" name="Content Placeholder 2">
            <a:extLst>
              <a:ext uri="{FF2B5EF4-FFF2-40B4-BE49-F238E27FC236}">
                <a16:creationId xmlns:a16="http://schemas.microsoft.com/office/drawing/2014/main" id="{EC0790A4-674D-162D-2CBA-CF4F9075F494}"/>
              </a:ext>
            </a:extLst>
          </p:cNvPr>
          <p:cNvSpPr>
            <a:spLocks noGrp="1"/>
          </p:cNvSpPr>
          <p:nvPr>
            <p:ph idx="1"/>
          </p:nvPr>
        </p:nvSpPr>
        <p:spPr/>
        <p:txBody>
          <a:bodyPr>
            <a:normAutofit fontScale="92500" lnSpcReduction="10000"/>
          </a:bodyPr>
          <a:lstStyle/>
          <a:p>
            <a:r>
              <a:rPr lang="en-US" b="1" dirty="0"/>
              <a:t>Escalating Maternal Mortality in High-Income Countries:</a:t>
            </a:r>
            <a:r>
              <a:rPr lang="en-US" dirty="0"/>
              <a:t> According to the CDC, the U.S. maternal mortality ratio in 2021 was 32.9 deaths per 100,000 live births—more than double what it was just two decades prior.</a:t>
            </a:r>
          </a:p>
          <a:p>
            <a:endParaRPr lang="en-US" b="1" dirty="0"/>
          </a:p>
          <a:p>
            <a:r>
              <a:rPr lang="en-US" b="1" dirty="0"/>
              <a:t>Preventable Deaths:</a:t>
            </a:r>
            <a:r>
              <a:rPr lang="en-US" dirty="0"/>
              <a:t> The CDC estimates that over 80% of pregnancy-related deaths are preventable with timely and appropriate healthcare interventions. Lack of integrated data leads to missed opportunities to identify at-risk populations, understand contributing factors, and intervene effectively.</a:t>
            </a:r>
          </a:p>
          <a:p>
            <a:endParaRPr lang="en-US" b="1" dirty="0"/>
          </a:p>
          <a:p>
            <a:r>
              <a:rPr lang="en-US" b="1" dirty="0"/>
              <a:t>Under-Explored Postpartum Period:</a:t>
            </a:r>
            <a:r>
              <a:rPr lang="en-US" dirty="0"/>
              <a:t> Many maternal health challenges occur not just during pregnancy and delivery, but in the postpartum phase (up to one year after birth). Yet data collection and monitoring in this period are fragmented and sparse, making it difficult to address late-arising complications or mental health issues.</a:t>
            </a:r>
          </a:p>
        </p:txBody>
      </p:sp>
    </p:spTree>
    <p:extLst>
      <p:ext uri="{BB962C8B-B14F-4D97-AF65-F5344CB8AC3E}">
        <p14:creationId xmlns:p14="http://schemas.microsoft.com/office/powerpoint/2010/main" val="384787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3F52A-BE2F-6A0D-BF28-F5D3BE38F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DF072-CACF-E200-3477-D8CE329BFF4A}"/>
              </a:ext>
            </a:extLst>
          </p:cNvPr>
          <p:cNvSpPr>
            <a:spLocks noGrp="1"/>
          </p:cNvSpPr>
          <p:nvPr>
            <p:ph type="title"/>
          </p:nvPr>
        </p:nvSpPr>
        <p:spPr>
          <a:xfrm>
            <a:off x="735980" y="850280"/>
            <a:ext cx="10705171" cy="4881447"/>
          </a:xfrm>
        </p:spPr>
        <p:txBody>
          <a:bodyPr vert="horz" lIns="91440" tIns="45720" rIns="91440" bIns="45720" rtlCol="0" anchor="t">
            <a:noAutofit/>
          </a:bodyPr>
          <a:lstStyle/>
          <a:p>
            <a:r>
              <a:rPr lang="en-US" sz="3400" b="1" dirty="0"/>
              <a:t>The Rare and Uncreated Data Network:</a:t>
            </a:r>
            <a:br>
              <a:rPr lang="en-US" b="1" dirty="0"/>
            </a:br>
            <a:br>
              <a:rPr lang="en-US" b="1" dirty="0"/>
            </a:br>
            <a:br>
              <a:rPr lang="en-US" b="1" dirty="0"/>
            </a:br>
            <a:r>
              <a:rPr lang="en-US" b="1" dirty="0"/>
              <a:t> A Comprehensive Maternal Health &amp; Postpartum Outcomes Data Network</a:t>
            </a:r>
            <a:br>
              <a:rPr lang="en-US" dirty="0"/>
            </a:br>
            <a:endParaRPr lang="en-US" dirty="0"/>
          </a:p>
        </p:txBody>
      </p:sp>
    </p:spTree>
    <p:extLst>
      <p:ext uri="{BB962C8B-B14F-4D97-AF65-F5344CB8AC3E}">
        <p14:creationId xmlns:p14="http://schemas.microsoft.com/office/powerpoint/2010/main" val="181957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4E37-93B8-51CD-7B3C-33558132F326}"/>
              </a:ext>
            </a:extLst>
          </p:cNvPr>
          <p:cNvSpPr>
            <a:spLocks noGrp="1"/>
          </p:cNvSpPr>
          <p:nvPr>
            <p:ph type="title"/>
          </p:nvPr>
        </p:nvSpPr>
        <p:spPr/>
        <p:txBody>
          <a:bodyPr>
            <a:normAutofit fontScale="90000"/>
          </a:bodyPr>
          <a:lstStyle/>
          <a:p>
            <a:r>
              <a:rPr lang="en-US" b="1" dirty="0"/>
              <a:t>What Makes This Network Unique:</a:t>
            </a:r>
            <a:br>
              <a:rPr lang="en-US" dirty="0"/>
            </a:br>
            <a:endParaRPr lang="en-US" dirty="0"/>
          </a:p>
        </p:txBody>
      </p:sp>
      <p:sp>
        <p:nvSpPr>
          <p:cNvPr id="3" name="Content Placeholder 2">
            <a:extLst>
              <a:ext uri="{FF2B5EF4-FFF2-40B4-BE49-F238E27FC236}">
                <a16:creationId xmlns:a16="http://schemas.microsoft.com/office/drawing/2014/main" id="{0228613C-6F1F-D2BE-EF93-DF027FEB1C88}"/>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b="1" dirty="0"/>
              <a:t>Full-Spectrum Maternal Journey Tracking:</a:t>
            </a:r>
            <a:r>
              <a:rPr lang="en-US" dirty="0"/>
              <a:t> Rather than focusing solely on hospitalization or delivery events, this network integrates data across the entire perinatal timeline preconception, pregnancy, birth, and up to one year postpartum.</a:t>
            </a:r>
          </a:p>
          <a:p>
            <a:pPr>
              <a:buFont typeface="Arial" panose="020B0604020202020204" pitchFamily="34" charset="0"/>
              <a:buChar char="•"/>
            </a:pPr>
            <a:r>
              <a:rPr lang="en-US" b="1" dirty="0"/>
              <a:t>Multi-Source Integration of Data Types:</a:t>
            </a:r>
            <a:endParaRPr lang="en-US" dirty="0"/>
          </a:p>
          <a:p>
            <a:pPr marL="742950" lvl="1" indent="-285750">
              <a:buFont typeface="Arial" panose="020B0604020202020204" pitchFamily="34" charset="0"/>
              <a:buChar char="•"/>
            </a:pPr>
            <a:r>
              <a:rPr lang="en-US" b="1" dirty="0"/>
              <a:t>Clinical (EHR) Data:</a:t>
            </a:r>
            <a:r>
              <a:rPr lang="en-US" dirty="0"/>
              <a:t> From OB/GYN offices, labor and delivery units, postnatal checkups, and pediatric follow-up visits.</a:t>
            </a:r>
          </a:p>
          <a:p>
            <a:pPr marL="742950" lvl="1" indent="-285750">
              <a:buFont typeface="Arial" panose="020B0604020202020204" pitchFamily="34" charset="0"/>
              <a:buChar char="•"/>
            </a:pPr>
            <a:r>
              <a:rPr lang="en-US" b="1" dirty="0"/>
              <a:t>Claims and Cost Data:</a:t>
            </a:r>
            <a:r>
              <a:rPr lang="en-US" dirty="0"/>
              <a:t> Insurance claims to analyze resource utilization, frequency of readmissions, and access to recommended treatments.</a:t>
            </a:r>
          </a:p>
          <a:p>
            <a:pPr marL="742950" lvl="1" indent="-285750">
              <a:buFont typeface="Arial" panose="020B0604020202020204" pitchFamily="34" charset="0"/>
              <a:buChar char="•"/>
            </a:pPr>
            <a:r>
              <a:rPr lang="en-US" b="1" dirty="0"/>
              <a:t>Social Determinants of Health (</a:t>
            </a:r>
            <a:r>
              <a:rPr lang="en-US" b="1" dirty="0" err="1"/>
              <a:t>SDoH</a:t>
            </a:r>
            <a:r>
              <a:rPr lang="en-US" b="1" dirty="0"/>
              <a:t>):</a:t>
            </a:r>
            <a:r>
              <a:rPr lang="en-US" dirty="0"/>
              <a:t> Census tract-level socioeconomic indicators (income, education, food security), housing stability data, access to transportation, and proximity to healthcare facilities.</a:t>
            </a:r>
          </a:p>
          <a:p>
            <a:pPr marL="742950" lvl="1" indent="-285750">
              <a:buFont typeface="Arial" panose="020B0604020202020204" pitchFamily="34" charset="0"/>
              <a:buChar char="•"/>
            </a:pPr>
            <a:r>
              <a:rPr lang="en-US" b="1" dirty="0"/>
              <a:t>Community Health and Home Care Notes:</a:t>
            </a:r>
            <a:r>
              <a:rPr lang="en-US" dirty="0"/>
              <a:t> Integration of data from community health workers, visiting nurses, doulas, and midwives who provide in-home care or counseling, bridging the gap that clinical EHRs often miss.</a:t>
            </a:r>
          </a:p>
          <a:p>
            <a:pPr marL="742950" lvl="1" indent="-285750">
              <a:buFont typeface="Arial" panose="020B0604020202020204" pitchFamily="34" charset="0"/>
              <a:buChar char="•"/>
            </a:pPr>
            <a:r>
              <a:rPr lang="en-US" b="1" dirty="0"/>
              <a:t>Patient-Reported Outcomes and Wearable Device Data:</a:t>
            </a:r>
            <a:r>
              <a:rPr lang="en-US" dirty="0"/>
              <a:t> Surveys about postpartum depression, breastfeeding, postpartum hypertension symptoms, plus wearable device data (heart rate, sleep patterns) to detect early warning signs of complications.</a:t>
            </a:r>
          </a:p>
          <a:p>
            <a:pPr>
              <a:buFont typeface="Arial" panose="020B0604020202020204" pitchFamily="34" charset="0"/>
              <a:buChar char="•"/>
            </a:pPr>
            <a:r>
              <a:rPr lang="en-US" b="1" dirty="0"/>
              <a:t>National or Cross-Regional Scale:</a:t>
            </a:r>
            <a:r>
              <a:rPr lang="en-US" dirty="0"/>
              <a:t> While some maternal health registries exist, they are often limited to select hospitals or states. This proposed network aims to scale across multiple, diverse geographic regions—urban, suburban, and rural thereby capturing a far more representative snapshot of maternal health conditions nationwide (or even internationally).</a:t>
            </a:r>
          </a:p>
          <a:p>
            <a:endParaRPr lang="en-US" dirty="0"/>
          </a:p>
        </p:txBody>
      </p:sp>
    </p:spTree>
    <p:extLst>
      <p:ext uri="{BB962C8B-B14F-4D97-AF65-F5344CB8AC3E}">
        <p14:creationId xmlns:p14="http://schemas.microsoft.com/office/powerpoint/2010/main" val="3242197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D2DC-6ACA-98B6-7B0D-376D1CC395D9}"/>
              </a:ext>
            </a:extLst>
          </p:cNvPr>
          <p:cNvSpPr>
            <a:spLocks noGrp="1"/>
          </p:cNvSpPr>
          <p:nvPr>
            <p:ph type="title"/>
          </p:nvPr>
        </p:nvSpPr>
        <p:spPr/>
        <p:txBody>
          <a:bodyPr/>
          <a:lstStyle/>
          <a:p>
            <a:r>
              <a:rPr lang="en-US" b="1" dirty="0"/>
              <a:t>Why This Is Needed</a:t>
            </a:r>
            <a:endParaRPr lang="en-US" dirty="0"/>
          </a:p>
        </p:txBody>
      </p:sp>
      <p:sp>
        <p:nvSpPr>
          <p:cNvPr id="3" name="Content Placeholder 2">
            <a:extLst>
              <a:ext uri="{FF2B5EF4-FFF2-40B4-BE49-F238E27FC236}">
                <a16:creationId xmlns:a16="http://schemas.microsoft.com/office/drawing/2014/main" id="{BFA06EA6-9FA3-962C-DF16-01AABF7F58C0}"/>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b="1" dirty="0"/>
              <a:t>Data Gaps in Postpartum Care:</a:t>
            </a:r>
            <a:r>
              <a:rPr lang="en-US" dirty="0"/>
              <a:t> Many healthcare datasets emphasize pregnancy and delivery but neglect the extended postpartum phase. A comprehensive network would reveal patterns of late-onset preeclampsia, postpartum cardiomyopathy, mental health struggles, or gaps in follow-up care.</a:t>
            </a:r>
          </a:p>
          <a:p>
            <a:pPr>
              <a:buFont typeface="Arial" panose="020B0604020202020204" pitchFamily="34" charset="0"/>
              <a:buChar char="•"/>
            </a:pPr>
            <a:r>
              <a:rPr lang="en-US" b="1" dirty="0"/>
              <a:t>Actionable Insights into Disparities:</a:t>
            </a:r>
            <a:r>
              <a:rPr lang="en-US" dirty="0"/>
              <a:t> By linking </a:t>
            </a:r>
            <a:r>
              <a:rPr lang="en-US" dirty="0" err="1"/>
              <a:t>SDoH</a:t>
            </a:r>
            <a:r>
              <a:rPr lang="en-US" dirty="0"/>
              <a:t> and community health data with clinical outcomes, stakeholders can understand how factors like transportation scarcity or neighborhood healthcare deserts drive maternal morbidity. This is essential for crafting targeted interventions (e.g., mobile clinics, postpartum telehealth services).</a:t>
            </a:r>
          </a:p>
          <a:p>
            <a:pPr>
              <a:buFont typeface="Arial" panose="020B0604020202020204" pitchFamily="34" charset="0"/>
              <a:buChar char="•"/>
            </a:pPr>
            <a:r>
              <a:rPr lang="en-US" b="1" dirty="0"/>
              <a:t>Supporting Policy and Funding Decisions:</a:t>
            </a:r>
            <a:r>
              <a:rPr lang="en-US" dirty="0"/>
              <a:t> Policymakers, payers, and advocacy groups need granular, diverse data to justify investments in maternal health programs (like extended postpartum Medicaid coverage) and to support the allocation of resources toward outreach in underserved communities.</a:t>
            </a:r>
          </a:p>
          <a:p>
            <a:pPr>
              <a:buFont typeface="Arial" panose="020B0604020202020204" pitchFamily="34" charset="0"/>
              <a:buChar char="•"/>
            </a:pPr>
            <a:r>
              <a:rPr lang="en-US" b="1" dirty="0"/>
              <a:t>Enhancing Research and Clinical Innovation:</a:t>
            </a:r>
            <a:r>
              <a:rPr lang="en-US" dirty="0"/>
              <a:t> Pharmaceutical and medical device companies developing interventions (e.g., for postpartum hemorrhage prevention or hypertensive disorders) gain a richer data environment. Researchers can identify at-risk subpopulations earlier and design clinical trials or post-marketing studies that reflect real-world complexity.</a:t>
            </a:r>
          </a:p>
          <a:p>
            <a:endParaRPr lang="en-US" dirty="0"/>
          </a:p>
        </p:txBody>
      </p:sp>
    </p:spTree>
    <p:extLst>
      <p:ext uri="{BB962C8B-B14F-4D97-AF65-F5344CB8AC3E}">
        <p14:creationId xmlns:p14="http://schemas.microsoft.com/office/powerpoint/2010/main" val="339854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24A7CC8F-56A6-423D-B67A-8BA89D3EC9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D48F3080-6053-4B59-AB86-9DF7B48BE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70C12-B578-C914-3AEE-14A292890516}"/>
              </a:ext>
            </a:extLst>
          </p:cNvPr>
          <p:cNvSpPr>
            <a:spLocks noGrp="1"/>
          </p:cNvSpPr>
          <p:nvPr>
            <p:ph type="title"/>
          </p:nvPr>
        </p:nvSpPr>
        <p:spPr>
          <a:xfrm>
            <a:off x="5030745" y="1122362"/>
            <a:ext cx="7161251" cy="3673156"/>
          </a:xfrm>
        </p:spPr>
        <p:txBody>
          <a:bodyPr vert="horz" lIns="91440" tIns="45720" rIns="91440" bIns="45720" rtlCol="0" anchor="b">
            <a:normAutofit/>
          </a:bodyPr>
          <a:lstStyle/>
          <a:p>
            <a:r>
              <a:rPr lang="en-US" sz="3400" dirty="0"/>
              <a:t>Goal:</a:t>
            </a:r>
            <a:br>
              <a:rPr lang="en-US" sz="3400" dirty="0"/>
            </a:br>
            <a:br>
              <a:rPr lang="en-US" sz="2600" dirty="0"/>
            </a:br>
            <a:r>
              <a:rPr lang="en-US" sz="3400" dirty="0">
                <a:latin typeface="Times New Roman" panose="02020603050405020304" pitchFamily="18" charset="0"/>
                <a:cs typeface="Times New Roman" panose="02020603050405020304" pitchFamily="18" charset="0"/>
              </a:rPr>
              <a:t>To demonstrate product thinking that addresses both data quality ,representativeness issues and innovative insight delivery mechanisms.</a:t>
            </a:r>
            <a:br>
              <a:rPr lang="en-US" sz="2600" dirty="0"/>
            </a:br>
            <a:endParaRPr lang="en-US" sz="2600" dirty="0"/>
          </a:p>
        </p:txBody>
      </p:sp>
      <p:pic>
        <p:nvPicPr>
          <p:cNvPr id="6" name="Graphic 5" descr="Head with Gears">
            <a:extLst>
              <a:ext uri="{FF2B5EF4-FFF2-40B4-BE49-F238E27FC236}">
                <a16:creationId xmlns:a16="http://schemas.microsoft.com/office/drawing/2014/main" id="{DF006856-9571-60F2-4A31-E45C2E92A3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6379" y="1208134"/>
            <a:ext cx="3459018" cy="3459018"/>
          </a:xfrm>
          <a:prstGeom prst="rect">
            <a:avLst/>
          </a:prstGeom>
        </p:spPr>
      </p:pic>
      <p:cxnSp>
        <p:nvCxnSpPr>
          <p:cNvPr id="22" name="Straight Connector 21">
            <a:extLst>
              <a:ext uri="{FF2B5EF4-FFF2-40B4-BE49-F238E27FC236}">
                <a16:creationId xmlns:a16="http://schemas.microsoft.com/office/drawing/2014/main" id="{F4E9D035-87BC-44DF-97D7-C41C9A742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8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7B39-F191-E039-B591-207A94BC7389}"/>
              </a:ext>
            </a:extLst>
          </p:cNvPr>
          <p:cNvSpPr>
            <a:spLocks noGrp="1"/>
          </p:cNvSpPr>
          <p:nvPr>
            <p:ph type="title"/>
          </p:nvPr>
        </p:nvSpPr>
        <p:spPr/>
        <p:txBody>
          <a:bodyPr>
            <a:noAutofit/>
          </a:bodyPr>
          <a:lstStyle/>
          <a:p>
            <a:r>
              <a:rPr lang="en-US" sz="3400" b="1" dirty="0"/>
              <a:t>The Value of Real-World Data (RWD)</a:t>
            </a:r>
          </a:p>
        </p:txBody>
      </p:sp>
      <p:sp>
        <p:nvSpPr>
          <p:cNvPr id="3" name="Content Placeholder 2">
            <a:extLst>
              <a:ext uri="{FF2B5EF4-FFF2-40B4-BE49-F238E27FC236}">
                <a16:creationId xmlns:a16="http://schemas.microsoft.com/office/drawing/2014/main" id="{EE501256-3A7F-A92A-1F2A-4029E78130E5}"/>
              </a:ext>
            </a:extLst>
          </p:cNvPr>
          <p:cNvSpPr>
            <a:spLocks noGrp="1"/>
          </p:cNvSpPr>
          <p:nvPr>
            <p:ph idx="1"/>
          </p:nvPr>
        </p:nvSpPr>
        <p:spPr/>
        <p:txBody>
          <a:bodyPr>
            <a:noAutofit/>
          </a:bodyPr>
          <a:lstStyle/>
          <a:p>
            <a:r>
              <a:rPr lang="en-US" sz="2100" i="1" dirty="0">
                <a:latin typeface="Times New Roman" panose="02020603050405020304" pitchFamily="18" charset="0"/>
                <a:cs typeface="Times New Roman" panose="02020603050405020304" pitchFamily="18" charset="0"/>
              </a:rPr>
              <a:t>“According to Deloitte, over 60% of biopharma companies surveyed intend to increase investment in RWE capabilities to support regulatory submissions in the next 2-3 years.</a:t>
            </a:r>
          </a:p>
          <a:p>
            <a:endParaRPr lang="en-US" sz="21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Life sciences companies increasingly rely on RWD to inform early-phase research, post-marketing surveillance, and comparative effectiveness studies.</a:t>
            </a:r>
          </a:p>
          <a:p>
            <a:r>
              <a:rPr lang="en-US" sz="2100" dirty="0">
                <a:latin typeface="Times New Roman" panose="02020603050405020304" pitchFamily="18" charset="0"/>
                <a:cs typeface="Times New Roman" panose="02020603050405020304" pitchFamily="18" charset="0"/>
              </a:rPr>
              <a:t>The potential: Faster insights, more diverse patient populations, better understanding of long-term outcomes and rare adverse events.</a:t>
            </a:r>
          </a:p>
          <a:p>
            <a:r>
              <a:rPr lang="en-US" sz="2100" dirty="0">
                <a:latin typeface="Times New Roman" panose="02020603050405020304" pitchFamily="18" charset="0"/>
                <a:cs typeface="Times New Roman" panose="02020603050405020304" pitchFamily="18" charset="0"/>
              </a:rPr>
              <a:t>2021 JAMA study showed that many clinical studies and RWE research cohorts underrepresent racial minorities, with Black and Hispanic populations often comprising &lt;10% of study populations when they represent much larger percentages in real life</a:t>
            </a:r>
          </a:p>
          <a:p>
            <a:endParaRPr lang="en-US" sz="2100" dirty="0"/>
          </a:p>
        </p:txBody>
      </p:sp>
    </p:spTree>
    <p:extLst>
      <p:ext uri="{BB962C8B-B14F-4D97-AF65-F5344CB8AC3E}">
        <p14:creationId xmlns:p14="http://schemas.microsoft.com/office/powerpoint/2010/main" val="332080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DC3DFA3-C547-29A4-0A1E-9ADBB6D71446}"/>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530710-3B8C-4DBF-9474-C7123A2D8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F1FA8-859E-F245-2B2E-DAA95A77952E}"/>
              </a:ext>
            </a:extLst>
          </p:cNvPr>
          <p:cNvSpPr>
            <a:spLocks noGrp="1"/>
          </p:cNvSpPr>
          <p:nvPr>
            <p:ph type="ctrTitle"/>
          </p:nvPr>
        </p:nvSpPr>
        <p:spPr>
          <a:xfrm>
            <a:off x="6979921" y="1412240"/>
            <a:ext cx="4043680" cy="3291839"/>
          </a:xfrm>
        </p:spPr>
        <p:txBody>
          <a:bodyPr>
            <a:normAutofit/>
          </a:bodyPr>
          <a:lstStyle/>
          <a:p>
            <a:r>
              <a:rPr lang="en-US" sz="4400" dirty="0"/>
              <a:t>Data quality and accuracy</a:t>
            </a:r>
          </a:p>
        </p:txBody>
      </p:sp>
      <p:pic>
        <p:nvPicPr>
          <p:cNvPr id="4" name="Picture 3" descr="A light bulb with rays of light&#10;&#10;Description automatically generated">
            <a:extLst>
              <a:ext uri="{FF2B5EF4-FFF2-40B4-BE49-F238E27FC236}">
                <a16:creationId xmlns:a16="http://schemas.microsoft.com/office/drawing/2014/main" id="{4D4E2D86-5475-E0D5-C72F-39CEDE96236F}"/>
              </a:ext>
            </a:extLst>
          </p:cNvPr>
          <p:cNvPicPr>
            <a:picLocks noChangeAspect="1"/>
          </p:cNvPicPr>
          <p:nvPr/>
        </p:nvPicPr>
        <p:blipFill>
          <a:blip r:embed="rId3"/>
          <a:srcRect l="21160" r="21046"/>
          <a:stretch/>
        </p:blipFill>
        <p:spPr>
          <a:xfrm>
            <a:off x="832866" y="777235"/>
            <a:ext cx="5403280" cy="5258929"/>
          </a:xfrm>
          <a:custGeom>
            <a:avLst/>
            <a:gdLst/>
            <a:ahLst/>
            <a:cxnLst/>
            <a:rect l="l" t="t" r="r" b="b"/>
            <a:pathLst>
              <a:path w="5403280" h="5258929">
                <a:moveTo>
                  <a:pt x="2701640" y="0"/>
                </a:moveTo>
                <a:cubicBezTo>
                  <a:pt x="4193715" y="0"/>
                  <a:pt x="5403280" y="1209565"/>
                  <a:pt x="5403280" y="2701640"/>
                </a:cubicBezTo>
                <a:lnTo>
                  <a:pt x="5403280" y="5258929"/>
                </a:lnTo>
                <a:lnTo>
                  <a:pt x="0" y="5258929"/>
                </a:lnTo>
                <a:lnTo>
                  <a:pt x="0" y="2701640"/>
                </a:lnTo>
                <a:cubicBezTo>
                  <a:pt x="0" y="1209565"/>
                  <a:pt x="1209565" y="0"/>
                  <a:pt x="2701640" y="0"/>
                </a:cubicBezTo>
                <a:close/>
              </a:path>
            </a:pathLst>
          </a:custGeom>
        </p:spPr>
      </p:pic>
    </p:spTree>
    <p:extLst>
      <p:ext uri="{BB962C8B-B14F-4D97-AF65-F5344CB8AC3E}">
        <p14:creationId xmlns:p14="http://schemas.microsoft.com/office/powerpoint/2010/main" val="183983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792F91B-B060-AC3D-0E51-88B17BB50FA8}"/>
            </a:ext>
          </a:extLst>
        </p:cNvPr>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4A7CC8F-56A6-423D-B67A-8BA89D3EC9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2C595C70-2DCC-4D17-BBC1-C5837C2C9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5964A-2F1C-EA0D-B233-08547FFE0679}"/>
              </a:ext>
            </a:extLst>
          </p:cNvPr>
          <p:cNvSpPr>
            <a:spLocks noGrp="1"/>
          </p:cNvSpPr>
          <p:nvPr>
            <p:ph type="title"/>
          </p:nvPr>
        </p:nvSpPr>
        <p:spPr>
          <a:xfrm>
            <a:off x="1856836" y="850280"/>
            <a:ext cx="8921931" cy="3886201"/>
          </a:xfrm>
        </p:spPr>
        <p:txBody>
          <a:bodyPr vert="horz" lIns="91440" tIns="45720" rIns="91440" bIns="45720" rtlCol="0" anchor="t">
            <a:normAutofit fontScale="90000"/>
          </a:bodyPr>
          <a:lstStyle/>
          <a:p>
            <a:br>
              <a:rPr lang="en-US" sz="4600" dirty="0"/>
            </a:br>
            <a:r>
              <a:rPr lang="en-US" sz="4600" dirty="0"/>
              <a:t>A Pressing Issue Not Fully Addressed </a:t>
            </a:r>
            <a:br>
              <a:rPr lang="en-US" sz="4600" dirty="0"/>
            </a:br>
            <a:br>
              <a:rPr lang="en-US" sz="4600" dirty="0"/>
            </a:br>
            <a:br>
              <a:rPr lang="en-US" sz="4600" dirty="0"/>
            </a:br>
            <a:r>
              <a:rPr lang="en-US" sz="4600" dirty="0"/>
              <a:t>Bias and Representativeness in Real-World Healthcare Data</a:t>
            </a:r>
          </a:p>
        </p:txBody>
      </p:sp>
    </p:spTree>
    <p:extLst>
      <p:ext uri="{BB962C8B-B14F-4D97-AF65-F5344CB8AC3E}">
        <p14:creationId xmlns:p14="http://schemas.microsoft.com/office/powerpoint/2010/main" val="357985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A606-D812-8860-2C24-6EC7B8AF3861}"/>
              </a:ext>
            </a:extLst>
          </p:cNvPr>
          <p:cNvSpPr>
            <a:spLocks noGrp="1"/>
          </p:cNvSpPr>
          <p:nvPr>
            <p:ph type="title"/>
          </p:nvPr>
        </p:nvSpPr>
        <p:spPr/>
        <p:txBody>
          <a:bodyPr/>
          <a:lstStyle/>
          <a:p>
            <a:r>
              <a:rPr lang="en-US" dirty="0"/>
              <a:t>Research PAPERS </a:t>
            </a:r>
          </a:p>
        </p:txBody>
      </p:sp>
      <p:sp>
        <p:nvSpPr>
          <p:cNvPr id="3" name="Content Placeholder 2">
            <a:extLst>
              <a:ext uri="{FF2B5EF4-FFF2-40B4-BE49-F238E27FC236}">
                <a16:creationId xmlns:a16="http://schemas.microsoft.com/office/drawing/2014/main" id="{7D87EA88-3C0D-9820-8C7A-4DC26ECA645A}"/>
              </a:ext>
            </a:extLst>
          </p:cNvPr>
          <p:cNvSpPr>
            <a:spLocks noGrp="1"/>
          </p:cNvSpPr>
          <p:nvPr>
            <p:ph idx="1"/>
          </p:nvPr>
        </p:nvSpPr>
        <p:spPr/>
        <p:txBody>
          <a:bodyPr>
            <a:normAutofit fontScale="62500" lnSpcReduction="20000"/>
          </a:bodyPr>
          <a:lstStyle/>
          <a:p>
            <a:pPr>
              <a:buFont typeface="+mj-lt"/>
              <a:buAutoNum type="arabicPeriod"/>
            </a:pPr>
            <a:r>
              <a:rPr lang="en-US" b="1" dirty="0">
                <a:latin typeface="Times New Roman" panose="02020603050405020304" pitchFamily="18" charset="0"/>
                <a:cs typeface="Times New Roman" panose="02020603050405020304" pitchFamily="18" charset="0"/>
              </a:rPr>
              <a:t>Bias in Machine Learning Models Using EHR Data:</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Citation: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Gianfrancesco</a:t>
            </a:r>
            <a:r>
              <a:rPr lang="en-US" dirty="0">
                <a:latin typeface="Times New Roman" panose="02020603050405020304" pitchFamily="18" charset="0"/>
                <a:cs typeface="Times New Roman" panose="02020603050405020304" pitchFamily="18" charset="0"/>
              </a:rPr>
              <a:t>, M. A., Tamang, S., </a:t>
            </a:r>
            <a:r>
              <a:rPr lang="en-US" dirty="0" err="1">
                <a:latin typeface="Times New Roman" panose="02020603050405020304" pitchFamily="18" charset="0"/>
                <a:cs typeface="Times New Roman" panose="02020603050405020304" pitchFamily="18" charset="0"/>
              </a:rPr>
              <a:t>Yazdany</a:t>
            </a:r>
            <a:r>
              <a:rPr lang="en-US" dirty="0">
                <a:latin typeface="Times New Roman" panose="02020603050405020304" pitchFamily="18" charset="0"/>
                <a:cs typeface="Times New Roman" panose="02020603050405020304" pitchFamily="18" charset="0"/>
              </a:rPr>
              <a:t>, J., &amp; </a:t>
            </a:r>
            <a:r>
              <a:rPr lang="en-US" dirty="0" err="1">
                <a:latin typeface="Times New Roman" panose="02020603050405020304" pitchFamily="18" charset="0"/>
                <a:cs typeface="Times New Roman" panose="02020603050405020304" pitchFamily="18" charset="0"/>
              </a:rPr>
              <a:t>Schmajuk</a:t>
            </a:r>
            <a:r>
              <a:rPr lang="en-US" dirty="0">
                <a:latin typeface="Times New Roman" panose="02020603050405020304" pitchFamily="18" charset="0"/>
                <a:cs typeface="Times New Roman" panose="02020603050405020304" pitchFamily="18" charset="0"/>
              </a:rPr>
              <a:t>, G. (2018). Potential Biases in Machine Learning Algorithms Using Electronic Health Record Data. </a:t>
            </a:r>
            <a:r>
              <a:rPr lang="en-US" i="1" dirty="0">
                <a:latin typeface="Times New Roman" panose="02020603050405020304" pitchFamily="18" charset="0"/>
                <a:cs typeface="Times New Roman" panose="02020603050405020304" pitchFamily="18" charset="0"/>
              </a:rPr>
              <a:t>JAMA Internal Medicine</a:t>
            </a:r>
            <a:r>
              <a:rPr lang="en-US" dirty="0">
                <a:latin typeface="Times New Roman" panose="02020603050405020304" pitchFamily="18" charset="0"/>
                <a:cs typeface="Times New Roman" panose="02020603050405020304" pitchFamily="18" charset="0"/>
              </a:rPr>
              <a:t>, 178(11):1544–1547.</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Summary:</a:t>
            </a:r>
            <a:r>
              <a:rPr lang="en-US" dirty="0">
                <a:latin typeface="Times New Roman" panose="02020603050405020304" pitchFamily="18" charset="0"/>
                <a:cs typeface="Times New Roman" panose="02020603050405020304" pitchFamily="18" charset="0"/>
              </a:rPr>
              <a:t> This article highlights how algorithms trained on EHR data can inadvertently perpetuate biases present in the underlying data. It stresses that ensuring fairness is not just about having large datasets but about critically evaluating data sources for representativeness and equity.</a:t>
            </a:r>
          </a:p>
          <a:p>
            <a:pPr>
              <a:buFont typeface="+mj-lt"/>
              <a:buAutoNum type="arabicPeriod"/>
            </a:pPr>
            <a:r>
              <a:rPr lang="en-US" b="1" dirty="0">
                <a:latin typeface="Times New Roman" panose="02020603050405020304" pitchFamily="18" charset="0"/>
                <a:cs typeface="Times New Roman" panose="02020603050405020304" pitchFamily="18" charset="0"/>
              </a:rPr>
              <a:t>Representativeness of Real-World Evidence Datasets: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Citation:</a:t>
            </a:r>
            <a:r>
              <a:rPr lang="en-US" dirty="0">
                <a:latin typeface="Times New Roman" panose="02020603050405020304" pitchFamily="18" charset="0"/>
                <a:cs typeface="Times New Roman" panose="02020603050405020304" pitchFamily="18" charset="0"/>
              </a:rPr>
              <a:t> Franklin, J. M., </a:t>
            </a:r>
            <a:r>
              <a:rPr lang="en-US" dirty="0" err="1">
                <a:latin typeface="Times New Roman" panose="02020603050405020304" pitchFamily="18" charset="0"/>
                <a:cs typeface="Times New Roman" panose="02020603050405020304" pitchFamily="18" charset="0"/>
              </a:rPr>
              <a:t>Patorno</a:t>
            </a:r>
            <a:r>
              <a:rPr lang="en-US" dirty="0">
                <a:latin typeface="Times New Roman" panose="02020603050405020304" pitchFamily="18" charset="0"/>
                <a:cs typeface="Times New Roman" panose="02020603050405020304" pitchFamily="18" charset="0"/>
              </a:rPr>
              <a:t>, E., Desai, R. J., &amp; Glynn, R. J. (2021). Emulation Differences in Real-World Evidence Studies. </a:t>
            </a:r>
            <a:r>
              <a:rPr lang="en-US" i="1" dirty="0">
                <a:latin typeface="Times New Roman" panose="02020603050405020304" pitchFamily="18" charset="0"/>
                <a:cs typeface="Times New Roman" panose="02020603050405020304" pitchFamily="18" charset="0"/>
              </a:rPr>
              <a:t>Current Epidemiology Reports</a:t>
            </a:r>
            <a:r>
              <a:rPr lang="en-US" dirty="0">
                <a:latin typeface="Times New Roman" panose="02020603050405020304" pitchFamily="18" charset="0"/>
                <a:cs typeface="Times New Roman" panose="02020603050405020304" pitchFamily="18" charset="0"/>
              </a:rPr>
              <a:t>, 8: 1–10.</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Summary:</a:t>
            </a:r>
            <a:r>
              <a:rPr lang="en-US" dirty="0">
                <a:latin typeface="Times New Roman" panose="02020603050405020304" pitchFamily="18" charset="0"/>
                <a:cs typeface="Times New Roman" panose="02020603050405020304" pitchFamily="18" charset="0"/>
              </a:rPr>
              <a:t> The paper discusses how “real-world” datasets, though large and rich, may not capture the full spectrum of patients or conditions seen in everyday clinical practice. Researchers must carefully assess whether study populations and outcomes are representative and how that affects the validity and applicability of findings.</a:t>
            </a:r>
          </a:p>
          <a:p>
            <a:pPr>
              <a:buFont typeface="+mj-lt"/>
              <a:buAutoNum type="arabicPeriod"/>
            </a:pPr>
            <a:r>
              <a:rPr lang="en-US" b="1" dirty="0">
                <a:latin typeface="Times New Roman" panose="02020603050405020304" pitchFamily="18" charset="0"/>
                <a:cs typeface="Times New Roman" panose="02020603050405020304" pitchFamily="18" charset="0"/>
              </a:rPr>
              <a:t>Diversity in Real-World Data for Regulatory Decision Making:</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Citation:</a:t>
            </a:r>
            <a:r>
              <a:rPr lang="en-US" dirty="0">
                <a:latin typeface="Times New Roman" panose="02020603050405020304" pitchFamily="18" charset="0"/>
                <a:cs typeface="Times New Roman" panose="02020603050405020304" pitchFamily="18" charset="0"/>
              </a:rPr>
              <a:t> Tannenbaum, C., Ellis, R. P., Eyre, H. A., et al. (2022). Evaluating Sex, Gender, and Racial Representation in COVID-19 Clinical Trials and Disparities in a Real-World Evidence Sample. </a:t>
            </a:r>
            <a:r>
              <a:rPr lang="en-US" i="1" dirty="0">
                <a:latin typeface="Times New Roman" panose="02020603050405020304" pitchFamily="18" charset="0"/>
                <a:cs typeface="Times New Roman" panose="02020603050405020304" pitchFamily="18" charset="0"/>
              </a:rPr>
              <a:t>JAMA Network Open</a:t>
            </a:r>
            <a:r>
              <a:rPr lang="en-US" dirty="0">
                <a:latin typeface="Times New Roman" panose="02020603050405020304" pitchFamily="18" charset="0"/>
                <a:cs typeface="Times New Roman" panose="02020603050405020304" pitchFamily="18" charset="0"/>
              </a:rPr>
              <a:t>, 5(7):e2223447.</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Summary:</a:t>
            </a:r>
            <a:r>
              <a:rPr lang="en-US" dirty="0">
                <a:latin typeface="Times New Roman" panose="02020603050405020304" pitchFamily="18" charset="0"/>
                <a:cs typeface="Times New Roman" panose="02020603050405020304" pitchFamily="18" charset="0"/>
              </a:rPr>
              <a:t> This study examines the lack of diversity in clinical trials and real-world cohorts, calling attention to how such gaps can lead to incomplete evidence for regulatory decisions. The findings emphasize the need to deliberately incorporate representative patient populations into real-world datasets.</a:t>
            </a:r>
          </a:p>
          <a:p>
            <a:pPr>
              <a:buFont typeface="+mj-lt"/>
              <a:buAutoNum type="arabicPeriod"/>
            </a:pPr>
            <a:r>
              <a:rPr lang="en-US" b="1" dirty="0">
                <a:latin typeface="Times New Roman" panose="02020603050405020304" pitchFamily="18" charset="0"/>
                <a:cs typeface="Times New Roman" panose="02020603050405020304" pitchFamily="18" charset="0"/>
              </a:rPr>
              <a:t>Population Bias and External Validity:</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Citation:</a:t>
            </a:r>
            <a:r>
              <a:rPr lang="en-US" dirty="0">
                <a:latin typeface="Times New Roman" panose="02020603050405020304" pitchFamily="18" charset="0"/>
                <a:cs typeface="Times New Roman" panose="02020603050405020304" pitchFamily="18" charset="0"/>
              </a:rPr>
              <a:t> Kharrazi, H., </a:t>
            </a:r>
            <a:r>
              <a:rPr lang="en-US" dirty="0" err="1">
                <a:latin typeface="Times New Roman" panose="02020603050405020304" pitchFamily="18" charset="0"/>
                <a:cs typeface="Times New Roman" panose="02020603050405020304" pitchFamily="18" charset="0"/>
              </a:rPr>
              <a:t>Anzaldi</a:t>
            </a:r>
            <a:r>
              <a:rPr lang="en-US" dirty="0">
                <a:latin typeface="Times New Roman" panose="02020603050405020304" pitchFamily="18" charset="0"/>
                <a:cs typeface="Times New Roman" panose="02020603050405020304" pitchFamily="18" charset="0"/>
              </a:rPr>
              <a:t>, L. J., &amp; Hernandez, L. (2018). A Roadmap to Using the EHR for Population Health Research. </a:t>
            </a:r>
            <a:r>
              <a:rPr lang="en-US" i="1" dirty="0">
                <a:latin typeface="Times New Roman" panose="02020603050405020304" pitchFamily="18" charset="0"/>
                <a:cs typeface="Times New Roman" panose="02020603050405020304" pitchFamily="18" charset="0"/>
              </a:rPr>
              <a:t>Annual Review of Public Health</a:t>
            </a:r>
            <a:r>
              <a:rPr lang="en-US" dirty="0">
                <a:latin typeface="Times New Roman" panose="02020603050405020304" pitchFamily="18" charset="0"/>
                <a:cs typeface="Times New Roman" panose="02020603050405020304" pitchFamily="18" charset="0"/>
              </a:rPr>
              <a:t>, 39: 297–315.</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Summary:</a:t>
            </a:r>
            <a:r>
              <a:rPr lang="en-US" dirty="0">
                <a:latin typeface="Times New Roman" panose="02020603050405020304" pitchFamily="18" charset="0"/>
                <a:cs typeface="Times New Roman" panose="02020603050405020304" pitchFamily="18" charset="0"/>
              </a:rPr>
              <a:t> The authors note that while EHR data are abundant, significant challenges remain in ensuring that these data accurately reflect entire populations. Such bias can limit the external validity (generalizability) of research and reduce the impact of interventions drawn from these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87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57CA-B3B7-8729-C0FC-45F21E506FFE}"/>
              </a:ext>
            </a:extLst>
          </p:cNvPr>
          <p:cNvSpPr>
            <a:spLocks noGrp="1"/>
          </p:cNvSpPr>
          <p:nvPr>
            <p:ph type="title"/>
          </p:nvPr>
        </p:nvSpPr>
        <p:spPr>
          <a:xfrm>
            <a:off x="838200" y="769434"/>
            <a:ext cx="10515600" cy="903249"/>
          </a:xfrm>
        </p:spPr>
        <p:txBody>
          <a:bodyPr>
            <a:noAutofit/>
          </a:bodyPr>
          <a:lstStyle/>
          <a:p>
            <a:r>
              <a:rPr lang="en-US" sz="3400" b="1" dirty="0"/>
              <a:t>ISSUE : The Epic Sepsis Model’s </a:t>
            </a:r>
            <a:br>
              <a:rPr lang="en-US" sz="3400" dirty="0"/>
            </a:br>
            <a:endParaRPr lang="en-US" sz="3400" dirty="0"/>
          </a:p>
        </p:txBody>
      </p:sp>
      <p:sp>
        <p:nvSpPr>
          <p:cNvPr id="3" name="Content Placeholder 2">
            <a:extLst>
              <a:ext uri="{FF2B5EF4-FFF2-40B4-BE49-F238E27FC236}">
                <a16:creationId xmlns:a16="http://schemas.microsoft.com/office/drawing/2014/main" id="{A10728BD-476D-0C0E-787A-6AE8C91112CC}"/>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Context:</a:t>
            </a:r>
            <a:r>
              <a:rPr lang="en-US" dirty="0"/>
              <a:t> The Epic Sepsis Model, developed by a leading electronic health record (EHR) vendor, aimed to predict sepsis risk, a life-threatening condition, so clinicians could intervene early.</a:t>
            </a:r>
          </a:p>
          <a:p>
            <a:pPr>
              <a:buFont typeface="Arial" panose="020B0604020202020204" pitchFamily="34" charset="0"/>
              <a:buChar char="•"/>
            </a:pPr>
            <a:r>
              <a:rPr lang="en-US" b="1" dirty="0"/>
              <a:t>Core Issue:</a:t>
            </a:r>
            <a:r>
              <a:rPr lang="en-US" dirty="0"/>
              <a:t> A 2021 study published in </a:t>
            </a:r>
            <a:r>
              <a:rPr lang="en-US" i="1" dirty="0"/>
              <a:t>JAMA Internal Medicine</a:t>
            </a:r>
            <a:r>
              <a:rPr lang="en-US" dirty="0"/>
              <a:t> revealed that the model often missed a significant number of sepsis cases and generated numerous false alarms.</a:t>
            </a:r>
          </a:p>
          <a:p>
            <a:pPr>
              <a:buFont typeface="Arial" panose="020B0604020202020204" pitchFamily="34" charset="0"/>
              <a:buChar char="•"/>
            </a:pPr>
            <a:r>
              <a:rPr lang="en-US" b="1" dirty="0"/>
              <a:t>Underlying Data Problem:</a:t>
            </a:r>
            <a:r>
              <a:rPr lang="en-US" dirty="0"/>
              <a:t> The model was trained using a specific set of patient data from certain hospital systems and did not sufficiently account for the complexity, variability, and diversity of patient populations and care practices found in other settings.</a:t>
            </a:r>
          </a:p>
          <a:p>
            <a:pPr>
              <a:buFont typeface="Arial" panose="020B0604020202020204" pitchFamily="34" charset="0"/>
              <a:buChar char="•"/>
            </a:pPr>
            <a:r>
              <a:rPr lang="en-US" b="1" dirty="0"/>
              <a:t>Impact on Patient Care:</a:t>
            </a:r>
            <a:r>
              <a:rPr lang="en-US" dirty="0"/>
              <a:t> Inaccurate or overly sensitive predictions led to “alarm fatigue” among clinicians, causing them to lose trust in the model and potentially miss true sepsis cases. It also wasted time and resources on false positives.</a:t>
            </a:r>
          </a:p>
          <a:p>
            <a:pPr>
              <a:buFont typeface="Arial" panose="020B0604020202020204" pitchFamily="34" charset="0"/>
              <a:buChar char="•"/>
            </a:pPr>
            <a:r>
              <a:rPr lang="en-US" b="1" dirty="0"/>
              <a:t>Takeaway:</a:t>
            </a:r>
            <a:r>
              <a:rPr lang="en-US" dirty="0"/>
              <a:t> This example underscores the urgent need for more representative, high-quality data. Without it, even well-intentioned predictive tools can fall short, jeopardizing patient safety and undermining clinicians’ confidence in healthcare AI solutions.</a:t>
            </a:r>
          </a:p>
          <a:p>
            <a:endParaRPr lang="en-US" dirty="0"/>
          </a:p>
        </p:txBody>
      </p:sp>
    </p:spTree>
    <p:extLst>
      <p:ext uri="{BB962C8B-B14F-4D97-AF65-F5344CB8AC3E}">
        <p14:creationId xmlns:p14="http://schemas.microsoft.com/office/powerpoint/2010/main" val="198791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55052-D23E-6CFF-059A-191B7E94EA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70C78-44A6-3818-A1D0-43F1E6EF0B77}"/>
              </a:ext>
            </a:extLst>
          </p:cNvPr>
          <p:cNvSpPr>
            <a:spLocks noGrp="1"/>
          </p:cNvSpPr>
          <p:nvPr>
            <p:ph type="ctrTitle"/>
          </p:nvPr>
        </p:nvSpPr>
        <p:spPr>
          <a:xfrm>
            <a:off x="6979921" y="1412240"/>
            <a:ext cx="4043680" cy="3291839"/>
          </a:xfrm>
        </p:spPr>
        <p:txBody>
          <a:bodyPr>
            <a:normAutofit/>
          </a:bodyPr>
          <a:lstStyle/>
          <a:p>
            <a:r>
              <a:rPr lang="en-US" sz="4400" dirty="0"/>
              <a:t>Product </a:t>
            </a:r>
          </a:p>
        </p:txBody>
      </p:sp>
      <p:pic>
        <p:nvPicPr>
          <p:cNvPr id="4" name="Picture 3" descr="A light bulb with rays of light&#10;&#10;Description automatically generated">
            <a:extLst>
              <a:ext uri="{FF2B5EF4-FFF2-40B4-BE49-F238E27FC236}">
                <a16:creationId xmlns:a16="http://schemas.microsoft.com/office/drawing/2014/main" id="{9168E1E1-CB1F-F09C-2288-28B34A238093}"/>
              </a:ext>
            </a:extLst>
          </p:cNvPr>
          <p:cNvPicPr>
            <a:picLocks noChangeAspect="1"/>
          </p:cNvPicPr>
          <p:nvPr/>
        </p:nvPicPr>
        <p:blipFill>
          <a:blip r:embed="rId3"/>
          <a:srcRect l="21160" r="21046"/>
          <a:stretch/>
        </p:blipFill>
        <p:spPr>
          <a:xfrm>
            <a:off x="832866" y="777235"/>
            <a:ext cx="5403280" cy="5258929"/>
          </a:xfrm>
          <a:custGeom>
            <a:avLst/>
            <a:gdLst/>
            <a:ahLst/>
            <a:cxnLst/>
            <a:rect l="l" t="t" r="r" b="b"/>
            <a:pathLst>
              <a:path w="5403280" h="5258929">
                <a:moveTo>
                  <a:pt x="2701640" y="0"/>
                </a:moveTo>
                <a:cubicBezTo>
                  <a:pt x="4193715" y="0"/>
                  <a:pt x="5403280" y="1209565"/>
                  <a:pt x="5403280" y="2701640"/>
                </a:cubicBezTo>
                <a:lnTo>
                  <a:pt x="5403280" y="5258929"/>
                </a:lnTo>
                <a:lnTo>
                  <a:pt x="0" y="5258929"/>
                </a:lnTo>
                <a:lnTo>
                  <a:pt x="0" y="2701640"/>
                </a:lnTo>
                <a:cubicBezTo>
                  <a:pt x="0" y="1209565"/>
                  <a:pt x="1209565" y="0"/>
                  <a:pt x="2701640" y="0"/>
                </a:cubicBezTo>
                <a:close/>
              </a:path>
            </a:pathLst>
          </a:custGeom>
        </p:spPr>
      </p:pic>
    </p:spTree>
    <p:extLst>
      <p:ext uri="{BB962C8B-B14F-4D97-AF65-F5344CB8AC3E}">
        <p14:creationId xmlns:p14="http://schemas.microsoft.com/office/powerpoint/2010/main" val="139772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943E-CE64-3F38-63FA-905C03694BA1}"/>
              </a:ext>
            </a:extLst>
          </p:cNvPr>
          <p:cNvSpPr>
            <a:spLocks noGrp="1"/>
          </p:cNvSpPr>
          <p:nvPr>
            <p:ph type="title"/>
          </p:nvPr>
        </p:nvSpPr>
        <p:spPr>
          <a:xfrm>
            <a:off x="838200" y="0"/>
            <a:ext cx="10515600" cy="2233534"/>
          </a:xfrm>
        </p:spPr>
        <p:txBody>
          <a:bodyPr>
            <a:normAutofit/>
          </a:bodyPr>
          <a:lstStyle/>
          <a:p>
            <a:r>
              <a:rPr lang="en-US" sz="3400" b="1" dirty="0"/>
              <a:t>The Product Opportunity – On-Demand Data Storyboards</a:t>
            </a:r>
            <a:br>
              <a:rPr lang="en-US" sz="3400" b="1" dirty="0"/>
            </a:br>
            <a:endParaRPr lang="en-US" sz="3400" dirty="0"/>
          </a:p>
        </p:txBody>
      </p:sp>
      <p:sp>
        <p:nvSpPr>
          <p:cNvPr id="3" name="Content Placeholder 2">
            <a:extLst>
              <a:ext uri="{FF2B5EF4-FFF2-40B4-BE49-F238E27FC236}">
                <a16:creationId xmlns:a16="http://schemas.microsoft.com/office/drawing/2014/main" id="{81D259E4-4345-8F88-6041-6CCBD465550A}"/>
              </a:ext>
            </a:extLst>
          </p:cNvPr>
          <p:cNvSpPr>
            <a:spLocks noGrp="1"/>
          </p:cNvSpPr>
          <p:nvPr>
            <p:ph idx="1"/>
          </p:nvPr>
        </p:nvSpPr>
        <p:spPr/>
        <p:txBody>
          <a:bodyPr>
            <a:normAutofit/>
          </a:bodyPr>
          <a:lstStyle/>
          <a:p>
            <a:pPr>
              <a:buFont typeface="Arial" panose="020B0604020202020204" pitchFamily="34" charset="0"/>
              <a:buChar char="•"/>
            </a:pPr>
            <a:r>
              <a:rPr lang="en-US" dirty="0"/>
              <a:t>Idea: Introduce “On-Demand Data Storyboards” that transform complex datasets into narrative-driven reports customized for user queries.</a:t>
            </a:r>
          </a:p>
          <a:p>
            <a:pPr>
              <a:buFont typeface="Arial" panose="020B0604020202020204" pitchFamily="34" charset="0"/>
              <a:buChar char="•"/>
            </a:pPr>
            <a:r>
              <a:rPr lang="en-US" dirty="0"/>
              <a:t>Leverage generative AI to convert analytical results into easy-to-understand stories with charts, key findings, patient cohort definitions, and recommended next steps.</a:t>
            </a:r>
          </a:p>
          <a:p>
            <a:pPr>
              <a:buFont typeface="Arial" panose="020B0604020202020204" pitchFamily="34" charset="0"/>
              <a:buChar char="•"/>
            </a:pPr>
            <a:r>
              <a:rPr lang="en-US" dirty="0"/>
              <a:t>This solves two issues:</a:t>
            </a:r>
          </a:p>
          <a:p>
            <a:pPr marL="742950" lvl="1" indent="-285750">
              <a:buFont typeface="Arial" panose="020B0604020202020204" pitchFamily="34" charset="0"/>
              <a:buChar char="•"/>
            </a:pPr>
            <a:r>
              <a:rPr lang="en-US" dirty="0"/>
              <a:t>Technical complexity: Users don’t have to be data scientists to understand the data.</a:t>
            </a:r>
          </a:p>
          <a:p>
            <a:pPr marL="742950" lvl="1" indent="-285750">
              <a:buFont typeface="Arial" panose="020B0604020202020204" pitchFamily="34" charset="0"/>
              <a:buChar char="•"/>
            </a:pPr>
            <a:r>
              <a:rPr lang="en-US" dirty="0"/>
              <a:t>Contextual relevance: The AI can highlight demographic stratifications, telling the user if certain populations are underrepresented or show different outcomes.</a:t>
            </a:r>
          </a:p>
          <a:p>
            <a:endParaRPr lang="en-US" dirty="0"/>
          </a:p>
        </p:txBody>
      </p:sp>
    </p:spTree>
    <p:extLst>
      <p:ext uri="{BB962C8B-B14F-4D97-AF65-F5344CB8AC3E}">
        <p14:creationId xmlns:p14="http://schemas.microsoft.com/office/powerpoint/2010/main" val="2198325316"/>
      </p:ext>
    </p:extLst>
  </p:cSld>
  <p:clrMapOvr>
    <a:masterClrMapping/>
  </p:clrMapOvr>
</p:sld>
</file>

<file path=ppt/theme/theme1.xml><?xml version="1.0" encoding="utf-8"?>
<a:theme xmlns:a="http://schemas.openxmlformats.org/drawingml/2006/main" name="ArchwayVTI">
  <a:themeElements>
    <a:clrScheme name="AnalogousFromLightSeedRightStep">
      <a:dk1>
        <a:srgbClr val="000000"/>
      </a:dk1>
      <a:lt1>
        <a:srgbClr val="FFFFFF"/>
      </a:lt1>
      <a:dk2>
        <a:srgbClr val="3D3522"/>
      </a:dk2>
      <a:lt2>
        <a:srgbClr val="E2E6E8"/>
      </a:lt2>
      <a:accent1>
        <a:srgbClr val="ED8862"/>
      </a:accent1>
      <a:accent2>
        <a:srgbClr val="CB9B2F"/>
      </a:accent2>
      <a:accent3>
        <a:srgbClr val="9FA94E"/>
      </a:accent3>
      <a:accent4>
        <a:srgbClr val="74B43B"/>
      </a:accent4>
      <a:accent5>
        <a:srgbClr val="35BA2E"/>
      </a:accent5>
      <a:accent6>
        <a:srgbClr val="31B962"/>
      </a:accent6>
      <a:hlink>
        <a:srgbClr val="5E8A9B"/>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746</TotalTime>
  <Words>1758</Words>
  <Application>Microsoft Macintosh PowerPoint</Application>
  <PresentationFormat>Widescreen</PresentationFormat>
  <Paragraphs>91</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Felix Titling</vt:lpstr>
      <vt:lpstr>Goudy Old Style</vt:lpstr>
      <vt:lpstr>Times New Roman</vt:lpstr>
      <vt:lpstr>ArchwayVTI</vt:lpstr>
      <vt:lpstr>Data and HEALTHcare</vt:lpstr>
      <vt:lpstr>Goal:  To demonstrate product thinking that addresses both data quality ,representativeness issues and innovative insight delivery mechanisms. </vt:lpstr>
      <vt:lpstr>The Value of Real-World Data (RWD)</vt:lpstr>
      <vt:lpstr>Data quality and accuracy</vt:lpstr>
      <vt:lpstr> A Pressing Issue Not Fully Addressed    Bias and Representativeness in Real-World Healthcare Data</vt:lpstr>
      <vt:lpstr>Research PAPERS </vt:lpstr>
      <vt:lpstr>ISSUE : The Epic Sepsis Model’s  </vt:lpstr>
      <vt:lpstr>Product </vt:lpstr>
      <vt:lpstr>The Product Opportunity – On-Demand Data Storyboards </vt:lpstr>
      <vt:lpstr>Example of the Data storyboard</vt:lpstr>
      <vt:lpstr>Benefits of This Approach </vt:lpstr>
      <vt:lpstr>Data NEtwork </vt:lpstr>
      <vt:lpstr>Rising Maternal Mortality and Morbidity, Especially Among Populations</vt:lpstr>
      <vt:lpstr>The Rare and Uncreated Data Network:    A Comprehensive Maternal Health &amp; Postpartum Outcomes Data Network </vt:lpstr>
      <vt:lpstr>What Makes This Network Unique: </vt:lpstr>
      <vt:lpstr>Why This Is Needed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Praveen Vuppu Jyothi</dc:creator>
  <cp:lastModifiedBy>Praveen Vuppu Jyothi</cp:lastModifiedBy>
  <cp:revision>13</cp:revision>
  <dcterms:created xsi:type="dcterms:W3CDTF">2024-12-09T05:04:45Z</dcterms:created>
  <dcterms:modified xsi:type="dcterms:W3CDTF">2024-12-16T17:21:51Z</dcterms:modified>
</cp:coreProperties>
</file>