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65ADF4-F1F7-4C80-A70B-44A620EBC9F8}">
  <a:tblStyle styleId="{1165ADF4-F1F7-4C80-A70B-44A620EBC9F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ldStandardT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ldStandardTT-italic.fntdata"/><Relationship Id="rId14" Type="http://schemas.openxmlformats.org/officeDocument/2006/relationships/slide" Target="slides/slide8.xml"/><Relationship Id="rId36" Type="http://schemas.openxmlformats.org/officeDocument/2006/relationships/font" Target="fonts/OldStandardT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6fc13ae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6fc13ae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fc13aed3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6fc13aed3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fc13aed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fc13aed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fc13aed3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fc13aed3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fc13aed3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fc13aed3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fc13aed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fc13aed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3d729d1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83d729d1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fc13aed3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fc13aed3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83d729d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83d729d1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fc13aed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fc13aed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6fc13aed3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6fc13aed3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6fc13aed3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6fc13aed3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6fc13aed3_0_1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6fc13aed3_0_1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ba6e3d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ba6e3d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ba6e3d9f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ba6e3d9f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ba6e3d9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ba6e3d9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ba6e3d9f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ba6e3d9f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83d729d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83d729d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3d729d1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3d729d1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ba6e3d9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ba6e3d9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6fbee061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6fbee061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6fc13aed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6fc13aed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bb1369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bb1369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83d729d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83d729d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83d729d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83d729d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3d729d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3d729d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83d729d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83d729d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a:solidFill>
            <a:schemeClr val="lt2"/>
          </a:solidFill>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Times New Roman"/>
              <a:buChar char="●"/>
              <a:defRPr>
                <a:latin typeface="Times New Roman"/>
                <a:ea typeface="Times New Roman"/>
                <a:cs typeface="Times New Roman"/>
                <a:sym typeface="Times New Roman"/>
              </a:defRPr>
            </a:lvl1pPr>
            <a:lvl2pPr indent="-342900" lvl="1" marL="914400">
              <a:spcBef>
                <a:spcPts val="0"/>
              </a:spcBef>
              <a:spcAft>
                <a:spcPts val="0"/>
              </a:spcAft>
              <a:buSzPts val="1800"/>
              <a:buFont typeface="Times New Roman"/>
              <a:buChar char="○"/>
              <a:defRPr sz="1800">
                <a:latin typeface="Times New Roman"/>
                <a:ea typeface="Times New Roman"/>
                <a:cs typeface="Times New Roman"/>
                <a:sym typeface="Times New Roman"/>
              </a:defRPr>
            </a:lvl2pPr>
            <a:lvl3pPr indent="-342900" lvl="2" marL="1371600">
              <a:spcBef>
                <a:spcPts val="0"/>
              </a:spcBef>
              <a:spcAft>
                <a:spcPts val="0"/>
              </a:spcAft>
              <a:buSzPts val="1800"/>
              <a:buFont typeface="Times New Roman"/>
              <a:buChar char="■"/>
              <a:defRPr sz="1800">
                <a:latin typeface="Times New Roman"/>
                <a:ea typeface="Times New Roman"/>
                <a:cs typeface="Times New Roman"/>
                <a:sym typeface="Times New Roman"/>
              </a:defRPr>
            </a:lvl3pPr>
            <a:lvl4pPr indent="-342900" lvl="3" marL="1828800">
              <a:spcBef>
                <a:spcPts val="0"/>
              </a:spcBef>
              <a:spcAft>
                <a:spcPts val="0"/>
              </a:spcAft>
              <a:buSzPts val="1800"/>
              <a:buFont typeface="Times New Roman"/>
              <a:buChar char="●"/>
              <a:defRPr sz="1800">
                <a:latin typeface="Times New Roman"/>
                <a:ea typeface="Times New Roman"/>
                <a:cs typeface="Times New Roman"/>
                <a:sym typeface="Times New Roman"/>
              </a:defRPr>
            </a:lvl4pPr>
            <a:lvl5pPr indent="-342900" lvl="4" marL="2286000">
              <a:spcBef>
                <a:spcPts val="0"/>
              </a:spcBef>
              <a:spcAft>
                <a:spcPts val="0"/>
              </a:spcAft>
              <a:buSzPts val="1800"/>
              <a:buFont typeface="Times New Roman"/>
              <a:buChar char="○"/>
              <a:defRPr sz="1800">
                <a:latin typeface="Times New Roman"/>
                <a:ea typeface="Times New Roman"/>
                <a:cs typeface="Times New Roman"/>
                <a:sym typeface="Times New Roman"/>
              </a:defRPr>
            </a:lvl5pPr>
            <a:lvl6pPr indent="-342900" lvl="5" marL="2743200">
              <a:spcBef>
                <a:spcPts val="0"/>
              </a:spcBef>
              <a:spcAft>
                <a:spcPts val="0"/>
              </a:spcAft>
              <a:buSzPts val="1800"/>
              <a:buFont typeface="Times New Roman"/>
              <a:buChar char="■"/>
              <a:defRPr sz="1800">
                <a:latin typeface="Times New Roman"/>
                <a:ea typeface="Times New Roman"/>
                <a:cs typeface="Times New Roman"/>
                <a:sym typeface="Times New Roman"/>
              </a:defRPr>
            </a:lvl6pPr>
            <a:lvl7pPr indent="-342900" lvl="6" marL="3200400">
              <a:spcBef>
                <a:spcPts val="0"/>
              </a:spcBef>
              <a:spcAft>
                <a:spcPts val="0"/>
              </a:spcAft>
              <a:buSzPts val="1800"/>
              <a:buFont typeface="Times New Roman"/>
              <a:buChar char="●"/>
              <a:defRPr sz="1800">
                <a:latin typeface="Times New Roman"/>
                <a:ea typeface="Times New Roman"/>
                <a:cs typeface="Times New Roman"/>
                <a:sym typeface="Times New Roman"/>
              </a:defRPr>
            </a:lvl7pPr>
            <a:lvl8pPr indent="-342900" lvl="7" marL="3657600">
              <a:spcBef>
                <a:spcPts val="0"/>
              </a:spcBef>
              <a:spcAft>
                <a:spcPts val="0"/>
              </a:spcAft>
              <a:buSzPts val="1800"/>
              <a:buFont typeface="Times New Roman"/>
              <a:buChar char="○"/>
              <a:defRPr sz="1800">
                <a:latin typeface="Times New Roman"/>
                <a:ea typeface="Times New Roman"/>
                <a:cs typeface="Times New Roman"/>
                <a:sym typeface="Times New Roman"/>
              </a:defRPr>
            </a:lvl8pPr>
            <a:lvl9pPr indent="-342900" lvl="8" marL="4114800">
              <a:spcBef>
                <a:spcPts val="0"/>
              </a:spcBef>
              <a:spcAft>
                <a:spcPts val="0"/>
              </a:spcAft>
              <a:buSzPts val="1800"/>
              <a:buFont typeface="Times New Roman"/>
              <a:buChar char="■"/>
              <a:defRPr sz="1800">
                <a:latin typeface="Times New Roman"/>
                <a:ea typeface="Times New Roman"/>
                <a:cs typeface="Times New Roman"/>
                <a:sym typeface="Times New Roman"/>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439800" y="123800"/>
            <a:ext cx="8520600" cy="1305000"/>
          </a:xfrm>
          <a:prstGeom prst="rect">
            <a:avLst/>
          </a:prstGeom>
        </p:spPr>
        <p:txBody>
          <a:bodyPr anchorCtr="0" anchor="b" bIns="91425" lIns="91425" spcFirstLastPara="1" rIns="91425" wrap="square" tIns="91425">
            <a:normAutofit/>
          </a:bodyPr>
          <a:lstStyle/>
          <a:p>
            <a:pPr indent="0" lvl="0" marL="0" rtl="0" algn="just">
              <a:lnSpc>
                <a:spcPct val="115000"/>
              </a:lnSpc>
              <a:spcBef>
                <a:spcPts val="0"/>
              </a:spcBef>
              <a:spcAft>
                <a:spcPts val="0"/>
              </a:spcAft>
              <a:buNone/>
            </a:pPr>
            <a:r>
              <a:rPr b="1" lang="en" sz="2400">
                <a:solidFill>
                  <a:srgbClr val="EFEFEF"/>
                </a:solidFill>
                <a:latin typeface="Times New Roman"/>
                <a:ea typeface="Times New Roman"/>
                <a:cs typeface="Times New Roman"/>
                <a:sym typeface="Times New Roman"/>
              </a:rPr>
              <a:t>Software Maintainability Prediction Using Ensemble Learning</a:t>
            </a:r>
            <a:endParaRPr sz="2400">
              <a:solidFill>
                <a:srgbClr val="EFEFEF"/>
              </a:solidFill>
              <a:latin typeface="Times New Roman"/>
              <a:ea typeface="Times New Roman"/>
              <a:cs typeface="Times New Roman"/>
              <a:sym typeface="Times New Roman"/>
            </a:endParaRPr>
          </a:p>
        </p:txBody>
      </p:sp>
      <p:sp>
        <p:nvSpPr>
          <p:cNvPr id="60" name="Google Shape;60;p13"/>
          <p:cNvSpPr txBox="1"/>
          <p:nvPr>
            <p:ph idx="1" type="subTitle"/>
          </p:nvPr>
        </p:nvSpPr>
        <p:spPr>
          <a:xfrm>
            <a:off x="3685250" y="3090325"/>
            <a:ext cx="5206200" cy="1215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i="1" lang="en" sz="1600">
                <a:solidFill>
                  <a:srgbClr val="000000"/>
                </a:solidFill>
                <a:latin typeface="Times New Roman"/>
                <a:ea typeface="Times New Roman"/>
                <a:cs typeface="Times New Roman"/>
                <a:sym typeface="Times New Roman"/>
              </a:rPr>
              <a:t>Masana Dhathri Praveenya -AP19110010217</a:t>
            </a:r>
            <a:endParaRPr i="1" sz="16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i="1" lang="en" sz="1600">
                <a:solidFill>
                  <a:srgbClr val="000000"/>
                </a:solidFill>
                <a:latin typeface="Times New Roman"/>
                <a:ea typeface="Times New Roman"/>
                <a:cs typeface="Times New Roman"/>
                <a:sym typeface="Times New Roman"/>
              </a:rPr>
              <a:t>Nandamuri Laasya Choudary -AP19110010248</a:t>
            </a:r>
            <a:endParaRPr i="1" sz="16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i="1" lang="en" sz="1600">
                <a:solidFill>
                  <a:srgbClr val="000000"/>
                </a:solidFill>
                <a:latin typeface="Times New Roman"/>
                <a:ea typeface="Times New Roman"/>
                <a:cs typeface="Times New Roman"/>
                <a:sym typeface="Times New Roman"/>
              </a:rPr>
              <a:t>Chebium Sai Pranay -AP19110010255</a:t>
            </a:r>
            <a:endParaRPr i="1" sz="16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i="1" lang="en" sz="1600">
                <a:solidFill>
                  <a:srgbClr val="000000"/>
                </a:solidFill>
                <a:latin typeface="Times New Roman"/>
                <a:ea typeface="Times New Roman"/>
                <a:cs typeface="Times New Roman"/>
                <a:sym typeface="Times New Roman"/>
              </a:rPr>
              <a:t>JayaBharath Mothukuri -AP19110010264</a:t>
            </a:r>
            <a:endParaRPr i="1" sz="1600">
              <a:solidFill>
                <a:srgbClr val="000000"/>
              </a:solidFill>
              <a:latin typeface="Times New Roman"/>
              <a:ea typeface="Times New Roman"/>
              <a:cs typeface="Times New Roman"/>
              <a:sym typeface="Times New Roman"/>
            </a:endParaRPr>
          </a:p>
        </p:txBody>
      </p:sp>
      <p:sp>
        <p:nvSpPr>
          <p:cNvPr id="61" name="Google Shape;61;p13"/>
          <p:cNvSpPr txBox="1"/>
          <p:nvPr/>
        </p:nvSpPr>
        <p:spPr>
          <a:xfrm>
            <a:off x="4457400" y="2463500"/>
            <a:ext cx="45030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n" sz="1600">
                <a:solidFill>
                  <a:schemeClr val="dk1"/>
                </a:solidFill>
              </a:rPr>
              <a:t>Mentor: Dr. Ramachandra Reddy</a:t>
            </a:r>
            <a:endParaRPr b="1" i="1" sz="1600">
              <a:solidFill>
                <a:schemeClr val="dk1"/>
              </a:solidFill>
            </a:endParaRPr>
          </a:p>
        </p:txBody>
      </p:sp>
      <p:sp>
        <p:nvSpPr>
          <p:cNvPr id="62" name="Google Shape;62;p13"/>
          <p:cNvSpPr txBox="1"/>
          <p:nvPr/>
        </p:nvSpPr>
        <p:spPr>
          <a:xfrm>
            <a:off x="3379725" y="74550"/>
            <a:ext cx="365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UROP PROJECT</a:t>
            </a:r>
            <a:endParaRPr sz="2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Technique</a:t>
            </a:r>
            <a:endParaRPr/>
          </a:p>
        </p:txBody>
      </p:sp>
      <p:sp>
        <p:nvSpPr>
          <p:cNvPr id="124" name="Google Shape;124;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An ensemble of computational intelligence models uses the outputs of all its individual constituent prediction models, each being assigned a certain priority level, and provides the final output with the help of an arbitrator.</a:t>
            </a:r>
            <a:endParaRPr sz="2000"/>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There are single-model ensembles and multi-model ensembles. In single-model ensembles, the individual constituent prediction models are of the same type, but each with a randomly generated training set.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Examples of single-model ensembles include Bagging and Boosting . In multimodel ensembles, there are different individual constituent prediction models.</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Ensemble Methods</a:t>
            </a:r>
            <a:endParaRPr/>
          </a:p>
        </p:txBody>
      </p:sp>
      <p:sp>
        <p:nvSpPr>
          <p:cNvPr id="130" name="Google Shape;130;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457200" lvl="0" marL="0" rtl="0" algn="l">
              <a:spcBef>
                <a:spcPts val="1200"/>
              </a:spcBef>
              <a:spcAft>
                <a:spcPts val="0"/>
              </a:spcAft>
              <a:buNone/>
            </a:pPr>
            <a:r>
              <a:rPr lang="en" sz="2000">
                <a:latin typeface="Times New Roman"/>
                <a:ea typeface="Times New Roman"/>
                <a:cs typeface="Times New Roman"/>
                <a:sym typeface="Times New Roman"/>
              </a:rPr>
              <a:t>For this software maintenance, we’ll be checking the accuracy based on applying different single model boosting ensemble methods. Some of them are:</a:t>
            </a:r>
            <a:endParaRPr sz="2000">
              <a:latin typeface="Times New Roman"/>
              <a:ea typeface="Times New Roman"/>
              <a:cs typeface="Times New Roman"/>
              <a:sym typeface="Times New Roman"/>
            </a:endParaRPr>
          </a:p>
          <a:p>
            <a:pPr indent="-355600" lvl="0" marL="457200" rtl="0" algn="l">
              <a:spcBef>
                <a:spcPts val="1200"/>
              </a:spcBef>
              <a:spcAft>
                <a:spcPts val="0"/>
              </a:spcAft>
              <a:buSzPts val="2000"/>
              <a:buFont typeface="Times New Roman"/>
              <a:buAutoNum type="arabicPeriod"/>
            </a:pPr>
            <a:r>
              <a:rPr lang="en" sz="2000">
                <a:latin typeface="Times New Roman"/>
                <a:ea typeface="Times New Roman"/>
                <a:cs typeface="Times New Roman"/>
                <a:sym typeface="Times New Roman"/>
              </a:rPr>
              <a:t>AdaBoost Classifier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Gradient Boost Regression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XGBoost Regression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CatBoost Regression</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Classifier</a:t>
            </a:r>
            <a:endParaRPr/>
          </a:p>
        </p:txBody>
      </p:sp>
      <p:sp>
        <p:nvSpPr>
          <p:cNvPr id="136" name="Google Shape;136;p24"/>
          <p:cNvSpPr txBox="1"/>
          <p:nvPr>
            <p:ph idx="1" type="body"/>
          </p:nvPr>
        </p:nvSpPr>
        <p:spPr>
          <a:xfrm>
            <a:off x="558050" y="1396050"/>
            <a:ext cx="3816900" cy="248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AdaBoost implements boosting, wherein a set of weak classifiers is connected in series such that each weak classifier tries to improve the classification of samples that were misclassified by the previous weak classifier. </a:t>
            </a:r>
            <a:endParaRPr sz="1700">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4572000" y="1396050"/>
            <a:ext cx="4163425" cy="1956250"/>
          </a:xfrm>
          <a:prstGeom prst="rect">
            <a:avLst/>
          </a:prstGeom>
          <a:noFill/>
          <a:ln>
            <a:noFill/>
          </a:ln>
        </p:spPr>
      </p:pic>
      <p:sp>
        <p:nvSpPr>
          <p:cNvPr id="138" name="Google Shape;138;p24"/>
          <p:cNvSpPr txBox="1"/>
          <p:nvPr/>
        </p:nvSpPr>
        <p:spPr>
          <a:xfrm>
            <a:off x="458200" y="3690125"/>
            <a:ext cx="79320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doing so, boosting combines weak classifiers in series to create a strong classifier.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latin typeface="Times New Roman"/>
                <a:ea typeface="Times New Roman"/>
                <a:cs typeface="Times New Roman"/>
                <a:sym typeface="Times New Roman"/>
              </a:rPr>
              <a:t>AdaBoost is slower to train.</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Boost Regression</a:t>
            </a:r>
            <a:endParaRPr/>
          </a:p>
        </p:txBody>
      </p:sp>
      <p:sp>
        <p:nvSpPr>
          <p:cNvPr id="144" name="Google Shape;144;p25"/>
          <p:cNvSpPr txBox="1"/>
          <p:nvPr>
            <p:ph idx="1" type="body"/>
          </p:nvPr>
        </p:nvSpPr>
        <p:spPr>
          <a:xfrm>
            <a:off x="660150" y="3181875"/>
            <a:ext cx="7615800" cy="1811400"/>
          </a:xfrm>
          <a:prstGeom prst="rect">
            <a:avLst/>
          </a:prstGeom>
        </p:spPr>
        <p:txBody>
          <a:bodyPr anchorCtr="0" anchor="t" bIns="91425" lIns="91425" spcFirstLastPara="1" rIns="91425" wrap="square" tIns="91425">
            <a:noAutofit/>
          </a:bodyPr>
          <a:lstStyle/>
          <a:p>
            <a:pPr indent="-338455" lvl="0" marL="457200" rtl="0" algn="l">
              <a:lnSpc>
                <a:spcPct val="115000"/>
              </a:lnSpc>
              <a:spcBef>
                <a:spcPts val="0"/>
              </a:spcBef>
              <a:spcAft>
                <a:spcPts val="0"/>
              </a:spcAft>
              <a:buSzPts val="1730"/>
              <a:buChar char="●"/>
            </a:pPr>
            <a:r>
              <a:rPr lang="en" sz="1729"/>
              <a:t>T</a:t>
            </a:r>
            <a:r>
              <a:rPr lang="en" sz="1729"/>
              <a:t>his technique builds a model in a stage-wise fashion and generalizes the model by allowing optimization of an arbitrary differentiable loss function. </a:t>
            </a:r>
            <a:endParaRPr sz="1729"/>
          </a:p>
          <a:p>
            <a:pPr indent="-338455" lvl="0" marL="457200" rtl="0" algn="l">
              <a:lnSpc>
                <a:spcPct val="115000"/>
              </a:lnSpc>
              <a:spcBef>
                <a:spcPts val="0"/>
              </a:spcBef>
              <a:spcAft>
                <a:spcPts val="0"/>
              </a:spcAft>
              <a:buSzPts val="1730"/>
              <a:buChar char="●"/>
            </a:pPr>
            <a:r>
              <a:rPr lang="en" sz="1729"/>
              <a:t>Gradient boosting basically combines weak learners into a single strong learner in an iterative fashion. </a:t>
            </a:r>
            <a:endParaRPr sz="1729"/>
          </a:p>
          <a:p>
            <a:pPr indent="-338455" lvl="0" marL="457200" rtl="0" algn="l">
              <a:lnSpc>
                <a:spcPct val="115000"/>
              </a:lnSpc>
              <a:spcBef>
                <a:spcPts val="0"/>
              </a:spcBef>
              <a:spcAft>
                <a:spcPts val="0"/>
              </a:spcAft>
              <a:buSzPts val="1730"/>
              <a:buChar char="●"/>
            </a:pPr>
            <a:r>
              <a:rPr lang="en" sz="1729"/>
              <a:t>As each weak learner is added, a new model is fitted to provide a more accurate estimate of the response variable. </a:t>
            </a:r>
            <a:endParaRPr sz="1729"/>
          </a:p>
        </p:txBody>
      </p:sp>
      <p:pic>
        <p:nvPicPr>
          <p:cNvPr id="145" name="Google Shape;145;p25"/>
          <p:cNvPicPr preferRelativeResize="0"/>
          <p:nvPr/>
        </p:nvPicPr>
        <p:blipFill>
          <a:blip r:embed="rId3">
            <a:alphaModFix/>
          </a:blip>
          <a:stretch>
            <a:fillRect/>
          </a:stretch>
        </p:blipFill>
        <p:spPr>
          <a:xfrm>
            <a:off x="4796950" y="1093063"/>
            <a:ext cx="4035350" cy="2053950"/>
          </a:xfrm>
          <a:prstGeom prst="rect">
            <a:avLst/>
          </a:prstGeom>
          <a:noFill/>
          <a:ln>
            <a:noFill/>
          </a:ln>
        </p:spPr>
      </p:pic>
      <p:sp>
        <p:nvSpPr>
          <p:cNvPr id="146" name="Google Shape;146;p25"/>
          <p:cNvSpPr txBox="1"/>
          <p:nvPr/>
        </p:nvSpPr>
        <p:spPr>
          <a:xfrm>
            <a:off x="660150" y="1353100"/>
            <a:ext cx="3980700" cy="2085300"/>
          </a:xfrm>
          <a:prstGeom prst="rect">
            <a:avLst/>
          </a:prstGeom>
          <a:noFill/>
          <a:ln>
            <a:noFill/>
          </a:ln>
        </p:spPr>
        <p:txBody>
          <a:bodyPr anchorCtr="0" anchor="t" bIns="91425" lIns="91425" spcFirstLastPara="1" rIns="91425" wrap="square" tIns="91425">
            <a:spAutoFit/>
          </a:bodyPr>
          <a:lstStyle/>
          <a:p>
            <a:pPr indent="-338455" lvl="0" marL="457200" rtl="0" algn="l">
              <a:lnSpc>
                <a:spcPct val="115000"/>
              </a:lnSpc>
              <a:spcBef>
                <a:spcPts val="0"/>
              </a:spcBef>
              <a:spcAft>
                <a:spcPts val="0"/>
              </a:spcAft>
              <a:buClr>
                <a:schemeClr val="dk1"/>
              </a:buClr>
              <a:buSzPts val="1730"/>
              <a:buFont typeface="Times New Roman"/>
              <a:buChar char="●"/>
            </a:pPr>
            <a:r>
              <a:rPr lang="en" sz="1729">
                <a:solidFill>
                  <a:schemeClr val="dk1"/>
                </a:solidFill>
                <a:latin typeface="Times New Roman"/>
                <a:ea typeface="Times New Roman"/>
                <a:cs typeface="Times New Roman"/>
                <a:sym typeface="Times New Roman"/>
              </a:rPr>
              <a:t>Gradient boosting is a machine learning technique for regression and classification problems that produce a prediction model in the form of an ensemble of weak prediction models. </a:t>
            </a:r>
            <a:endParaRPr sz="1729">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Regression	</a:t>
            </a:r>
            <a:endParaRPr/>
          </a:p>
        </p:txBody>
      </p:sp>
      <p:sp>
        <p:nvSpPr>
          <p:cNvPr id="152" name="Google Shape;152;p26"/>
          <p:cNvSpPr txBox="1"/>
          <p:nvPr>
            <p:ph idx="1" type="body"/>
          </p:nvPr>
        </p:nvSpPr>
        <p:spPr>
          <a:xfrm>
            <a:off x="311700" y="3025025"/>
            <a:ext cx="8520600" cy="2335500"/>
          </a:xfrm>
          <a:prstGeom prst="rect">
            <a:avLst/>
          </a:prstGeom>
        </p:spPr>
        <p:txBody>
          <a:bodyPr anchorCtr="0" anchor="t" bIns="91425" lIns="91425" spcFirstLastPara="1" rIns="91425" wrap="square" tIns="91425">
            <a:normAutofit fontScale="62500"/>
          </a:bodyPr>
          <a:lstStyle/>
          <a:p>
            <a:pPr indent="-323547" lvl="0" marL="457200" rtl="0" algn="l">
              <a:spcBef>
                <a:spcPts val="0"/>
              </a:spcBef>
              <a:spcAft>
                <a:spcPts val="0"/>
              </a:spcAft>
              <a:buSzPct val="100000"/>
              <a:buChar char="●"/>
            </a:pPr>
            <a:r>
              <a:rPr lang="en" sz="2392"/>
              <a:t>XGBoost is an implementation of Gradient Boosted decision trees. In this algorithm, decision trees are created in sequential form . </a:t>
            </a:r>
            <a:endParaRPr sz="2392"/>
          </a:p>
          <a:p>
            <a:pPr indent="-323547" lvl="0" marL="457200" rtl="0" algn="l">
              <a:spcBef>
                <a:spcPts val="0"/>
              </a:spcBef>
              <a:spcAft>
                <a:spcPts val="0"/>
              </a:spcAft>
              <a:buSzPct val="100000"/>
              <a:buChar char="●"/>
            </a:pPr>
            <a:r>
              <a:rPr lang="en" sz="2392"/>
              <a:t>Weights play an important role in XGBoost. Weights are assigned to all the independent variables which are then fed into the decision tree which predicts results. </a:t>
            </a:r>
            <a:endParaRPr sz="2392"/>
          </a:p>
          <a:p>
            <a:pPr indent="-323547" lvl="0" marL="457200" rtl="0" algn="l">
              <a:spcBef>
                <a:spcPts val="0"/>
              </a:spcBef>
              <a:spcAft>
                <a:spcPts val="0"/>
              </a:spcAft>
              <a:buSzPct val="100000"/>
              <a:buChar char="●"/>
            </a:pPr>
            <a:r>
              <a:rPr lang="en" sz="2392"/>
              <a:t>The weight of variables predicted wrong by the tree is increased and these variables are then fed to the second decision tree. </a:t>
            </a:r>
            <a:endParaRPr sz="2392"/>
          </a:p>
          <a:p>
            <a:pPr indent="-323547" lvl="0" marL="457200" rtl="0" algn="l">
              <a:spcBef>
                <a:spcPts val="0"/>
              </a:spcBef>
              <a:spcAft>
                <a:spcPts val="0"/>
              </a:spcAft>
              <a:buSzPct val="100000"/>
              <a:buChar char="●"/>
            </a:pPr>
            <a:r>
              <a:rPr lang="en" sz="2392"/>
              <a:t>These individual classifiers /predictors then ensemble to give a strong and more precise mode.</a:t>
            </a:r>
            <a:endParaRPr sz="2392"/>
          </a:p>
          <a:p>
            <a:pPr indent="0" lvl="0" marL="0" rtl="0" algn="l">
              <a:spcBef>
                <a:spcPts val="1200"/>
              </a:spcBef>
              <a:spcAft>
                <a:spcPts val="1200"/>
              </a:spcAft>
              <a:buNone/>
            </a:pPr>
            <a:r>
              <a:t/>
            </a:r>
            <a:endParaRPr sz="1700"/>
          </a:p>
        </p:txBody>
      </p:sp>
      <p:pic>
        <p:nvPicPr>
          <p:cNvPr id="153" name="Google Shape;153;p26"/>
          <p:cNvPicPr preferRelativeResize="0"/>
          <p:nvPr/>
        </p:nvPicPr>
        <p:blipFill>
          <a:blip r:embed="rId3">
            <a:alphaModFix/>
          </a:blip>
          <a:stretch>
            <a:fillRect/>
          </a:stretch>
        </p:blipFill>
        <p:spPr>
          <a:xfrm>
            <a:off x="1825200" y="1058225"/>
            <a:ext cx="5730100" cy="201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CatBoost Regression</a:t>
            </a:r>
            <a:endParaRPr/>
          </a:p>
        </p:txBody>
      </p:sp>
      <p:sp>
        <p:nvSpPr>
          <p:cNvPr id="159" name="Google Shape;159;p27"/>
          <p:cNvSpPr txBox="1"/>
          <p:nvPr>
            <p:ph idx="1" type="body"/>
          </p:nvPr>
        </p:nvSpPr>
        <p:spPr>
          <a:xfrm>
            <a:off x="311700" y="2742575"/>
            <a:ext cx="8520600" cy="308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CatBoost builds upon the theory of decision trees and gradient boosting. </a:t>
            </a:r>
            <a:endParaRPr/>
          </a:p>
          <a:p>
            <a:pPr indent="-342900" lvl="0" marL="457200" rtl="0" algn="l">
              <a:spcBef>
                <a:spcPts val="0"/>
              </a:spcBef>
              <a:spcAft>
                <a:spcPts val="0"/>
              </a:spcAft>
              <a:buSzPts val="1800"/>
              <a:buChar char="●"/>
            </a:pPr>
            <a:r>
              <a:rPr lang="en"/>
              <a:t>The main idea of boosting is to sequentially combine many weak models and thus through greedy search create a strong competitive predictive model. Because gradient boosting fits the decision trees sequentially, the fitted trees will learn from the mistakes of former trees and hence reduce the errors. </a:t>
            </a:r>
            <a:endParaRPr/>
          </a:p>
          <a:p>
            <a:pPr indent="-342900" lvl="0" marL="457200" rtl="0" algn="l">
              <a:spcBef>
                <a:spcPts val="0"/>
              </a:spcBef>
              <a:spcAft>
                <a:spcPts val="0"/>
              </a:spcAft>
              <a:buSzPts val="1800"/>
              <a:buChar char="●"/>
            </a:pPr>
            <a:r>
              <a:rPr lang="en"/>
              <a:t>This process of adding a new function to existing ones is continued until the selected loss function is no longer minimized.</a:t>
            </a:r>
            <a:endParaRPr/>
          </a:p>
        </p:txBody>
      </p:sp>
      <p:pic>
        <p:nvPicPr>
          <p:cNvPr id="160" name="Google Shape;160;p27"/>
          <p:cNvPicPr preferRelativeResize="0"/>
          <p:nvPr/>
        </p:nvPicPr>
        <p:blipFill>
          <a:blip r:embed="rId3">
            <a:alphaModFix/>
          </a:blip>
          <a:stretch>
            <a:fillRect/>
          </a:stretch>
        </p:blipFill>
        <p:spPr>
          <a:xfrm>
            <a:off x="1403800" y="1100950"/>
            <a:ext cx="6006000" cy="175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Measures</a:t>
            </a:r>
            <a:endParaRPr/>
          </a:p>
        </p:txBody>
      </p:sp>
      <p:sp>
        <p:nvSpPr>
          <p:cNvPr id="166" name="Google Shape;166;p28"/>
          <p:cNvSpPr txBox="1"/>
          <p:nvPr>
            <p:ph idx="1" type="body"/>
          </p:nvPr>
        </p:nvSpPr>
        <p:spPr>
          <a:xfrm>
            <a:off x="311700" y="1171600"/>
            <a:ext cx="8520600" cy="3830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Mean Relative Error: Relative error is the ratio of the mean absolute error to the mean value of the quantity being measured.</a:t>
            </a:r>
            <a:endParaRPr/>
          </a:p>
          <a:p>
            <a:pPr indent="0" lvl="0" marL="0" rtl="0" algn="ctr">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Mean Magnitude Relative Error: It measures the difference between actual and estimated effort relative to the actual effort.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Pred(0.3): is a measure of the percentage of observations whose MRE is less than or equal to 0.3</a:t>
            </a:r>
            <a:endParaRPr/>
          </a:p>
          <a:p>
            <a:pPr indent="0" lvl="0" marL="0" rtl="0" algn="l">
              <a:spcBef>
                <a:spcPts val="120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4921813" y="1727075"/>
            <a:ext cx="1870350" cy="719365"/>
          </a:xfrm>
          <a:prstGeom prst="rect">
            <a:avLst/>
          </a:prstGeom>
          <a:noFill/>
          <a:ln>
            <a:noFill/>
          </a:ln>
        </p:spPr>
      </p:pic>
      <p:pic>
        <p:nvPicPr>
          <p:cNvPr id="168" name="Google Shape;168;p28"/>
          <p:cNvPicPr preferRelativeResize="0"/>
          <p:nvPr/>
        </p:nvPicPr>
        <p:blipFill>
          <a:blip r:embed="rId4">
            <a:alphaModFix/>
          </a:blip>
          <a:stretch>
            <a:fillRect/>
          </a:stretch>
        </p:blipFill>
        <p:spPr>
          <a:xfrm>
            <a:off x="5041400" y="3115300"/>
            <a:ext cx="1750750" cy="538425"/>
          </a:xfrm>
          <a:prstGeom prst="rect">
            <a:avLst/>
          </a:prstGeom>
          <a:noFill/>
          <a:ln>
            <a:noFill/>
          </a:ln>
        </p:spPr>
      </p:pic>
      <p:pic>
        <p:nvPicPr>
          <p:cNvPr id="169" name="Google Shape;169;p28"/>
          <p:cNvPicPr preferRelativeResize="0"/>
          <p:nvPr/>
        </p:nvPicPr>
        <p:blipFill>
          <a:blip r:embed="rId5">
            <a:alphaModFix/>
          </a:blip>
          <a:stretch>
            <a:fillRect/>
          </a:stretch>
        </p:blipFill>
        <p:spPr>
          <a:xfrm>
            <a:off x="4981125" y="4237950"/>
            <a:ext cx="2225975" cy="6817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75" name="Google Shape;175;p29"/>
          <p:cNvSpPr txBox="1"/>
          <p:nvPr>
            <p:ph idx="1" type="body"/>
          </p:nvPr>
        </p:nvSpPr>
        <p:spPr>
          <a:xfrm>
            <a:off x="311700" y="1398225"/>
            <a:ext cx="8520600" cy="2740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en">
                <a:latin typeface="Times New Roman"/>
                <a:ea typeface="Times New Roman"/>
                <a:cs typeface="Times New Roman"/>
                <a:sym typeface="Times New Roman"/>
              </a:rPr>
              <a:t>For predicting the software maintainability we took use of two famous datasets QUES and UIMS. </a:t>
            </a:r>
            <a:endParaRPr>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a:latin typeface="Times New Roman"/>
                <a:ea typeface="Times New Roman"/>
                <a:cs typeface="Times New Roman"/>
                <a:sym typeface="Times New Roman"/>
              </a:rPr>
              <a:t>We divided our data into two parts. 80% of the data is used for training and 20% of the data is used for testing. </a:t>
            </a:r>
            <a:endParaRPr>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a:latin typeface="Times New Roman"/>
                <a:ea typeface="Times New Roman"/>
                <a:cs typeface="Times New Roman"/>
                <a:sym typeface="Times New Roman"/>
              </a:rPr>
              <a:t>We have considered </a:t>
            </a:r>
            <a:r>
              <a:rPr lang="en"/>
              <a:t>Machine Learning </a:t>
            </a:r>
            <a:r>
              <a:rPr lang="en">
                <a:latin typeface="Times New Roman"/>
                <a:ea typeface="Times New Roman"/>
                <a:cs typeface="Times New Roman"/>
                <a:sym typeface="Times New Roman"/>
              </a:rPr>
              <a:t>algorithms and ensemble methods to evaluate </a:t>
            </a:r>
            <a:r>
              <a:rPr lang="en"/>
              <a:t>Datasets.</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graphicFrame>
        <p:nvGraphicFramePr>
          <p:cNvPr id="181" name="Google Shape;181;p30"/>
          <p:cNvGraphicFramePr/>
          <p:nvPr/>
        </p:nvGraphicFramePr>
        <p:xfrm>
          <a:off x="1593463" y="1142325"/>
          <a:ext cx="3000000" cy="3000000"/>
        </p:xfrm>
        <a:graphic>
          <a:graphicData uri="http://schemas.openxmlformats.org/drawingml/2006/table">
            <a:tbl>
              <a:tblPr>
                <a:noFill/>
                <a:tableStyleId>{1165ADF4-F1F7-4C80-A70B-44A620EBC9F8}</a:tableStyleId>
              </a:tblPr>
              <a:tblGrid>
                <a:gridCol w="1578725"/>
                <a:gridCol w="4378350"/>
              </a:tblGrid>
              <a:tr h="12700">
                <a:tc>
                  <a:txBody>
                    <a:bodyPr/>
                    <a:lstStyle/>
                    <a:p>
                      <a:pPr indent="0" lvl="0" marL="0" rtl="0" algn="ctr">
                        <a:spcBef>
                          <a:spcPts val="0"/>
                        </a:spcBef>
                        <a:spcAft>
                          <a:spcPts val="0"/>
                        </a:spcAft>
                        <a:buNone/>
                      </a:pPr>
                      <a:r>
                        <a:rPr b="1" lang="en" sz="1100">
                          <a:highlight>
                            <a:srgbClr val="FFFFFF"/>
                          </a:highlight>
                          <a:latin typeface="Times New Roman"/>
                          <a:ea typeface="Times New Roman"/>
                          <a:cs typeface="Times New Roman"/>
                          <a:sym typeface="Times New Roman"/>
                        </a:rPr>
                        <a:t>Metric</a:t>
                      </a:r>
                      <a:endParaRPr b="1" sz="1100">
                        <a:highlight>
                          <a:srgbClr val="FFFFFF"/>
                        </a:highlight>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b="1" lang="en" sz="1100">
                          <a:highlight>
                            <a:srgbClr val="FFFFFF"/>
                          </a:highlight>
                          <a:latin typeface="Times New Roman"/>
                          <a:ea typeface="Times New Roman"/>
                          <a:cs typeface="Times New Roman"/>
                          <a:sym typeface="Times New Roman"/>
                        </a:rPr>
                        <a:t>Description</a:t>
                      </a:r>
                      <a:endParaRPr b="1" sz="1100">
                        <a:highlight>
                          <a:srgbClr val="FFFFFF"/>
                        </a:highlight>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WMC</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Count of methods implemented within a class</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DIT</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Level for a class within its class hierarchy</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NOC</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Number of immediate subclasses of a class</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RFC</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Count of methods implemented within a class plus the number of methods accessible to an object class due to inheritance</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LCOM</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average percentage of methods in a class using each data field in the class subtracted from 100%</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MPC</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number of messages sent out from a class</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DAC</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number of instances of another class declared within a class </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NOM</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number of methods in a class</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SIZE1</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number of lines of code excluding comments</a:t>
                      </a:r>
                      <a:endParaRPr sz="1100">
                        <a:latin typeface="Times New Roman"/>
                        <a:ea typeface="Times New Roman"/>
                        <a:cs typeface="Times New Roman"/>
                        <a:sym typeface="Times New Roman"/>
                      </a:endParaRPr>
                    </a:p>
                  </a:txBody>
                  <a:tcPr marT="63500" marB="63500" marR="63500" marL="63500">
                    <a:solidFill>
                      <a:srgbClr val="FFFFFF"/>
                    </a:solidFill>
                  </a:tcPr>
                </a:tc>
              </a:tr>
              <a:tr h="127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SIZE2</a:t>
                      </a:r>
                      <a:endParaRPr sz="1100">
                        <a:latin typeface="Times New Roman"/>
                        <a:ea typeface="Times New Roman"/>
                        <a:cs typeface="Times New Roman"/>
                        <a:sym typeface="Times New Roman"/>
                      </a:endParaRPr>
                    </a:p>
                  </a:txBody>
                  <a:tcPr marT="63500" marB="63500" marR="63500" marL="63500">
                    <a:solidFill>
                      <a:srgbClr val="FFFFFF"/>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The total count of the number of data attributes and the number of local methods in a class</a:t>
                      </a:r>
                      <a:endParaRPr sz="1100">
                        <a:latin typeface="Times New Roman"/>
                        <a:ea typeface="Times New Roman"/>
                        <a:cs typeface="Times New Roman"/>
                        <a:sym typeface="Times New Roman"/>
                      </a:endParaRPr>
                    </a:p>
                  </a:txBody>
                  <a:tcPr marT="63500" marB="63500" marR="63500" marL="63500">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87" name="Google Shape;187;p31"/>
          <p:cNvSpPr txBox="1"/>
          <p:nvPr>
            <p:ph idx="1" type="body"/>
          </p:nvPr>
        </p:nvSpPr>
        <p:spPr>
          <a:xfrm>
            <a:off x="311700" y="1171600"/>
            <a:ext cx="8520600" cy="20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a:t>
            </a:r>
            <a:r>
              <a:rPr lang="en"/>
              <a:t> two datasets QUES and UIMS taken into consideration and applied ML and ensemble for predicting Software </a:t>
            </a:r>
            <a:r>
              <a:rPr lang="en"/>
              <a:t>maintenance.</a:t>
            </a:r>
            <a:endParaRPr/>
          </a:p>
          <a:p>
            <a:pPr indent="0" lvl="0" marL="0" rtl="0" algn="l">
              <a:spcBef>
                <a:spcPts val="1200"/>
              </a:spcBef>
              <a:spcAft>
                <a:spcPts val="1200"/>
              </a:spcAft>
              <a:buNone/>
            </a:pPr>
            <a:r>
              <a:rPr lang="en"/>
              <a:t>Table provides the results obtained from applying the individual algorithms on the QUES dataset.</a:t>
            </a:r>
            <a:endParaRPr/>
          </a:p>
        </p:txBody>
      </p:sp>
      <p:graphicFrame>
        <p:nvGraphicFramePr>
          <p:cNvPr id="188" name="Google Shape;188;p31"/>
          <p:cNvGraphicFramePr/>
          <p:nvPr/>
        </p:nvGraphicFramePr>
        <p:xfrm>
          <a:off x="1960550" y="2719200"/>
          <a:ext cx="3000000" cy="3000000"/>
        </p:xfrm>
        <a:graphic>
          <a:graphicData uri="http://schemas.openxmlformats.org/drawingml/2006/table">
            <a:tbl>
              <a:tblPr>
                <a:noFill/>
                <a:tableStyleId>{1165ADF4-F1F7-4C80-A70B-44A620EBC9F8}</a:tableStyleId>
              </a:tblPr>
              <a:tblGrid>
                <a:gridCol w="1015250"/>
                <a:gridCol w="1099850"/>
                <a:gridCol w="1099850"/>
                <a:gridCol w="1099850"/>
              </a:tblGrid>
              <a:tr h="430925">
                <a:tc>
                  <a:txBody>
                    <a:bodyPr/>
                    <a:lstStyle/>
                    <a:p>
                      <a:pPr indent="0" lvl="0" marL="0" rtl="0" algn="l">
                        <a:spcBef>
                          <a:spcPts val="0"/>
                        </a:spcBef>
                        <a:spcAft>
                          <a:spcPts val="0"/>
                        </a:spcAft>
                        <a:buNone/>
                      </a:pPr>
                      <a:r>
                        <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MSE</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RMSE</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Pred(0.3)</a:t>
                      </a:r>
                      <a:endParaRPr sz="1100"/>
                    </a:p>
                  </a:txBody>
                  <a:tcPr marT="63500" marB="63500" marR="63500" marL="63500">
                    <a:solidFill>
                      <a:srgbClr val="FFFFFF"/>
                    </a:solidFill>
                  </a:tcPr>
                </a:tc>
              </a:tr>
              <a:tr h="678475">
                <a:tc>
                  <a:txBody>
                    <a:bodyPr/>
                    <a:lstStyle/>
                    <a:p>
                      <a:pPr indent="0" lvl="0" marL="0" rtl="0" algn="l">
                        <a:spcBef>
                          <a:spcPts val="0"/>
                        </a:spcBef>
                        <a:spcAft>
                          <a:spcPts val="0"/>
                        </a:spcAft>
                        <a:buNone/>
                      </a:pPr>
                      <a:r>
                        <a:rPr lang="en" sz="1100"/>
                        <a:t>Linear Regression</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3770.43</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6</a:t>
                      </a:r>
                      <a:r>
                        <a:rPr lang="en" sz="1100"/>
                        <a:t>1.40</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0.067</a:t>
                      </a:r>
                      <a:endParaRPr sz="1100"/>
                    </a:p>
                  </a:txBody>
                  <a:tcPr marT="63500" marB="63500" marR="63500" marL="63500">
                    <a:solidFill>
                      <a:srgbClr val="FFFFFF"/>
                    </a:solidFill>
                  </a:tcPr>
                </a:tc>
              </a:tr>
              <a:tr h="430925">
                <a:tc>
                  <a:txBody>
                    <a:bodyPr/>
                    <a:lstStyle/>
                    <a:p>
                      <a:pPr indent="0" lvl="0" marL="0" rtl="0" algn="l">
                        <a:spcBef>
                          <a:spcPts val="0"/>
                        </a:spcBef>
                        <a:spcAft>
                          <a:spcPts val="0"/>
                        </a:spcAft>
                        <a:buNone/>
                      </a:pPr>
                      <a:r>
                        <a:rPr lang="en" sz="1100"/>
                        <a:t>SVR</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050">
                          <a:highlight>
                            <a:srgbClr val="FFFFFF"/>
                          </a:highlight>
                        </a:rPr>
                        <a:t>829.67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050">
                          <a:highlight>
                            <a:srgbClr val="FFFFFF"/>
                          </a:highlight>
                        </a:rPr>
                        <a:t>28.80</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0.33</a:t>
                      </a:r>
                      <a:endParaRPr sz="1100"/>
                    </a:p>
                  </a:txBody>
                  <a:tcPr marT="63500" marB="63500" marR="63500" marL="63500">
                    <a:solidFill>
                      <a:srgbClr val="FFFFFF"/>
                    </a:solidFill>
                  </a:tcPr>
                </a:tc>
              </a:tr>
              <a:tr h="430925">
                <a:tc>
                  <a:txBody>
                    <a:bodyPr/>
                    <a:lstStyle/>
                    <a:p>
                      <a:pPr indent="0" lvl="0" marL="0" rtl="0" algn="l">
                        <a:spcBef>
                          <a:spcPts val="0"/>
                        </a:spcBef>
                        <a:spcAft>
                          <a:spcPts val="0"/>
                        </a:spcAft>
                        <a:buNone/>
                      </a:pPr>
                      <a:r>
                        <a:rPr lang="en" sz="1100"/>
                        <a:t>ANN</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2656.86</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53.73</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0.33</a:t>
                      </a:r>
                      <a:endParaRPr sz="1100"/>
                    </a:p>
                  </a:txBody>
                  <a:tcPr marT="63500" marB="63500" marR="63500" marL="63500">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Stages of Software Development</a:t>
            </a:r>
            <a:endParaRPr/>
          </a:p>
        </p:txBody>
      </p:sp>
      <p:sp>
        <p:nvSpPr>
          <p:cNvPr id="68" name="Google Shape;68;p14"/>
          <p:cNvSpPr txBox="1"/>
          <p:nvPr>
            <p:ph idx="1" type="body"/>
          </p:nvPr>
        </p:nvSpPr>
        <p:spPr>
          <a:xfrm>
            <a:off x="498925" y="3280275"/>
            <a:ext cx="8520600" cy="1370400"/>
          </a:xfrm>
          <a:prstGeom prst="rect">
            <a:avLst/>
          </a:prstGeom>
        </p:spPr>
        <p:txBody>
          <a:bodyPr anchorCtr="0" anchor="t" bIns="91425" lIns="91425" spcFirstLastPara="1" rIns="91425" wrap="square" tIns="91425">
            <a:normAutofit fontScale="92500" lnSpcReduction="10000"/>
          </a:bodyPr>
          <a:lstStyle/>
          <a:p>
            <a:pPr indent="-346075" lvl="0" marL="457200" rtl="0" algn="just">
              <a:lnSpc>
                <a:spcPct val="107916"/>
              </a:lnSpc>
              <a:spcBef>
                <a:spcPts val="0"/>
              </a:spcBef>
              <a:spcAft>
                <a:spcPts val="0"/>
              </a:spcAft>
              <a:buSzPct val="100000"/>
              <a:buFont typeface="Times New Roman"/>
              <a:buChar char="➢"/>
            </a:pPr>
            <a:r>
              <a:rPr lang="en" sz="2000">
                <a:latin typeface="Times New Roman"/>
                <a:ea typeface="Times New Roman"/>
                <a:cs typeface="Times New Roman"/>
                <a:sym typeface="Times New Roman"/>
              </a:rPr>
              <a:t>A software project lifecycle consists of five different phases. They are planning, designing, development, testing, deployment and maintenance. </a:t>
            </a:r>
            <a:endParaRPr sz="2000">
              <a:latin typeface="Times New Roman"/>
              <a:ea typeface="Times New Roman"/>
              <a:cs typeface="Times New Roman"/>
              <a:sym typeface="Times New Roman"/>
            </a:endParaRPr>
          </a:p>
          <a:p>
            <a:pPr indent="-346075" lvl="0" marL="457200" rtl="0" algn="just">
              <a:lnSpc>
                <a:spcPct val="107916"/>
              </a:lnSpc>
              <a:spcBef>
                <a:spcPts val="0"/>
              </a:spcBef>
              <a:spcAft>
                <a:spcPts val="0"/>
              </a:spcAft>
              <a:buSzPct val="100000"/>
              <a:buFont typeface="Times New Roman"/>
              <a:buChar char="➢"/>
            </a:pPr>
            <a:r>
              <a:rPr lang="en" sz="2000">
                <a:latin typeface="Times New Roman"/>
                <a:ea typeface="Times New Roman"/>
                <a:cs typeface="Times New Roman"/>
                <a:sym typeface="Times New Roman"/>
              </a:rPr>
              <a:t>The software project maintenance is the longest phase of a project life cycle and is the most costly phase as well. Maintenance of software requires a lot of effort.</a:t>
            </a:r>
            <a:endParaRPr sz="2000">
              <a:latin typeface="Times New Roman"/>
              <a:ea typeface="Times New Roman"/>
              <a:cs typeface="Times New Roman"/>
              <a:sym typeface="Times New Roman"/>
            </a:endParaRPr>
          </a:p>
        </p:txBody>
      </p:sp>
      <p:pic>
        <p:nvPicPr>
          <p:cNvPr id="69" name="Google Shape;69;p14"/>
          <p:cNvPicPr preferRelativeResize="0"/>
          <p:nvPr/>
        </p:nvPicPr>
        <p:blipFill>
          <a:blip r:embed="rId3">
            <a:alphaModFix/>
          </a:blip>
          <a:stretch>
            <a:fillRect/>
          </a:stretch>
        </p:blipFill>
        <p:spPr>
          <a:xfrm>
            <a:off x="2943200" y="1186163"/>
            <a:ext cx="2666401" cy="196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194" name="Google Shape;194;p32"/>
          <p:cNvSpPr txBox="1"/>
          <p:nvPr>
            <p:ph idx="1" type="body"/>
          </p:nvPr>
        </p:nvSpPr>
        <p:spPr>
          <a:xfrm>
            <a:off x="311700" y="1171600"/>
            <a:ext cx="8520600" cy="163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 below provides the results obtained from applying the ensemble methods for the QUES dataset. The ensemble methods we have used in this research are AdaBoost, Gradient Boost, XGBoost and CatBoost regression.</a:t>
            </a:r>
            <a:endParaRPr/>
          </a:p>
        </p:txBody>
      </p:sp>
      <p:graphicFrame>
        <p:nvGraphicFramePr>
          <p:cNvPr id="195" name="Google Shape;195;p32"/>
          <p:cNvGraphicFramePr/>
          <p:nvPr/>
        </p:nvGraphicFramePr>
        <p:xfrm>
          <a:off x="1753650" y="2443350"/>
          <a:ext cx="3000000" cy="3000000"/>
        </p:xfrm>
        <a:graphic>
          <a:graphicData uri="http://schemas.openxmlformats.org/drawingml/2006/table">
            <a:tbl>
              <a:tblPr>
                <a:noFill/>
                <a:tableStyleId>{1165ADF4-F1F7-4C80-A70B-44A620EBC9F8}</a:tableStyleId>
              </a:tblPr>
              <a:tblGrid>
                <a:gridCol w="1036900"/>
                <a:gridCol w="1036900"/>
                <a:gridCol w="1036900"/>
                <a:gridCol w="1036900"/>
                <a:gridCol w="1036900"/>
              </a:tblGrid>
              <a:tr h="332875">
                <a:tc>
                  <a:txBody>
                    <a:bodyPr/>
                    <a:lstStyle/>
                    <a:p>
                      <a:pPr indent="0" lvl="0" marL="0" rtl="0" algn="l">
                        <a:spcBef>
                          <a:spcPts val="0"/>
                        </a:spcBef>
                        <a:spcAft>
                          <a:spcPts val="0"/>
                        </a:spcAft>
                        <a:buNone/>
                      </a:pPr>
                      <a:r>
                        <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MSE</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RMSE</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MMRE</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Pred(0.3)</a:t>
                      </a:r>
                      <a:endParaRPr sz="1100"/>
                    </a:p>
                  </a:txBody>
                  <a:tcPr marT="63500" marB="63500" marR="63500" marL="63500">
                    <a:solidFill>
                      <a:srgbClr val="FFFFFF"/>
                    </a:solidFill>
                  </a:tcPr>
                </a:tc>
              </a:tr>
              <a:tr h="332875">
                <a:tc>
                  <a:txBody>
                    <a:bodyPr/>
                    <a:lstStyle/>
                    <a:p>
                      <a:pPr indent="0" lvl="0" marL="0" rtl="0" algn="l">
                        <a:spcBef>
                          <a:spcPts val="0"/>
                        </a:spcBef>
                        <a:spcAft>
                          <a:spcPts val="0"/>
                        </a:spcAft>
                        <a:buNone/>
                      </a:pPr>
                      <a:r>
                        <a:rPr lang="en" sz="1100"/>
                        <a:t>AdaBoost</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3357.97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56.58</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0.83</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0.0</a:t>
                      </a:r>
                      <a:endParaRPr sz="1100"/>
                    </a:p>
                  </a:txBody>
                  <a:tcPr marT="63500" marB="63500" marR="63500" marL="63500">
                    <a:solidFill>
                      <a:srgbClr val="FFFFFF"/>
                    </a:solidFill>
                  </a:tcPr>
                </a:tc>
              </a:tr>
              <a:tr h="715325">
                <a:tc>
                  <a:txBody>
                    <a:bodyPr/>
                    <a:lstStyle/>
                    <a:p>
                      <a:pPr indent="0" lvl="0" marL="0" rtl="0" algn="l">
                        <a:spcBef>
                          <a:spcPts val="0"/>
                        </a:spcBef>
                        <a:spcAft>
                          <a:spcPts val="0"/>
                        </a:spcAft>
                        <a:buNone/>
                      </a:pPr>
                      <a:r>
                        <a:rPr lang="en" sz="1100"/>
                        <a:t>Gradient Boost Regression</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1094.27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26.01</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0.70</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0.47</a:t>
                      </a:r>
                      <a:endParaRPr sz="1100"/>
                    </a:p>
                  </a:txBody>
                  <a:tcPr marT="63500" marB="63500" marR="63500" marL="63500">
                    <a:solidFill>
                      <a:srgbClr val="FFFFFF"/>
                    </a:solidFill>
                  </a:tcPr>
                </a:tc>
              </a:tr>
              <a:tr h="524100">
                <a:tc>
                  <a:txBody>
                    <a:bodyPr/>
                    <a:lstStyle/>
                    <a:p>
                      <a:pPr indent="0" lvl="0" marL="0" rtl="0" algn="l">
                        <a:spcBef>
                          <a:spcPts val="0"/>
                        </a:spcBef>
                        <a:spcAft>
                          <a:spcPts val="0"/>
                        </a:spcAft>
                        <a:buNone/>
                      </a:pPr>
                      <a:r>
                        <a:rPr lang="en" sz="1100"/>
                        <a:t>XGBoost Regression</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3455.06</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58.63</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0.87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0.07</a:t>
                      </a:r>
                      <a:endParaRPr sz="1100"/>
                    </a:p>
                  </a:txBody>
                  <a:tcPr marT="63500" marB="63500" marR="63500" marL="63500">
                    <a:solidFill>
                      <a:srgbClr val="FFFFFF"/>
                    </a:solidFill>
                  </a:tcPr>
                </a:tc>
              </a:tr>
              <a:tr h="524100">
                <a:tc>
                  <a:txBody>
                    <a:bodyPr/>
                    <a:lstStyle/>
                    <a:p>
                      <a:pPr indent="0" lvl="0" marL="0" rtl="0" algn="l">
                        <a:spcBef>
                          <a:spcPts val="0"/>
                        </a:spcBef>
                        <a:spcAft>
                          <a:spcPts val="0"/>
                        </a:spcAft>
                        <a:buNone/>
                      </a:pPr>
                      <a:r>
                        <a:rPr lang="en" sz="1100"/>
                        <a:t>CatBoost Regression</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2272.27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47.67</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0.60</a:t>
                      </a:r>
                      <a:endParaRPr sz="1100"/>
                    </a:p>
                  </a:txBody>
                  <a:tcPr marT="63500" marB="63500" marR="63500" marL="63500">
                    <a:solidFill>
                      <a:srgbClr val="FFFFFF"/>
                    </a:solidFill>
                  </a:tcPr>
                </a:tc>
                <a:tc>
                  <a:txBody>
                    <a:bodyPr/>
                    <a:lstStyle/>
                    <a:p>
                      <a:pPr indent="0" lvl="0" marL="0" rtl="0" algn="l">
                        <a:spcBef>
                          <a:spcPts val="0"/>
                        </a:spcBef>
                        <a:spcAft>
                          <a:spcPts val="0"/>
                        </a:spcAft>
                        <a:buNone/>
                      </a:pPr>
                      <a:r>
                        <a:rPr lang="en" sz="1100"/>
                        <a:t>0.27</a:t>
                      </a:r>
                      <a:endParaRPr sz="1100"/>
                    </a:p>
                  </a:txBody>
                  <a:tcPr marT="63500" marB="63500" marR="63500" marL="63500">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201" name="Google Shape;201;p33"/>
          <p:cNvSpPr txBox="1"/>
          <p:nvPr>
            <p:ph idx="1" type="body"/>
          </p:nvPr>
        </p:nvSpPr>
        <p:spPr>
          <a:xfrm>
            <a:off x="311700" y="1171600"/>
            <a:ext cx="8520600" cy="572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following figures shows performance results (Pred(0.3), RMSE)s of </a:t>
            </a:r>
            <a:r>
              <a:rPr lang="en"/>
              <a:t>QUES Dataset</a:t>
            </a:r>
            <a:endParaRPr/>
          </a:p>
        </p:txBody>
      </p:sp>
      <p:pic>
        <p:nvPicPr>
          <p:cNvPr id="202" name="Google Shape;202;p33"/>
          <p:cNvPicPr preferRelativeResize="0"/>
          <p:nvPr/>
        </p:nvPicPr>
        <p:blipFill>
          <a:blip r:embed="rId3">
            <a:alphaModFix/>
          </a:blip>
          <a:stretch>
            <a:fillRect/>
          </a:stretch>
        </p:blipFill>
        <p:spPr>
          <a:xfrm>
            <a:off x="311700" y="1857375"/>
            <a:ext cx="3885875" cy="2616100"/>
          </a:xfrm>
          <a:prstGeom prst="rect">
            <a:avLst/>
          </a:prstGeom>
          <a:noFill/>
          <a:ln>
            <a:noFill/>
          </a:ln>
        </p:spPr>
      </p:pic>
      <p:pic>
        <p:nvPicPr>
          <p:cNvPr id="203" name="Google Shape;203;p33"/>
          <p:cNvPicPr preferRelativeResize="0"/>
          <p:nvPr/>
        </p:nvPicPr>
        <p:blipFill>
          <a:blip r:embed="rId4">
            <a:alphaModFix/>
          </a:blip>
          <a:stretch>
            <a:fillRect/>
          </a:stretch>
        </p:blipFill>
        <p:spPr>
          <a:xfrm>
            <a:off x="4739500" y="1906250"/>
            <a:ext cx="4092800" cy="252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209" name="Google Shape;209;p34"/>
          <p:cNvSpPr txBox="1"/>
          <p:nvPr>
            <p:ph idx="1" type="body"/>
          </p:nvPr>
        </p:nvSpPr>
        <p:spPr>
          <a:xfrm>
            <a:off x="311700" y="1171600"/>
            <a:ext cx="8520600" cy="1400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Table below provides the results obtained from applying the individual algorithms on the UIMS dataset. The individual algorithms we have taken in table 3 are linear regression, SVR, and ANN. We have calculated the performance measures MRE, RMSE, Pred(0.3). Out of all the models it can be observed that linear regression outperformed all the individual algorithms.</a:t>
            </a:r>
            <a:endParaRPr/>
          </a:p>
        </p:txBody>
      </p:sp>
      <p:graphicFrame>
        <p:nvGraphicFramePr>
          <p:cNvPr id="210" name="Google Shape;210;p34"/>
          <p:cNvGraphicFramePr/>
          <p:nvPr/>
        </p:nvGraphicFramePr>
        <p:xfrm>
          <a:off x="1881675" y="2748750"/>
          <a:ext cx="3000000" cy="3000000"/>
        </p:xfrm>
        <a:graphic>
          <a:graphicData uri="http://schemas.openxmlformats.org/drawingml/2006/table">
            <a:tbl>
              <a:tblPr>
                <a:noFill/>
                <a:tableStyleId>{1165ADF4-F1F7-4C80-A70B-44A620EBC9F8}</a:tableStyleId>
              </a:tblPr>
              <a:tblGrid>
                <a:gridCol w="1267675"/>
                <a:gridCol w="1455000"/>
                <a:gridCol w="1032225"/>
                <a:gridCol w="1032225"/>
              </a:tblGrid>
              <a:tr h="411425">
                <a:tc>
                  <a:txBody>
                    <a:bodyPr/>
                    <a:lstStyle/>
                    <a:p>
                      <a:pPr indent="0" lvl="0" marL="0" rtl="0" algn="l">
                        <a:spcBef>
                          <a:spcPts val="0"/>
                        </a:spcBef>
                        <a:spcAft>
                          <a:spcPts val="0"/>
                        </a:spcAft>
                        <a:buNone/>
                      </a:pPr>
                      <a:r>
                        <a:t/>
                      </a:r>
                      <a:endParaRPr sz="800"/>
                    </a:p>
                  </a:txBody>
                  <a:tcPr marT="63500" marB="63500" marR="63500" marL="63500">
                    <a:solidFill>
                      <a:srgbClr val="FFFFFF"/>
                    </a:solidFill>
                  </a:tcPr>
                </a:tc>
                <a:tc>
                  <a:txBody>
                    <a:bodyPr/>
                    <a:lstStyle/>
                    <a:p>
                      <a:pPr indent="0" lvl="0" marL="0" rtl="0" algn="l">
                        <a:spcBef>
                          <a:spcPts val="0"/>
                        </a:spcBef>
                        <a:spcAft>
                          <a:spcPts val="0"/>
                        </a:spcAft>
                        <a:buNone/>
                      </a:pPr>
                      <a:r>
                        <a:rPr lang="en" sz="1300"/>
                        <a:t>MSE</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RMSE</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Pred(0.3)</a:t>
                      </a:r>
                      <a:endParaRPr sz="1300"/>
                    </a:p>
                  </a:txBody>
                  <a:tcPr marT="63500" marB="63500" marR="63500" marL="63500">
                    <a:solidFill>
                      <a:srgbClr val="FFFFFF"/>
                    </a:solidFill>
                  </a:tcPr>
                </a:tc>
              </a:tr>
              <a:tr h="663075">
                <a:tc>
                  <a:txBody>
                    <a:bodyPr/>
                    <a:lstStyle/>
                    <a:p>
                      <a:pPr indent="0" lvl="0" marL="0" rtl="0" algn="l">
                        <a:spcBef>
                          <a:spcPts val="0"/>
                        </a:spcBef>
                        <a:spcAft>
                          <a:spcPts val="0"/>
                        </a:spcAft>
                        <a:buNone/>
                      </a:pPr>
                      <a:r>
                        <a:rPr lang="en" sz="1300"/>
                        <a:t>Linear Regression</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170.70</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13.07</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1.0</a:t>
                      </a:r>
                      <a:endParaRPr sz="1300"/>
                    </a:p>
                  </a:txBody>
                  <a:tcPr marT="63500" marB="63500" marR="63500" marL="63500">
                    <a:solidFill>
                      <a:srgbClr val="FFFFFF"/>
                    </a:solidFill>
                  </a:tcPr>
                </a:tc>
              </a:tr>
              <a:tr h="411425">
                <a:tc>
                  <a:txBody>
                    <a:bodyPr/>
                    <a:lstStyle/>
                    <a:p>
                      <a:pPr indent="0" lvl="0" marL="0" rtl="0" algn="l">
                        <a:spcBef>
                          <a:spcPts val="0"/>
                        </a:spcBef>
                        <a:spcAft>
                          <a:spcPts val="0"/>
                        </a:spcAft>
                        <a:buNone/>
                      </a:pPr>
                      <a:r>
                        <a:rPr lang="en" sz="1300"/>
                        <a:t>SVR</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250">
                          <a:highlight>
                            <a:srgbClr val="FFFFFF"/>
                          </a:highlight>
                        </a:rPr>
                        <a:t>6731.32</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250">
                          <a:highlight>
                            <a:srgbClr val="FFFFFF"/>
                          </a:highlight>
                        </a:rPr>
                        <a:t>82.04</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0.25</a:t>
                      </a:r>
                      <a:endParaRPr sz="1300"/>
                    </a:p>
                  </a:txBody>
                  <a:tcPr marT="63500" marB="63500" marR="63500" marL="63500">
                    <a:solidFill>
                      <a:srgbClr val="FFFFFF"/>
                    </a:solidFill>
                  </a:tcPr>
                </a:tc>
              </a:tr>
              <a:tr h="411425">
                <a:tc>
                  <a:txBody>
                    <a:bodyPr/>
                    <a:lstStyle/>
                    <a:p>
                      <a:pPr indent="0" lvl="0" marL="0" rtl="0" algn="l">
                        <a:spcBef>
                          <a:spcPts val="0"/>
                        </a:spcBef>
                        <a:spcAft>
                          <a:spcPts val="0"/>
                        </a:spcAft>
                        <a:buNone/>
                      </a:pPr>
                      <a:r>
                        <a:rPr lang="en" sz="1300"/>
                        <a:t>ANN</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8346.05</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40.72</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0.33</a:t>
                      </a:r>
                      <a:endParaRPr sz="1300"/>
                    </a:p>
                  </a:txBody>
                  <a:tcPr marT="63500" marB="63500" marR="63500" marL="63500">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216" name="Google Shape;216;p35"/>
          <p:cNvSpPr txBox="1"/>
          <p:nvPr>
            <p:ph idx="1" type="body"/>
          </p:nvPr>
        </p:nvSpPr>
        <p:spPr>
          <a:xfrm>
            <a:off x="311700" y="1171600"/>
            <a:ext cx="8520600" cy="61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Table below provides the results obtained from applying the ensemble methods for the UIMS dataset.</a:t>
            </a:r>
            <a:endParaRPr/>
          </a:p>
        </p:txBody>
      </p:sp>
      <p:graphicFrame>
        <p:nvGraphicFramePr>
          <p:cNvPr id="217" name="Google Shape;217;p35"/>
          <p:cNvGraphicFramePr/>
          <p:nvPr/>
        </p:nvGraphicFramePr>
        <p:xfrm>
          <a:off x="1571300" y="2046025"/>
          <a:ext cx="3000000" cy="3000000"/>
        </p:xfrm>
        <a:graphic>
          <a:graphicData uri="http://schemas.openxmlformats.org/drawingml/2006/table">
            <a:tbl>
              <a:tblPr>
                <a:noFill/>
                <a:tableStyleId>{1165ADF4-F1F7-4C80-A70B-44A620EBC9F8}</a:tableStyleId>
              </a:tblPr>
              <a:tblGrid>
                <a:gridCol w="2095700"/>
                <a:gridCol w="1139775"/>
                <a:gridCol w="1226625"/>
                <a:gridCol w="1226625"/>
              </a:tblGrid>
              <a:tr h="394600">
                <a:tc>
                  <a:txBody>
                    <a:bodyPr/>
                    <a:lstStyle/>
                    <a:p>
                      <a:pPr indent="0" lvl="0" marL="0" rtl="0" algn="l">
                        <a:spcBef>
                          <a:spcPts val="0"/>
                        </a:spcBef>
                        <a:spcAft>
                          <a:spcPts val="0"/>
                        </a:spcAft>
                        <a:buNone/>
                      </a:pPr>
                      <a:r>
                        <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MSE</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RMSE</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Pred(0.3)</a:t>
                      </a:r>
                      <a:endParaRPr sz="1300"/>
                    </a:p>
                  </a:txBody>
                  <a:tcPr marT="63500" marB="63500" marR="63500" marL="63500">
                    <a:solidFill>
                      <a:srgbClr val="FFFFFF"/>
                    </a:solidFill>
                  </a:tcPr>
                </a:tc>
              </a:tr>
              <a:tr h="394600">
                <a:tc>
                  <a:txBody>
                    <a:bodyPr/>
                    <a:lstStyle/>
                    <a:p>
                      <a:pPr indent="0" lvl="0" marL="0" rtl="0" algn="l">
                        <a:spcBef>
                          <a:spcPts val="0"/>
                        </a:spcBef>
                        <a:spcAft>
                          <a:spcPts val="0"/>
                        </a:spcAft>
                        <a:buNone/>
                      </a:pPr>
                      <a:r>
                        <a:rPr lang="en" sz="1300"/>
                        <a:t>AdaBoost</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514.52</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22.91</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1.014</a:t>
                      </a:r>
                      <a:endParaRPr sz="1300"/>
                    </a:p>
                  </a:txBody>
                  <a:tcPr marT="63500" marB="63500" marR="63500" marL="63500">
                    <a:solidFill>
                      <a:srgbClr val="FFFFFF"/>
                    </a:solidFill>
                  </a:tcPr>
                </a:tc>
              </a:tr>
              <a:tr h="635975">
                <a:tc>
                  <a:txBody>
                    <a:bodyPr/>
                    <a:lstStyle/>
                    <a:p>
                      <a:pPr indent="0" lvl="0" marL="0" rtl="0" algn="l">
                        <a:spcBef>
                          <a:spcPts val="0"/>
                        </a:spcBef>
                        <a:spcAft>
                          <a:spcPts val="0"/>
                        </a:spcAft>
                        <a:buNone/>
                      </a:pPr>
                      <a:r>
                        <a:rPr lang="en" sz="1300"/>
                        <a:t>Gradient Boost Regression</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975.0</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3</a:t>
                      </a:r>
                      <a:r>
                        <a:rPr lang="en" sz="1300"/>
                        <a:t>0.57</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0.5</a:t>
                      </a:r>
                      <a:endParaRPr sz="1300"/>
                    </a:p>
                  </a:txBody>
                  <a:tcPr marT="63500" marB="63500" marR="63500" marL="63500">
                    <a:solidFill>
                      <a:srgbClr val="FFFFFF"/>
                    </a:solidFill>
                  </a:tcPr>
                </a:tc>
              </a:tr>
              <a:tr h="394600">
                <a:tc>
                  <a:txBody>
                    <a:bodyPr/>
                    <a:lstStyle/>
                    <a:p>
                      <a:pPr indent="0" lvl="0" marL="0" rtl="0" algn="l">
                        <a:spcBef>
                          <a:spcPts val="0"/>
                        </a:spcBef>
                        <a:spcAft>
                          <a:spcPts val="0"/>
                        </a:spcAft>
                        <a:buNone/>
                      </a:pPr>
                      <a:r>
                        <a:rPr lang="en" sz="1300"/>
                        <a:t>XGBoost Regression</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138.45</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21.22</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0.47</a:t>
                      </a:r>
                      <a:endParaRPr sz="1300"/>
                    </a:p>
                  </a:txBody>
                  <a:tcPr marT="63500" marB="63500" marR="63500" marL="63500">
                    <a:solidFill>
                      <a:srgbClr val="FFFFFF"/>
                    </a:solidFill>
                  </a:tcPr>
                </a:tc>
              </a:tr>
              <a:tr h="394600">
                <a:tc>
                  <a:txBody>
                    <a:bodyPr/>
                    <a:lstStyle/>
                    <a:p>
                      <a:pPr indent="0" lvl="0" marL="0" rtl="0" algn="l">
                        <a:spcBef>
                          <a:spcPts val="0"/>
                        </a:spcBef>
                        <a:spcAft>
                          <a:spcPts val="0"/>
                        </a:spcAft>
                        <a:buNone/>
                      </a:pPr>
                      <a:r>
                        <a:rPr lang="en" sz="1300"/>
                        <a:t>CatBoost Regression</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524.25</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22.90</a:t>
                      </a:r>
                      <a:endParaRPr sz="1300"/>
                    </a:p>
                  </a:txBody>
                  <a:tcPr marT="63500" marB="63500" marR="63500" marL="63500">
                    <a:solidFill>
                      <a:srgbClr val="FFFFFF"/>
                    </a:solidFill>
                  </a:tcPr>
                </a:tc>
                <a:tc>
                  <a:txBody>
                    <a:bodyPr/>
                    <a:lstStyle/>
                    <a:p>
                      <a:pPr indent="0" lvl="0" marL="0" rtl="0" algn="l">
                        <a:spcBef>
                          <a:spcPts val="0"/>
                        </a:spcBef>
                        <a:spcAft>
                          <a:spcPts val="0"/>
                        </a:spcAft>
                        <a:buNone/>
                      </a:pPr>
                      <a:r>
                        <a:rPr lang="en" sz="1300"/>
                        <a:t>0.26</a:t>
                      </a:r>
                      <a:endParaRPr sz="1300"/>
                    </a:p>
                  </a:txBody>
                  <a:tcPr marT="63500" marB="63500" marR="63500" marL="63500">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Analysis</a:t>
            </a:r>
            <a:endParaRPr/>
          </a:p>
        </p:txBody>
      </p:sp>
      <p:sp>
        <p:nvSpPr>
          <p:cNvPr id="223" name="Google Shape;223;p36"/>
          <p:cNvSpPr txBox="1"/>
          <p:nvPr>
            <p:ph idx="1" type="body"/>
          </p:nvPr>
        </p:nvSpPr>
        <p:spPr>
          <a:xfrm>
            <a:off x="311700" y="1171600"/>
            <a:ext cx="8520600" cy="916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a:t>The following figures shows performance results (Pred(0.3),RMSE)s of UIMS Dataset</a:t>
            </a:r>
            <a:endParaRPr/>
          </a:p>
          <a:p>
            <a:pPr indent="0" lvl="0" marL="0" rtl="0" algn="l">
              <a:spcBef>
                <a:spcPts val="1200"/>
              </a:spcBef>
              <a:spcAft>
                <a:spcPts val="1200"/>
              </a:spcAft>
              <a:buNone/>
            </a:pPr>
            <a:r>
              <a:t/>
            </a:r>
            <a:endParaRPr/>
          </a:p>
        </p:txBody>
      </p:sp>
      <p:pic>
        <p:nvPicPr>
          <p:cNvPr id="224" name="Google Shape;224;p36"/>
          <p:cNvPicPr preferRelativeResize="0"/>
          <p:nvPr/>
        </p:nvPicPr>
        <p:blipFill>
          <a:blip r:embed="rId3">
            <a:alphaModFix/>
          </a:blip>
          <a:stretch>
            <a:fillRect/>
          </a:stretch>
        </p:blipFill>
        <p:spPr>
          <a:xfrm>
            <a:off x="413375" y="2201175"/>
            <a:ext cx="4158625" cy="2550850"/>
          </a:xfrm>
          <a:prstGeom prst="rect">
            <a:avLst/>
          </a:prstGeom>
          <a:noFill/>
          <a:ln>
            <a:noFill/>
          </a:ln>
        </p:spPr>
      </p:pic>
      <p:pic>
        <p:nvPicPr>
          <p:cNvPr id="225" name="Google Shape;225;p36"/>
          <p:cNvPicPr preferRelativeResize="0"/>
          <p:nvPr/>
        </p:nvPicPr>
        <p:blipFill>
          <a:blip r:embed="rId4">
            <a:alphaModFix/>
          </a:blip>
          <a:stretch>
            <a:fillRect/>
          </a:stretch>
        </p:blipFill>
        <p:spPr>
          <a:xfrm>
            <a:off x="4904275" y="2201175"/>
            <a:ext cx="3928025" cy="255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1" name="Google Shape;231;p37"/>
          <p:cNvSpPr txBox="1"/>
          <p:nvPr>
            <p:ph idx="1" type="body"/>
          </p:nvPr>
        </p:nvSpPr>
        <p:spPr>
          <a:xfrm>
            <a:off x="311700" y="1171600"/>
            <a:ext cx="8520600" cy="3765300"/>
          </a:xfrm>
          <a:prstGeom prst="rect">
            <a:avLst/>
          </a:prstGeom>
        </p:spPr>
        <p:txBody>
          <a:bodyPr anchorCtr="0" anchor="ctr" bIns="91425" lIns="91425" spcFirstLastPara="1" rIns="91425" wrap="square" tIns="91425">
            <a:normAutofit/>
          </a:bodyPr>
          <a:lstStyle/>
          <a:p>
            <a:pPr indent="-355600" lvl="0" marL="457200" rtl="0" algn="just">
              <a:spcBef>
                <a:spcPts val="0"/>
              </a:spcBef>
              <a:spcAft>
                <a:spcPts val="0"/>
              </a:spcAft>
              <a:buSzPts val="2000"/>
              <a:buChar char="●"/>
            </a:pPr>
            <a:r>
              <a:rPr lang="en" sz="2000"/>
              <a:t>After analysing the results of ensemble methods, we discovered that Pred(0.3) and RMSE values are having better results for Gradient Boost compared to other ensemble methods (Adaboost, XGBoost, CatBoost). </a:t>
            </a:r>
            <a:endParaRPr sz="2000"/>
          </a:p>
          <a:p>
            <a:pPr indent="-355600" lvl="0" marL="457200" rtl="0" algn="just">
              <a:spcBef>
                <a:spcPts val="0"/>
              </a:spcBef>
              <a:spcAft>
                <a:spcPts val="0"/>
              </a:spcAft>
              <a:buSzPts val="2000"/>
              <a:buChar char="●"/>
            </a:pPr>
            <a:r>
              <a:rPr lang="en" sz="2000"/>
              <a:t>Therefore, Gradient Boost provides more accurate prediction of software maintenance out of all the ensemble methods. </a:t>
            </a:r>
            <a:endParaRPr sz="20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7" name="Google Shape;237;p38"/>
          <p:cNvSpPr txBox="1"/>
          <p:nvPr>
            <p:ph idx="1" type="body"/>
          </p:nvPr>
        </p:nvSpPr>
        <p:spPr>
          <a:xfrm>
            <a:off x="311700" y="1171600"/>
            <a:ext cx="8520600" cy="376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 Kaur, A., Kaur, K., &amp; Malhotra, R. (2010). Soft computing approaches for prediction of software maintenance effort. International Journal of Computer Applications, 1(16), 69-75.</a:t>
            </a:r>
            <a:endParaRPr sz="1500"/>
          </a:p>
          <a:p>
            <a:pPr indent="-323850" lvl="0" marL="457200" rtl="0" algn="l">
              <a:spcBef>
                <a:spcPts val="0"/>
              </a:spcBef>
              <a:spcAft>
                <a:spcPts val="0"/>
              </a:spcAft>
              <a:buSzPts val="1500"/>
              <a:buChar char="❏"/>
            </a:pPr>
            <a:r>
              <a:rPr lang="en" sz="1500"/>
              <a:t>Elish, M. O., Aljamaan, H., &amp; Ahmad, I. (2015). Three empirical studies on predicting software maintainability using ensemble methods. Soft Computing, 19(9), 2511-2524.</a:t>
            </a:r>
            <a:endParaRPr sz="1500"/>
          </a:p>
          <a:p>
            <a:pPr indent="-323850" lvl="0" marL="457200" rtl="0" algn="l">
              <a:spcBef>
                <a:spcPts val="0"/>
              </a:spcBef>
              <a:spcAft>
                <a:spcPts val="0"/>
              </a:spcAft>
              <a:buSzPts val="1500"/>
              <a:buChar char="❏"/>
            </a:pPr>
            <a:r>
              <a:rPr lang="en" sz="1500"/>
              <a:t>Riaz, M., Mendes, E., &amp; Tempero, E. (2009, October). A systematic review of software maintainability prediction and metrics. In 2009 3rd international symposium on empirical software engineering and measurement (pp. 367-377). IEEE.</a:t>
            </a:r>
            <a:endParaRPr sz="1500"/>
          </a:p>
          <a:p>
            <a:pPr indent="-323850" lvl="0" marL="457200" rtl="0" algn="l">
              <a:spcBef>
                <a:spcPts val="0"/>
              </a:spcBef>
              <a:spcAft>
                <a:spcPts val="0"/>
              </a:spcAft>
              <a:buSzPts val="1500"/>
              <a:buChar char="❏"/>
            </a:pPr>
            <a:r>
              <a:rPr lang="en" sz="1500"/>
              <a:t>Aljamaan, H., Elish, M. O., &amp; Ahmad, I. (2013, June). An ensemble of computational intelligence models for software maintenance effort prediction. In International Work-Conference on Artificial Neural Networks (pp. 592-603). Springer, Berlin, Heidelberg.</a:t>
            </a:r>
            <a:endParaRPr sz="1500"/>
          </a:p>
          <a:p>
            <a:pPr indent="-323850" lvl="0" marL="457200" rtl="0" algn="l">
              <a:spcBef>
                <a:spcPts val="0"/>
              </a:spcBef>
              <a:spcAft>
                <a:spcPts val="0"/>
              </a:spcAft>
              <a:buSzPts val="1500"/>
              <a:buChar char="❏"/>
            </a:pPr>
            <a:r>
              <a:rPr lang="en" sz="1500"/>
              <a:t>Baqais, A. A. B., Alshayeb, M., &amp; Baig, Z. A. (2014). Hybrid intelligent model for software maintenance prediction.</a:t>
            </a:r>
            <a:endParaRPr sz="1500"/>
          </a:p>
          <a:p>
            <a:pPr indent="-323850" lvl="0" marL="457200" rtl="0" algn="l">
              <a:spcBef>
                <a:spcPts val="0"/>
              </a:spcBef>
              <a:spcAft>
                <a:spcPts val="0"/>
              </a:spcAft>
              <a:buSzPts val="1500"/>
              <a:buChar char="❏"/>
            </a:pPr>
            <a:r>
              <a:rPr lang="en" sz="1500"/>
              <a:t>Abirami, S., Kousalya, G., Balakrishnan and Karthick, R., 2022. Varied Expression Analysis of Children With ASD Using Multimodal Deep Learning Technique.</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3" name="Google Shape;243;p39"/>
          <p:cNvSpPr txBox="1"/>
          <p:nvPr>
            <p:ph idx="1" type="body"/>
          </p:nvPr>
        </p:nvSpPr>
        <p:spPr>
          <a:xfrm>
            <a:off x="133050" y="1137050"/>
            <a:ext cx="8877900" cy="3397200"/>
          </a:xfrm>
          <a:prstGeom prst="rect">
            <a:avLst/>
          </a:prstGeom>
        </p:spPr>
        <p:txBody>
          <a:bodyPr anchorCtr="0" anchor="t" bIns="91425" lIns="91425" spcFirstLastPara="1" rIns="91425" wrap="square" tIns="91425">
            <a:noAutofit/>
          </a:bodyPr>
          <a:lstStyle/>
          <a:p>
            <a:pPr indent="-323215" lvl="0" marL="457200" rtl="0" algn="l">
              <a:lnSpc>
                <a:spcPct val="105000"/>
              </a:lnSpc>
              <a:spcBef>
                <a:spcPts val="0"/>
              </a:spcBef>
              <a:spcAft>
                <a:spcPts val="0"/>
              </a:spcAft>
              <a:buSzPts val="1490"/>
              <a:buChar char="❏"/>
            </a:pPr>
            <a:r>
              <a:rPr lang="en" sz="1490"/>
              <a:t>En.wikipedia.org. 2022. Gradient boosting - Wikipedia. [online] Available at: &lt;https://en.wikipedia.org/wiki/Gradient_boosting&gt; [Accessed 6 May 2022].</a:t>
            </a:r>
            <a:endParaRPr sz="1490"/>
          </a:p>
          <a:p>
            <a:pPr indent="-323215" lvl="0" marL="457200" rtl="0" algn="l">
              <a:lnSpc>
                <a:spcPct val="105000"/>
              </a:lnSpc>
              <a:spcBef>
                <a:spcPts val="0"/>
              </a:spcBef>
              <a:spcAft>
                <a:spcPts val="0"/>
              </a:spcAft>
              <a:buSzPts val="1490"/>
              <a:buChar char="❏"/>
            </a:pPr>
            <a:r>
              <a:rPr lang="en" sz="1490"/>
              <a:t>Zhang, Tao &amp; Lin, Wuyin &amp; Vogelmann, Andrew &amp; Zhang, Minghua &amp; Xie, Shaocheng &amp; Qin, Yi &amp; Golaz, Jean‐Christophe. (2021). Improving Convection Trigger Functions in Deep Convective Parameterization Schemes Using Machine Learning. Journal of Advances in Modeling Earth Systems. 13. 10.1029/2020MS002365. </a:t>
            </a:r>
            <a:endParaRPr sz="1490"/>
          </a:p>
          <a:p>
            <a:pPr indent="-323215" lvl="0" marL="457200" rtl="0" algn="l">
              <a:lnSpc>
                <a:spcPct val="105000"/>
              </a:lnSpc>
              <a:spcBef>
                <a:spcPts val="0"/>
              </a:spcBef>
              <a:spcAft>
                <a:spcPts val="0"/>
              </a:spcAft>
              <a:buSzPts val="1490"/>
              <a:buChar char="❏"/>
            </a:pPr>
            <a:r>
              <a:rPr lang="en" sz="1490"/>
              <a:t>Abirami, S., Kousalya, G., Balakrishnan and Karthick, R., 2022. Varied Expression Analysis of Children With ASD Using Multimodal Deep Learning Technique.</a:t>
            </a:r>
            <a:endParaRPr sz="1490"/>
          </a:p>
          <a:p>
            <a:pPr indent="-323215" lvl="0" marL="457200" rtl="0" algn="l">
              <a:lnSpc>
                <a:spcPct val="105000"/>
              </a:lnSpc>
              <a:spcBef>
                <a:spcPts val="0"/>
              </a:spcBef>
              <a:spcAft>
                <a:spcPts val="0"/>
              </a:spcAft>
              <a:buSzPts val="1490"/>
              <a:buChar char="❏"/>
            </a:pPr>
            <a:r>
              <a:rPr lang="en" sz="1490"/>
              <a:t>Blog.thinknewfound.com. 2022. [online] Available at: &lt;https://blog.thinknewfound.com/2020/05/defensive-equity-with-machine-learning/xg-boost-final-01/&gt; [Accessed 6 May 2022].</a:t>
            </a:r>
            <a:endParaRPr sz="1490"/>
          </a:p>
          <a:p>
            <a:pPr indent="-323215" lvl="0" marL="457200" rtl="0" algn="l">
              <a:lnSpc>
                <a:spcPct val="105000"/>
              </a:lnSpc>
              <a:spcBef>
                <a:spcPts val="0"/>
              </a:spcBef>
              <a:spcAft>
                <a:spcPts val="0"/>
              </a:spcAft>
              <a:buSzPts val="1490"/>
              <a:buChar char="❏"/>
            </a:pPr>
            <a:r>
              <a:rPr lang="en" sz="1490"/>
              <a:t>Medium. 2022. CatBoost regression in 6 minutes. [online] Available at: &lt;https://towardsdatascience.com/catboost-regression-in-6-minutes-3487f3e5b329&gt; [Accessed 6 May 2022].</a:t>
            </a:r>
            <a:endParaRPr sz="1490"/>
          </a:p>
          <a:p>
            <a:pPr indent="-323215" lvl="0" marL="457200" rtl="0" algn="l">
              <a:lnSpc>
                <a:spcPct val="105000"/>
              </a:lnSpc>
              <a:spcBef>
                <a:spcPts val="0"/>
              </a:spcBef>
              <a:spcAft>
                <a:spcPts val="0"/>
              </a:spcAft>
              <a:buSzPts val="1490"/>
              <a:buChar char="❏"/>
            </a:pPr>
            <a:r>
              <a:rPr lang="en" sz="1490"/>
              <a:t>Analytics Vidhya. 2022. CatBoost | Predict Mental Fatigue Score using CatBoost. [online] Available at: &lt;https://www.analyticsvidhya.com/blog/2021/04/how-to-use-catboost-for-mental-fatigue-score-prediction/&gt; [Accessed 6 May 2022].</a:t>
            </a:r>
            <a:endParaRPr sz="149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83625"/>
            <a:ext cx="8520600" cy="409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cxnSp>
        <p:nvCxnSpPr>
          <p:cNvPr id="249" name="Google Shape;249;p40"/>
          <p:cNvCxnSpPr/>
          <p:nvPr/>
        </p:nvCxnSpPr>
        <p:spPr>
          <a:xfrm flipH="1" rot="10800000">
            <a:off x="3360025" y="2808150"/>
            <a:ext cx="2394300" cy="19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Software Maintenance?</a:t>
            </a:r>
            <a:endParaRPr>
              <a:latin typeface="Times New Roman"/>
              <a:ea typeface="Times New Roman"/>
              <a:cs typeface="Times New Roman"/>
              <a:sym typeface="Times New Roman"/>
            </a:endParaRPr>
          </a:p>
        </p:txBody>
      </p:sp>
      <p:sp>
        <p:nvSpPr>
          <p:cNvPr id="75" name="Google Shape;75;p15"/>
          <p:cNvSpPr txBox="1"/>
          <p:nvPr>
            <p:ph idx="1" type="body"/>
          </p:nvPr>
        </p:nvSpPr>
        <p:spPr>
          <a:xfrm>
            <a:off x="311700" y="1171600"/>
            <a:ext cx="8520600" cy="1942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b="1" sz="2000">
              <a:solidFill>
                <a:srgbClr val="D9D9D9"/>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Char char="●"/>
            </a:pPr>
            <a:r>
              <a:rPr lang="en" sz="2000">
                <a:solidFill>
                  <a:srgbClr val="000000"/>
                </a:solidFill>
                <a:latin typeface="Times New Roman"/>
                <a:ea typeface="Times New Roman"/>
                <a:cs typeface="Times New Roman"/>
                <a:sym typeface="Times New Roman"/>
              </a:rPr>
              <a:t>Once the software is developed and delivered, maintenance plays an important role in the success of the software.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Char char="●"/>
            </a:pPr>
            <a:r>
              <a:rPr lang="en" sz="2000">
                <a:solidFill>
                  <a:srgbClr val="000000"/>
                </a:solidFill>
                <a:latin typeface="Times New Roman"/>
                <a:ea typeface="Times New Roman"/>
                <a:cs typeface="Times New Roman"/>
                <a:sym typeface="Times New Roman"/>
              </a:rPr>
              <a:t>The prediction of the effort required for software maintainability would result in effective management.</a:t>
            </a:r>
            <a:endParaRPr sz="2000">
              <a:solidFill>
                <a:srgbClr val="000000"/>
              </a:solidFill>
            </a:endParaRPr>
          </a:p>
        </p:txBody>
      </p:sp>
      <p:sp>
        <p:nvSpPr>
          <p:cNvPr id="76" name="Google Shape;76;p15"/>
          <p:cNvSpPr txBox="1"/>
          <p:nvPr/>
        </p:nvSpPr>
        <p:spPr>
          <a:xfrm>
            <a:off x="311700" y="2995450"/>
            <a:ext cx="8520600" cy="1200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Many companies invest almost 60% of their project cost into maintenance.</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Maintenance also plays an important role to keep up with emerging technologies and products over time. </a:t>
            </a:r>
            <a:endParaRPr>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a:t>
            </a:r>
            <a:endParaRPr/>
          </a:p>
        </p:txBody>
      </p:sp>
      <p:sp>
        <p:nvSpPr>
          <p:cNvPr id="82" name="Google Shape;82;p16"/>
          <p:cNvSpPr txBox="1"/>
          <p:nvPr>
            <p:ph idx="1" type="body"/>
          </p:nvPr>
        </p:nvSpPr>
        <p:spPr>
          <a:xfrm>
            <a:off x="311700" y="3146325"/>
            <a:ext cx="8520600" cy="26121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In this research, using ensemble methods and Machine Learning (</a:t>
            </a:r>
            <a:r>
              <a:rPr lang="en" sz="2000">
                <a:latin typeface="Times New Roman"/>
                <a:ea typeface="Times New Roman"/>
                <a:cs typeface="Times New Roman"/>
                <a:sym typeface="Times New Roman"/>
              </a:rPr>
              <a:t>regression)</a:t>
            </a:r>
            <a:r>
              <a:rPr lang="en" sz="2000">
                <a:latin typeface="Times New Roman"/>
                <a:ea typeface="Times New Roman"/>
                <a:cs typeface="Times New Roman"/>
                <a:sym typeface="Times New Roman"/>
              </a:rPr>
              <a:t> methods we predicted software maintainability. </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 sz="2000">
                <a:latin typeface="Times New Roman"/>
                <a:ea typeface="Times New Roman"/>
                <a:cs typeface="Times New Roman"/>
                <a:sym typeface="Times New Roman"/>
              </a:rPr>
              <a:t>The objective of this research is to investigate and evaluate different ensemble methods and to compare them against individual models and also among themselves.</a:t>
            </a:r>
            <a:endParaRPr sz="20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rtl="0" algn="l">
              <a:spcBef>
                <a:spcPts val="0"/>
              </a:spcBef>
              <a:spcAft>
                <a:spcPts val="1200"/>
              </a:spcAft>
              <a:buNone/>
            </a:pPr>
            <a:r>
              <a:t/>
            </a:r>
            <a:endParaRPr sz="2000"/>
          </a:p>
        </p:txBody>
      </p:sp>
      <p:pic>
        <p:nvPicPr>
          <p:cNvPr id="83" name="Google Shape;83;p16"/>
          <p:cNvPicPr preferRelativeResize="0"/>
          <p:nvPr/>
        </p:nvPicPr>
        <p:blipFill>
          <a:blip r:embed="rId3">
            <a:alphaModFix/>
          </a:blip>
          <a:stretch>
            <a:fillRect/>
          </a:stretch>
        </p:blipFill>
        <p:spPr>
          <a:xfrm>
            <a:off x="1368975" y="1215879"/>
            <a:ext cx="6228026" cy="193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Machine Learning?</a:t>
            </a:r>
            <a:endParaRPr/>
          </a:p>
        </p:txBody>
      </p:sp>
      <p:sp>
        <p:nvSpPr>
          <p:cNvPr id="89" name="Google Shape;89;p17"/>
          <p:cNvSpPr txBox="1"/>
          <p:nvPr>
            <p:ph idx="1" type="body"/>
          </p:nvPr>
        </p:nvSpPr>
        <p:spPr>
          <a:xfrm>
            <a:off x="311700" y="2552100"/>
            <a:ext cx="8520600" cy="259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Machine learning (ML) is the study of computer algorithms that can improve automatically through experience and by the use of data. It is seen as a part of artificial intelligence.</a:t>
            </a:r>
            <a:endParaRPr sz="1700"/>
          </a:p>
          <a:p>
            <a:pPr indent="-336550" lvl="0" marL="457200" rtl="0" algn="l">
              <a:spcBef>
                <a:spcPts val="0"/>
              </a:spcBef>
              <a:spcAft>
                <a:spcPts val="0"/>
              </a:spcAft>
              <a:buSzPts val="1700"/>
              <a:buChar char="●"/>
            </a:pPr>
            <a:r>
              <a:rPr lang="en" sz="1700"/>
              <a:t>Machine learning algorithms build a model based on sample data, known as training data, in order to make predictions or decisions without being explicitly programmed to do so. </a:t>
            </a:r>
            <a:endParaRPr sz="1700"/>
          </a:p>
          <a:p>
            <a:pPr indent="-336550" lvl="0" marL="457200" rtl="0" algn="l">
              <a:spcBef>
                <a:spcPts val="0"/>
              </a:spcBef>
              <a:spcAft>
                <a:spcPts val="0"/>
              </a:spcAft>
              <a:buSzPts val="1700"/>
              <a:buChar char="●"/>
            </a:pPr>
            <a:r>
              <a:rPr lang="en" sz="1700"/>
              <a:t>Machine learning algorithms are used in a wide variety of applications, such as in medicine, email filtering, speech recognition, and computer vision, where it is difficult or unfeasible to develop conventional algorithms to perform the needed tasks.</a:t>
            </a:r>
            <a:endParaRPr sz="1700"/>
          </a:p>
        </p:txBody>
      </p:sp>
      <p:pic>
        <p:nvPicPr>
          <p:cNvPr id="90" name="Google Shape;90;p17"/>
          <p:cNvPicPr preferRelativeResize="0"/>
          <p:nvPr/>
        </p:nvPicPr>
        <p:blipFill>
          <a:blip r:embed="rId3">
            <a:alphaModFix/>
          </a:blip>
          <a:stretch>
            <a:fillRect/>
          </a:stretch>
        </p:blipFill>
        <p:spPr>
          <a:xfrm>
            <a:off x="2157600" y="1134250"/>
            <a:ext cx="5163525" cy="143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Machine Learning Algorithms</a:t>
            </a:r>
            <a:endParaRPr/>
          </a:p>
        </p:txBody>
      </p:sp>
      <p:sp>
        <p:nvSpPr>
          <p:cNvPr id="96" name="Google Shape;96;p18"/>
          <p:cNvSpPr txBox="1"/>
          <p:nvPr>
            <p:ph idx="1" type="body"/>
          </p:nvPr>
        </p:nvSpPr>
        <p:spPr>
          <a:xfrm>
            <a:off x="311700" y="1171600"/>
            <a:ext cx="8520600" cy="10059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2000"/>
              <a:t>For this software maintenance, we’ll be checking the accuracy based on applying different machine learning algorithms. Some of them are:</a:t>
            </a:r>
            <a:endParaRPr sz="2000"/>
          </a:p>
        </p:txBody>
      </p:sp>
      <p:sp>
        <p:nvSpPr>
          <p:cNvPr id="97" name="Google Shape;97;p18"/>
          <p:cNvSpPr txBox="1"/>
          <p:nvPr/>
        </p:nvSpPr>
        <p:spPr>
          <a:xfrm>
            <a:off x="985350" y="2404250"/>
            <a:ext cx="68973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Linear regression</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Support Vector regression (SVR)</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Artificial Neural Networks (ANN)</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a:t>
            </a:r>
            <a:endParaRPr/>
          </a:p>
        </p:txBody>
      </p:sp>
      <p:sp>
        <p:nvSpPr>
          <p:cNvPr id="103" name="Google Shape;103;p19"/>
          <p:cNvSpPr txBox="1"/>
          <p:nvPr>
            <p:ph idx="1" type="body"/>
          </p:nvPr>
        </p:nvSpPr>
        <p:spPr>
          <a:xfrm>
            <a:off x="183600" y="3467450"/>
            <a:ext cx="8520600" cy="209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is one of the easiest and most popular Machine Learning algorithms. It is a statistical method that is used for predictive analysis.</a:t>
            </a:r>
            <a:endParaRPr/>
          </a:p>
          <a:p>
            <a:pPr indent="-342900" lvl="0" marL="457200" rtl="0" algn="l">
              <a:spcBef>
                <a:spcPts val="0"/>
              </a:spcBef>
              <a:spcAft>
                <a:spcPts val="0"/>
              </a:spcAft>
              <a:buSzPts val="1800"/>
              <a:buChar char="●"/>
            </a:pPr>
            <a:r>
              <a:rPr lang="en"/>
              <a:t>Linear Regression is the supervised Machine Learning model in which the model finds the best fit linear line between the independent and dependent variable.</a:t>
            </a:r>
            <a:endParaRPr/>
          </a:p>
        </p:txBody>
      </p:sp>
      <p:pic>
        <p:nvPicPr>
          <p:cNvPr id="104" name="Google Shape;104;p19"/>
          <p:cNvPicPr preferRelativeResize="0"/>
          <p:nvPr/>
        </p:nvPicPr>
        <p:blipFill rotWithShape="1">
          <a:blip r:embed="rId3">
            <a:alphaModFix/>
          </a:blip>
          <a:srcRect b="2079" l="0" r="0" t="-2080"/>
          <a:stretch/>
        </p:blipFill>
        <p:spPr>
          <a:xfrm>
            <a:off x="2477350" y="1075500"/>
            <a:ext cx="3133235" cy="237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Regression (SVR)</a:t>
            </a:r>
            <a:endParaRPr/>
          </a:p>
        </p:txBody>
      </p:sp>
      <p:sp>
        <p:nvSpPr>
          <p:cNvPr id="110" name="Google Shape;110;p20"/>
          <p:cNvSpPr txBox="1"/>
          <p:nvPr>
            <p:ph idx="1" type="body"/>
          </p:nvPr>
        </p:nvSpPr>
        <p:spPr>
          <a:xfrm>
            <a:off x="449650" y="3260525"/>
            <a:ext cx="8520600" cy="208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Support Vector Regression is a supervised learning algorithm that is used to predict discrete values.</a:t>
            </a:r>
            <a:endParaRPr/>
          </a:p>
          <a:p>
            <a:pPr indent="-342900" lvl="0" marL="457200" rtl="0" algn="l">
              <a:spcBef>
                <a:spcPts val="0"/>
              </a:spcBef>
              <a:spcAft>
                <a:spcPts val="0"/>
              </a:spcAft>
              <a:buSzPts val="1800"/>
              <a:buChar char="●"/>
            </a:pPr>
            <a:r>
              <a:rPr lang="en"/>
              <a:t>Support Vector Regression uses the same principle as the SVMs.</a:t>
            </a:r>
            <a:endParaRPr/>
          </a:p>
          <a:p>
            <a:pPr indent="-342900" lvl="0" marL="457200" rtl="0" algn="l">
              <a:spcBef>
                <a:spcPts val="0"/>
              </a:spcBef>
              <a:spcAft>
                <a:spcPts val="0"/>
              </a:spcAft>
              <a:buSzPts val="1800"/>
              <a:buChar char="●"/>
            </a:pPr>
            <a:r>
              <a:rPr lang="en"/>
              <a:t>The basic idea behind SVR is to find the best fit line. In SVR, the best fit line is the hyperplane that has the maximum number of points.</a:t>
            </a:r>
            <a:endParaRPr/>
          </a:p>
        </p:txBody>
      </p:sp>
      <p:pic>
        <p:nvPicPr>
          <p:cNvPr id="111" name="Google Shape;111;p20"/>
          <p:cNvPicPr preferRelativeResize="0"/>
          <p:nvPr/>
        </p:nvPicPr>
        <p:blipFill>
          <a:blip r:embed="rId3">
            <a:alphaModFix/>
          </a:blip>
          <a:stretch>
            <a:fillRect/>
          </a:stretch>
        </p:blipFill>
        <p:spPr>
          <a:xfrm>
            <a:off x="2956050" y="1058225"/>
            <a:ext cx="3379725" cy="225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Artificial Neural Network (ANN)</a:t>
            </a:r>
            <a:endParaRPr/>
          </a:p>
        </p:txBody>
      </p:sp>
      <p:sp>
        <p:nvSpPr>
          <p:cNvPr id="117" name="Google Shape;117;p21"/>
          <p:cNvSpPr txBox="1"/>
          <p:nvPr>
            <p:ph idx="1" type="body"/>
          </p:nvPr>
        </p:nvSpPr>
        <p:spPr>
          <a:xfrm>
            <a:off x="311700" y="3025000"/>
            <a:ext cx="8520600" cy="211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artificial neuron network (neural network) is a computational model that mimics the way nerve cells work in the human brain. </a:t>
            </a:r>
            <a:endParaRPr/>
          </a:p>
          <a:p>
            <a:pPr indent="-342900" lvl="0" marL="457200" rtl="0" algn="l">
              <a:spcBef>
                <a:spcPts val="0"/>
              </a:spcBef>
              <a:spcAft>
                <a:spcPts val="0"/>
              </a:spcAft>
              <a:buSzPts val="1800"/>
              <a:buChar char="●"/>
            </a:pPr>
            <a:r>
              <a:rPr lang="en"/>
              <a:t>Artificial neural networks (ANNs) use learning algorithms that can independently make adjustments - or learn, in a sense - as they receive new input. </a:t>
            </a:r>
            <a:endParaRPr/>
          </a:p>
          <a:p>
            <a:pPr indent="-342900" lvl="0" marL="457200" rtl="0" algn="l">
              <a:spcBef>
                <a:spcPts val="0"/>
              </a:spcBef>
              <a:spcAft>
                <a:spcPts val="0"/>
              </a:spcAft>
              <a:buSzPts val="1800"/>
              <a:buChar char="●"/>
            </a:pPr>
            <a:r>
              <a:rPr lang="en"/>
              <a:t>It has the ability to learn and model non-linear and complex relationships as many relationships between input and output are non-linear.</a:t>
            </a:r>
            <a:endParaRPr/>
          </a:p>
        </p:txBody>
      </p:sp>
      <p:pic>
        <p:nvPicPr>
          <p:cNvPr id="118" name="Google Shape;118;p21"/>
          <p:cNvPicPr preferRelativeResize="0"/>
          <p:nvPr/>
        </p:nvPicPr>
        <p:blipFill>
          <a:blip r:embed="rId3">
            <a:alphaModFix/>
          </a:blip>
          <a:stretch>
            <a:fillRect/>
          </a:stretch>
        </p:blipFill>
        <p:spPr>
          <a:xfrm>
            <a:off x="2379300" y="1139350"/>
            <a:ext cx="4104275" cy="1804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