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97" r:id="rId5"/>
  </p:sldMasterIdLst>
  <p:notesMasterIdLst>
    <p:notesMasterId r:id="rId35"/>
  </p:notesMasterIdLst>
  <p:sldIdLst>
    <p:sldId id="256" r:id="rId6"/>
    <p:sldId id="274" r:id="rId7"/>
    <p:sldId id="258" r:id="rId8"/>
    <p:sldId id="275" r:id="rId9"/>
    <p:sldId id="260" r:id="rId10"/>
    <p:sldId id="261" r:id="rId11"/>
    <p:sldId id="262" r:id="rId12"/>
    <p:sldId id="263" r:id="rId13"/>
    <p:sldId id="265" r:id="rId14"/>
    <p:sldId id="277" r:id="rId15"/>
    <p:sldId id="278" r:id="rId16"/>
    <p:sldId id="284" r:id="rId17"/>
    <p:sldId id="283" r:id="rId18"/>
    <p:sldId id="280" r:id="rId19"/>
    <p:sldId id="281" r:id="rId20"/>
    <p:sldId id="292" r:id="rId21"/>
    <p:sldId id="290" r:id="rId22"/>
    <p:sldId id="291" r:id="rId23"/>
    <p:sldId id="286" r:id="rId24"/>
    <p:sldId id="287" r:id="rId25"/>
    <p:sldId id="288" r:id="rId26"/>
    <p:sldId id="289" r:id="rId27"/>
    <p:sldId id="267" r:id="rId28"/>
    <p:sldId id="282" r:id="rId29"/>
    <p:sldId id="269" r:id="rId30"/>
    <p:sldId id="270" r:id="rId31"/>
    <p:sldId id="271" r:id="rId32"/>
    <p:sldId id="272" r:id="rId33"/>
    <p:sldId id="27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6" autoAdjust="0"/>
    <p:restoredTop sz="94624" autoAdjust="0"/>
  </p:normalViewPr>
  <p:slideViewPr>
    <p:cSldViewPr>
      <p:cViewPr>
        <p:scale>
          <a:sx n="66" d="100"/>
          <a:sy n="66" d="100"/>
        </p:scale>
        <p:origin x="-1506" y="-168"/>
      </p:cViewPr>
      <p:guideLst>
        <p:guide orient="horz" pos="2160"/>
        <p:guide pos="2880"/>
      </p:guideLst>
    </p:cSldViewPr>
  </p:slideViewPr>
  <p:outlineViewPr>
    <p:cViewPr>
      <p:scale>
        <a:sx n="33" d="100"/>
        <a:sy n="33" d="100"/>
      </p:scale>
      <p:origin x="6" y="9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5657D-538C-4E35-B777-4EFBE7089D7A}" type="datetimeFigureOut">
              <a:rPr lang="en-US" smtClean="0"/>
              <a:pPr/>
              <a:t>4/12/2017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09B78D-98B8-4E2E-BF19-B0006CD1EA94}" type="slidenum">
              <a:rPr lang="en-US" smtClean="0"/>
              <a:pPr/>
              <a:t>‹#›</a:t>
            </a:fld>
            <a:endParaRPr lang="en-US" dirty="0"/>
          </a:p>
        </p:txBody>
      </p:sp>
    </p:spTree>
    <p:extLst>
      <p:ext uri="{BB962C8B-B14F-4D97-AF65-F5344CB8AC3E}">
        <p14:creationId xmlns="" xmlns:p14="http://schemas.microsoft.com/office/powerpoint/2010/main" val="428148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09B78D-98B8-4E2E-BF19-B0006CD1EA94}" type="slidenum">
              <a:rPr lang="en-US" smtClean="0"/>
              <a:pPr/>
              <a:t>2</a:t>
            </a:fld>
            <a:endParaRPr lang="en-US" dirty="0"/>
          </a:p>
        </p:txBody>
      </p:sp>
    </p:spTree>
    <p:extLst>
      <p:ext uri="{BB962C8B-B14F-4D97-AF65-F5344CB8AC3E}">
        <p14:creationId xmlns="" xmlns:p14="http://schemas.microsoft.com/office/powerpoint/2010/main" val="16923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4514"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smtClean="0"/>
              <a:t>Click to edit Master title style</a:t>
            </a:r>
            <a:endParaRPr lang="en-US"/>
          </a:p>
        </p:txBody>
      </p:sp>
      <p:sp>
        <p:nvSpPr>
          <p:cNvPr id="64515"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64516"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endParaRPr lang="en-US" dirty="0"/>
          </a:p>
        </p:txBody>
      </p:sp>
      <p:sp>
        <p:nvSpPr>
          <p:cNvPr id="64517" name="Rectangle 5"/>
          <p:cNvSpPr>
            <a:spLocks noGrp="1" noChangeArrowheads="1"/>
          </p:cNvSpPr>
          <p:nvPr>
            <p:ph type="ftr" sz="quarter" idx="3"/>
          </p:nvPr>
        </p:nvSpPr>
        <p:spPr/>
        <p:txBody>
          <a:bodyPr/>
          <a:lstStyle>
            <a:lvl1pPr>
              <a:defRPr/>
            </a:lvl1pPr>
          </a:lstStyle>
          <a:p>
            <a:endParaRPr lang="en-US" dirty="0"/>
          </a:p>
        </p:txBody>
      </p:sp>
      <p:sp>
        <p:nvSpPr>
          <p:cNvPr id="64518" name="Rectangle 6"/>
          <p:cNvSpPr>
            <a:spLocks noGrp="1" noChangeArrowheads="1"/>
          </p:cNvSpPr>
          <p:nvPr>
            <p:ph type="sldNum" sz="quarter" idx="4"/>
          </p:nvPr>
        </p:nvSpPr>
        <p:spPr/>
        <p:txBody>
          <a:bodyPr/>
          <a:lstStyle>
            <a:lvl1pPr>
              <a:defRPr/>
            </a:lvl1pPr>
          </a:lstStyle>
          <a:p>
            <a:fld id="{4F8B11C8-3E8B-4B1E-8C82-154A6913F0E8}" type="slidenum">
              <a:rPr lang="en-US" smtClean="0"/>
              <a:pPr/>
              <a:t>‹#›</a:t>
            </a:fld>
            <a:endParaRPr lang="en-US" dirty="0"/>
          </a:p>
        </p:txBody>
      </p:sp>
      <p:sp>
        <p:nvSpPr>
          <p:cNvPr id="64519" name="Rectangle 7"/>
          <p:cNvSpPr>
            <a:spLocks noGrp="1" noChangeArrowheads="1"/>
          </p:cNvSpPr>
          <p:nvPr>
            <p:ph type="dt" sz="quarter" idx="2"/>
          </p:nvPr>
        </p:nvSpPr>
        <p:spPr/>
        <p:txBody>
          <a:bodyPr/>
          <a:lstStyle>
            <a:lvl1pPr>
              <a:defRPr/>
            </a:lvl1pPr>
          </a:lstStyle>
          <a:p>
            <a:fld id="{2BAB1640-A4EB-4172-AB45-970A771D01D3}" type="datetimeFigureOut">
              <a:rPr lang="en-US" smtClean="0"/>
              <a:pPr/>
              <a:t>4/12/2017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20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fade">
                                      <p:cBhvr>
                                        <p:cTn id="12" dur="20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67587"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endParaRPr lang="en-US" dirty="0"/>
            </a:p>
          </p:txBody>
        </p:sp>
        <p:sp>
          <p:nvSpPr>
            <p:cNvPr id="67588"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589"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590"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endParaRPr lang="en-US" dirty="0"/>
            </a:p>
          </p:txBody>
        </p:sp>
        <p:sp>
          <p:nvSpPr>
            <p:cNvPr id="67591"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7592"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7593"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7594"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7595"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7596"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597"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endParaRPr lang="en-US" dirty="0"/>
            </a:p>
          </p:txBody>
        </p:sp>
        <p:sp>
          <p:nvSpPr>
            <p:cNvPr id="67598"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endParaRPr lang="en-US" dirty="0"/>
            </a:p>
          </p:txBody>
        </p:sp>
        <p:sp>
          <p:nvSpPr>
            <p:cNvPr id="67599"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7600"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endParaRPr lang="en-US" dirty="0"/>
            </a:p>
          </p:txBody>
        </p:sp>
        <p:sp>
          <p:nvSpPr>
            <p:cNvPr id="67601"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602"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603"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7604"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7605"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7606"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endParaRPr lang="en-US" dirty="0"/>
            </a:p>
          </p:txBody>
        </p:sp>
        <p:sp>
          <p:nvSpPr>
            <p:cNvPr id="67607"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endParaRPr lang="en-US" dirty="0"/>
            </a:p>
          </p:txBody>
        </p:sp>
      </p:grpSp>
      <p:sp>
        <p:nvSpPr>
          <p:cNvPr id="67608" name="Rectangle 24"/>
          <p:cNvSpPr>
            <a:spLocks noGrp="1" noChangeArrowheads="1"/>
          </p:cNvSpPr>
          <p:nvPr>
            <p:ph type="ctrTitle" sz="quarter"/>
          </p:nvPr>
        </p:nvSpPr>
        <p:spPr>
          <a:xfrm>
            <a:off x="685800" y="1600200"/>
            <a:ext cx="7772400" cy="1828800"/>
          </a:xfrm>
        </p:spPr>
        <p:txBody>
          <a:bodyPr/>
          <a:lstStyle>
            <a:lvl1pPr>
              <a:defRPr sz="4800"/>
            </a:lvl1pPr>
          </a:lstStyle>
          <a:p>
            <a:r>
              <a:rPr lang="en-US" smtClean="0"/>
              <a:t>Click to edit Master title style</a:t>
            </a:r>
            <a:endParaRPr lang="en-US"/>
          </a:p>
        </p:txBody>
      </p:sp>
      <p:sp>
        <p:nvSpPr>
          <p:cNvPr id="67609"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7610" name="Rectangle 26"/>
          <p:cNvSpPr>
            <a:spLocks noGrp="1" noChangeArrowheads="1"/>
          </p:cNvSpPr>
          <p:nvPr>
            <p:ph type="dt" sz="quarter" idx="2"/>
          </p:nvPr>
        </p:nvSpPr>
        <p:spPr>
          <a:xfrm>
            <a:off x="457200" y="6243638"/>
            <a:ext cx="2133600" cy="457200"/>
          </a:xfrm>
        </p:spPr>
        <p:txBody>
          <a:bodyPr/>
          <a:lstStyle>
            <a:lvl1pPr>
              <a:defRPr/>
            </a:lvl1pPr>
          </a:lstStyle>
          <a:p>
            <a:fld id="{2AAEF32F-65E9-4CE3-B45A-DA430B237E95}" type="datetimeFigureOut">
              <a:rPr lang="en-US"/>
              <a:pPr/>
              <a:t>4/12/2017</a:t>
            </a:fld>
            <a:endParaRPr lang="en-US" dirty="0"/>
          </a:p>
        </p:txBody>
      </p:sp>
      <p:sp>
        <p:nvSpPr>
          <p:cNvPr id="67611" name="Rectangle 27"/>
          <p:cNvSpPr>
            <a:spLocks noGrp="1" noChangeArrowheads="1"/>
          </p:cNvSpPr>
          <p:nvPr>
            <p:ph type="ftr" sz="quarter" idx="3"/>
          </p:nvPr>
        </p:nvSpPr>
        <p:spPr/>
        <p:txBody>
          <a:bodyPr/>
          <a:lstStyle>
            <a:lvl1pPr>
              <a:defRPr/>
            </a:lvl1pPr>
          </a:lstStyle>
          <a:p>
            <a:endParaRPr lang="en-US" dirty="0"/>
          </a:p>
        </p:txBody>
      </p:sp>
      <p:sp>
        <p:nvSpPr>
          <p:cNvPr id="67612" name="Rectangle 28"/>
          <p:cNvSpPr>
            <a:spLocks noGrp="1" noChangeArrowheads="1"/>
          </p:cNvSpPr>
          <p:nvPr>
            <p:ph type="sldNum" sz="quarter" idx="4"/>
          </p:nvPr>
        </p:nvSpPr>
        <p:spPr/>
        <p:txBody>
          <a:bodyPr/>
          <a:lstStyle>
            <a:lvl1pPr>
              <a:defRPr/>
            </a:lvl1pPr>
          </a:lstStyle>
          <a:p>
            <a:fld id="{D8D8784E-9867-4BCF-9B68-5DC1E31829A4}"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43F14A34-0203-4E8F-BCE9-A7AF70519A44}" type="slidenum">
              <a:rPr lang="en-US"/>
              <a:pPr/>
              <a:t>‹#›</a:t>
            </a:fld>
            <a:endParaRPr lang="en-US" dirty="0"/>
          </a:p>
        </p:txBody>
      </p:sp>
      <p:sp>
        <p:nvSpPr>
          <p:cNvPr id="6" name="Date Placeholder 5"/>
          <p:cNvSpPr>
            <a:spLocks noGrp="1"/>
          </p:cNvSpPr>
          <p:nvPr>
            <p:ph type="dt" sz="half" idx="12"/>
          </p:nvPr>
        </p:nvSpPr>
        <p:spPr/>
        <p:txBody>
          <a:bodyPr/>
          <a:lstStyle>
            <a:lvl1pPr>
              <a:defRPr/>
            </a:lvl1pPr>
          </a:lstStyle>
          <a:p>
            <a:fld id="{DAB236D2-44F7-4492-B69F-552F66875163}" type="datetimeFigureOut">
              <a:rPr lang="en-US"/>
              <a:pPr/>
              <a:t>4/12/2017</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24E49797-5422-409D-A885-2B978E74C194}" type="slidenum">
              <a:rPr lang="en-US"/>
              <a:pPr/>
              <a:t>‹#›</a:t>
            </a:fld>
            <a:endParaRPr lang="en-US" dirty="0"/>
          </a:p>
        </p:txBody>
      </p:sp>
      <p:sp>
        <p:nvSpPr>
          <p:cNvPr id="6" name="Date Placeholder 5"/>
          <p:cNvSpPr>
            <a:spLocks noGrp="1"/>
          </p:cNvSpPr>
          <p:nvPr>
            <p:ph type="dt" sz="half" idx="12"/>
          </p:nvPr>
        </p:nvSpPr>
        <p:spPr/>
        <p:txBody>
          <a:bodyPr/>
          <a:lstStyle>
            <a:lvl1pPr>
              <a:defRPr/>
            </a:lvl1pPr>
          </a:lstStyle>
          <a:p>
            <a:fld id="{B91F287E-53DC-466D-8D3E-60D94454B6B8}" type="datetimeFigureOut">
              <a:rPr lang="en-US"/>
              <a:pPr/>
              <a:t>4/12/2017</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52F66C2E-0F77-4809-AD0A-915E568100B5}" type="slidenum">
              <a:rPr lang="en-US"/>
              <a:pPr/>
              <a:t>‹#›</a:t>
            </a:fld>
            <a:endParaRPr lang="en-US" dirty="0"/>
          </a:p>
        </p:txBody>
      </p:sp>
      <p:sp>
        <p:nvSpPr>
          <p:cNvPr id="7" name="Date Placeholder 6"/>
          <p:cNvSpPr>
            <a:spLocks noGrp="1"/>
          </p:cNvSpPr>
          <p:nvPr>
            <p:ph type="dt" sz="half" idx="12"/>
          </p:nvPr>
        </p:nvSpPr>
        <p:spPr/>
        <p:txBody>
          <a:bodyPr/>
          <a:lstStyle>
            <a:lvl1pPr>
              <a:defRPr/>
            </a:lvl1pPr>
          </a:lstStyle>
          <a:p>
            <a:fld id="{3FF51D47-53FF-47BE-8A67-A3F6E4DDB933}" type="datetimeFigureOut">
              <a:rPr lang="en-US"/>
              <a:pPr/>
              <a:t>4/12/2017</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lvl1pPr>
              <a:defRPr/>
            </a:lvl1pPr>
          </a:lstStyle>
          <a:p>
            <a:fld id="{10382766-8BDB-4C57-A481-E98B0B9BEBB5}" type="slidenum">
              <a:rPr lang="en-US"/>
              <a:pPr/>
              <a:t>‹#›</a:t>
            </a:fld>
            <a:endParaRPr lang="en-US" dirty="0"/>
          </a:p>
        </p:txBody>
      </p:sp>
      <p:sp>
        <p:nvSpPr>
          <p:cNvPr id="9" name="Date Placeholder 8"/>
          <p:cNvSpPr>
            <a:spLocks noGrp="1"/>
          </p:cNvSpPr>
          <p:nvPr>
            <p:ph type="dt" sz="half" idx="12"/>
          </p:nvPr>
        </p:nvSpPr>
        <p:spPr/>
        <p:txBody>
          <a:bodyPr/>
          <a:lstStyle>
            <a:lvl1pPr>
              <a:defRPr/>
            </a:lvl1pPr>
          </a:lstStyle>
          <a:p>
            <a:fld id="{62EDDF31-62E9-42DB-B92B-1520B4ADDC04}" type="datetimeFigureOut">
              <a:rPr lang="en-US"/>
              <a:pPr/>
              <a:t>4/12/2017</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dirty="0"/>
          </a:p>
        </p:txBody>
      </p:sp>
      <p:sp>
        <p:nvSpPr>
          <p:cNvPr id="4" name="Slide Number Placeholder 3"/>
          <p:cNvSpPr>
            <a:spLocks noGrp="1"/>
          </p:cNvSpPr>
          <p:nvPr>
            <p:ph type="sldNum" sz="quarter" idx="11"/>
          </p:nvPr>
        </p:nvSpPr>
        <p:spPr/>
        <p:txBody>
          <a:bodyPr/>
          <a:lstStyle>
            <a:lvl1pPr>
              <a:defRPr/>
            </a:lvl1pPr>
          </a:lstStyle>
          <a:p>
            <a:fld id="{F1494151-579C-471B-A621-B88F89C39402}" type="slidenum">
              <a:rPr lang="en-US"/>
              <a:pPr/>
              <a:t>‹#›</a:t>
            </a:fld>
            <a:endParaRPr lang="en-US" dirty="0"/>
          </a:p>
        </p:txBody>
      </p:sp>
      <p:sp>
        <p:nvSpPr>
          <p:cNvPr id="5" name="Date Placeholder 4"/>
          <p:cNvSpPr>
            <a:spLocks noGrp="1"/>
          </p:cNvSpPr>
          <p:nvPr>
            <p:ph type="dt" sz="half" idx="12"/>
          </p:nvPr>
        </p:nvSpPr>
        <p:spPr/>
        <p:txBody>
          <a:bodyPr/>
          <a:lstStyle>
            <a:lvl1pPr>
              <a:defRPr/>
            </a:lvl1pPr>
          </a:lstStyle>
          <a:p>
            <a:fld id="{AE10D968-3F83-470E-AAC8-3E07BAA09DEA}" type="datetimeFigureOut">
              <a:rPr lang="en-US"/>
              <a:pPr/>
              <a:t>4/12/2017</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dirty="0"/>
          </a:p>
        </p:txBody>
      </p:sp>
      <p:sp>
        <p:nvSpPr>
          <p:cNvPr id="3" name="Slide Number Placeholder 2"/>
          <p:cNvSpPr>
            <a:spLocks noGrp="1"/>
          </p:cNvSpPr>
          <p:nvPr>
            <p:ph type="sldNum" sz="quarter" idx="11"/>
          </p:nvPr>
        </p:nvSpPr>
        <p:spPr/>
        <p:txBody>
          <a:bodyPr/>
          <a:lstStyle>
            <a:lvl1pPr>
              <a:defRPr/>
            </a:lvl1pPr>
          </a:lstStyle>
          <a:p>
            <a:fld id="{2DFB57AF-405B-4841-B6F0-DA3E4BC880D1}" type="slidenum">
              <a:rPr lang="en-US"/>
              <a:pPr/>
              <a:t>‹#›</a:t>
            </a:fld>
            <a:endParaRPr lang="en-US" dirty="0"/>
          </a:p>
        </p:txBody>
      </p:sp>
      <p:sp>
        <p:nvSpPr>
          <p:cNvPr id="4" name="Date Placeholder 3"/>
          <p:cNvSpPr>
            <a:spLocks noGrp="1"/>
          </p:cNvSpPr>
          <p:nvPr>
            <p:ph type="dt" sz="half" idx="12"/>
          </p:nvPr>
        </p:nvSpPr>
        <p:spPr/>
        <p:txBody>
          <a:bodyPr/>
          <a:lstStyle>
            <a:lvl1pPr>
              <a:defRPr/>
            </a:lvl1pPr>
          </a:lstStyle>
          <a:p>
            <a:fld id="{8CC031AD-A590-434F-A1C8-72F61DD2D778}" type="datetimeFigureOut">
              <a:rPr lang="en-US"/>
              <a:pPr/>
              <a:t>4/12/2017</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3AF0E8D9-9B0C-4456-9C08-1CDFC9B96A90}" type="slidenum">
              <a:rPr lang="en-US"/>
              <a:pPr/>
              <a:t>‹#›</a:t>
            </a:fld>
            <a:endParaRPr lang="en-US" dirty="0"/>
          </a:p>
        </p:txBody>
      </p:sp>
      <p:sp>
        <p:nvSpPr>
          <p:cNvPr id="7" name="Date Placeholder 6"/>
          <p:cNvSpPr>
            <a:spLocks noGrp="1"/>
          </p:cNvSpPr>
          <p:nvPr>
            <p:ph type="dt" sz="half" idx="12"/>
          </p:nvPr>
        </p:nvSpPr>
        <p:spPr/>
        <p:txBody>
          <a:bodyPr/>
          <a:lstStyle>
            <a:lvl1pPr>
              <a:defRPr/>
            </a:lvl1pPr>
          </a:lstStyle>
          <a:p>
            <a:fld id="{8368FE5B-7F27-4983-B8F4-59DB48F97D6E}" type="datetimeFigureOut">
              <a:rPr lang="en-US"/>
              <a:pPr/>
              <a:t>4/12/2017</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2EDF09E2-9CA8-46C5-A19E-F19FABC5BD4F}" type="slidenum">
              <a:rPr lang="en-US"/>
              <a:pPr/>
              <a:t>‹#›</a:t>
            </a:fld>
            <a:endParaRPr lang="en-US" dirty="0"/>
          </a:p>
        </p:txBody>
      </p:sp>
      <p:sp>
        <p:nvSpPr>
          <p:cNvPr id="7" name="Date Placeholder 6"/>
          <p:cNvSpPr>
            <a:spLocks noGrp="1"/>
          </p:cNvSpPr>
          <p:nvPr>
            <p:ph type="dt" sz="half" idx="12"/>
          </p:nvPr>
        </p:nvSpPr>
        <p:spPr/>
        <p:txBody>
          <a:bodyPr/>
          <a:lstStyle>
            <a:lvl1pPr>
              <a:defRPr/>
            </a:lvl1pPr>
          </a:lstStyle>
          <a:p>
            <a:fld id="{493A839A-92D4-4F04-8157-C22D81452E75}" type="datetimeFigureOut">
              <a:rPr lang="en-US"/>
              <a:pPr/>
              <a:t>4/12/2017</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340C80DF-7F8E-420C-B7EE-01BFB153793B}" type="slidenum">
              <a:rPr lang="en-US"/>
              <a:pPr/>
              <a:t>‹#›</a:t>
            </a:fld>
            <a:endParaRPr lang="en-US" dirty="0"/>
          </a:p>
        </p:txBody>
      </p:sp>
      <p:sp>
        <p:nvSpPr>
          <p:cNvPr id="6" name="Date Placeholder 5"/>
          <p:cNvSpPr>
            <a:spLocks noGrp="1"/>
          </p:cNvSpPr>
          <p:nvPr>
            <p:ph type="dt" sz="half" idx="12"/>
          </p:nvPr>
        </p:nvSpPr>
        <p:spPr/>
        <p:txBody>
          <a:bodyPr/>
          <a:lstStyle>
            <a:lvl1pPr>
              <a:defRPr/>
            </a:lvl1pPr>
          </a:lstStyle>
          <a:p>
            <a:fld id="{91D4EA4A-B9CB-4B67-9F22-74A3B1C698DB}" type="datetimeFigureOut">
              <a:rPr lang="en-US"/>
              <a:pPr/>
              <a:t>4/12/2017</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2D634E7C-761F-4346-A0DC-A382CFB59D66}" type="slidenum">
              <a:rPr lang="en-US"/>
              <a:pPr/>
              <a:t>‹#›</a:t>
            </a:fld>
            <a:endParaRPr lang="en-US" dirty="0"/>
          </a:p>
        </p:txBody>
      </p:sp>
      <p:sp>
        <p:nvSpPr>
          <p:cNvPr id="6" name="Date Placeholder 5"/>
          <p:cNvSpPr>
            <a:spLocks noGrp="1"/>
          </p:cNvSpPr>
          <p:nvPr>
            <p:ph type="dt" sz="half" idx="12"/>
          </p:nvPr>
        </p:nvSpPr>
        <p:spPr/>
        <p:txBody>
          <a:bodyPr/>
          <a:lstStyle>
            <a:lvl1pPr>
              <a:defRPr/>
            </a:lvl1pPr>
          </a:lstStyle>
          <a:p>
            <a:fld id="{E565E571-A164-4DBA-8F82-29BC4DFE65B5}" type="datetimeFigureOut">
              <a:rPr lang="en-US"/>
              <a:pPr/>
              <a:t>4/12/2017</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458200" cy="5943600"/>
            <a:chOff x="0" y="0"/>
            <a:chExt cx="5328" cy="3744"/>
          </a:xfrm>
        </p:grpSpPr>
        <p:sp>
          <p:nvSpPr>
            <p:cNvPr id="70659"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endParaRPr lang="en-US" dirty="0"/>
            </a:p>
          </p:txBody>
        </p:sp>
        <p:sp>
          <p:nvSpPr>
            <p:cNvPr id="70660"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endParaRPr lang="en-US" dirty="0"/>
            </a:p>
          </p:txBody>
        </p:sp>
      </p:grpSp>
      <p:sp>
        <p:nvSpPr>
          <p:cNvPr id="7066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70662" name="Rectangle 6"/>
          <p:cNvSpPr>
            <a:spLocks noGrp="1" noChangeArrowheads="1"/>
          </p:cNvSpPr>
          <p:nvPr>
            <p:ph type="dt" sz="quarter" idx="2"/>
          </p:nvPr>
        </p:nvSpPr>
        <p:spPr/>
        <p:txBody>
          <a:bodyPr/>
          <a:lstStyle>
            <a:lvl1pPr>
              <a:defRPr/>
            </a:lvl1pPr>
          </a:lstStyle>
          <a:p>
            <a:fld id="{FE8B1F36-2A71-465E-A7DF-0A80783EFE31}" type="datetimeFigureOut">
              <a:rPr lang="en-US"/>
              <a:pPr/>
              <a:t>4/12/2017</a:t>
            </a:fld>
            <a:endParaRPr lang="en-US" dirty="0"/>
          </a:p>
        </p:txBody>
      </p:sp>
      <p:sp>
        <p:nvSpPr>
          <p:cNvPr id="70663" name="Rectangle 7"/>
          <p:cNvSpPr>
            <a:spLocks noGrp="1" noChangeArrowheads="1"/>
          </p:cNvSpPr>
          <p:nvPr>
            <p:ph type="ftr" sz="quarter" idx="3"/>
          </p:nvPr>
        </p:nvSpPr>
        <p:spPr/>
        <p:txBody>
          <a:bodyPr/>
          <a:lstStyle>
            <a:lvl1pPr>
              <a:defRPr/>
            </a:lvl1pPr>
          </a:lstStyle>
          <a:p>
            <a:endParaRPr lang="en-US" dirty="0"/>
          </a:p>
        </p:txBody>
      </p:sp>
      <p:sp>
        <p:nvSpPr>
          <p:cNvPr id="70664" name="Rectangle 8"/>
          <p:cNvSpPr>
            <a:spLocks noGrp="1" noChangeArrowheads="1"/>
          </p:cNvSpPr>
          <p:nvPr>
            <p:ph type="sldNum" sz="quarter" idx="4"/>
          </p:nvPr>
        </p:nvSpPr>
        <p:spPr/>
        <p:txBody>
          <a:bodyPr/>
          <a:lstStyle>
            <a:lvl1pPr>
              <a:defRPr/>
            </a:lvl1pPr>
          </a:lstStyle>
          <a:p>
            <a:fld id="{19BEF0B0-8254-4F16-935B-F210A96C0238}" type="slidenum">
              <a:rPr lang="en-US"/>
              <a:pPr/>
              <a:t>‹#›</a:t>
            </a:fld>
            <a:endParaRPr lang="en-US" dirty="0"/>
          </a:p>
        </p:txBody>
      </p:sp>
      <p:sp>
        <p:nvSpPr>
          <p:cNvPr id="7066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5FFD070-61A2-414D-9D91-6D9E9763C3D0}" type="datetimeFigureOut">
              <a:rPr lang="en-US"/>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39F1C32-3C2B-4B59-8AEF-9713636C1476}" type="slidenum">
              <a:rPr 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3140327-ADE0-42FB-8958-6B984AAE7222}" type="datetimeFigureOut">
              <a:rPr lang="en-US"/>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BB266FD-8AE3-4549-BDF2-6F1E5800006B}" type="slidenum">
              <a:rPr 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E022E3-8C97-4F66-9081-4AFE8B30C9B5}" type="datetimeFigureOut">
              <a:rPr lang="en-US"/>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AB86476-2286-4065-BEB2-C194DE7C0EB6}" type="slidenum">
              <a:rPr 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164F9B3-3DED-474F-B92B-30E9F527E43B}" type="datetimeFigureOut">
              <a:rPr lang="en-US"/>
              <a:pPr/>
              <a:t>4/12/2017</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D0646F21-FECD-4A74-A364-679426820D30}" type="slidenum">
              <a:rPr 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17FE67E-86AA-4D93-B46E-8B0216B90CA9}" type="datetimeFigureOut">
              <a:rPr lang="en-US"/>
              <a:pPr/>
              <a:t>4/12/2017</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988CF0-1EED-42DA-BBD4-FB04C13E5E20}" type="slidenum">
              <a:rPr 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1BEA1-B171-498E-90DE-10C35AD6029C}" type="datetimeFigureOut">
              <a:rPr lang="en-US"/>
              <a:pPr/>
              <a:t>4/12/2017</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9A48F875-4D2F-4258-A646-21E832CB711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129803A-C5F6-48DC-B986-2907747CB64E}" type="datetimeFigureOut">
              <a:rPr lang="en-US"/>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8585E43-1E48-4B1C-B1D8-44A65AB3BA1B}" type="slidenum">
              <a:rPr 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3E30DB0-33DF-40B3-9D74-DD7CF2EB04F3}" type="datetimeFigureOut">
              <a:rPr lang="en-US"/>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D2627F8-CA75-4A20-9A8B-5074B3C2B793}" type="slidenum">
              <a:rPr 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7CA8B03-2DA7-413E-A200-FC24B676B4D1}" type="datetimeFigureOut">
              <a:rPr lang="en-US"/>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14118F2-3852-4ADB-9867-15A027246569}" type="slidenum">
              <a:rPr 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BC9438-FE23-4357-8590-41D9C5685F09}" type="datetimeFigureOut">
              <a:rPr lang="en-US"/>
              <a:pPr/>
              <a:t>4/12/2017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B96EB6B-D5C7-4117-8E2E-A855443B4A95}" type="slidenum">
              <a:rPr 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E79DD911-8E12-46D4-84DC-5386E3C6A8C3}" type="datetimeFigureOut">
              <a:rPr lang="en-US"/>
              <a:pPr>
                <a:defRPr/>
              </a:pPr>
              <a:t>4/12/2017</a:t>
            </a:fld>
            <a:endParaRPr lang="en-US" dirty="0"/>
          </a:p>
        </p:txBody>
      </p:sp>
      <p:sp>
        <p:nvSpPr>
          <p:cNvPr id="7" name="Footer Placeholder 4"/>
          <p:cNvSpPr>
            <a:spLocks noGrp="1"/>
          </p:cNvSpPr>
          <p:nvPr>
            <p:ph type="ftr" sz="quarter" idx="11"/>
          </p:nvPr>
        </p:nvSpPr>
        <p:spPr>
          <a:xfrm>
            <a:off x="2640013" y="6477000"/>
            <a:ext cx="5508625" cy="274638"/>
          </a:xfrm>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5B0FA822-D658-416C-98B3-04C9DDFF872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ectangle 5"/>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ctangle 6"/>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8" name="Rectangle 7"/>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74A3897E-55F9-4491-A3A5-3DBEEA021FF2}" type="datetimeFigureOut">
              <a:rPr lang="en-US"/>
              <a:pPr>
                <a:defRPr/>
              </a:pPr>
              <a:t>4/12/2017</a:t>
            </a:fld>
            <a:endParaRPr lang="en-US" dirty="0"/>
          </a:p>
        </p:txBody>
      </p:sp>
      <p:sp>
        <p:nvSpPr>
          <p:cNvPr id="10" name="Footer Placeholder 5"/>
          <p:cNvSpPr>
            <a:spLocks noGrp="1"/>
          </p:cNvSpPr>
          <p:nvPr>
            <p:ph type="ftr" sz="quarter" idx="11"/>
          </p:nvPr>
        </p:nvSpPr>
        <p:spPr>
          <a:xfrm>
            <a:off x="2640013" y="6477000"/>
            <a:ext cx="5508625" cy="274638"/>
          </a:xfrm>
        </p:spPr>
        <p:txBody>
          <a:bodyPr/>
          <a:lstStyle>
            <a:lvl1pPr>
              <a:defRPr/>
            </a:lvl1pPr>
          </a:lstStyle>
          <a:p>
            <a:pPr>
              <a:defRPr/>
            </a:pPr>
            <a:endParaRPr lang="en-US" dirty="0"/>
          </a:p>
        </p:txBody>
      </p:sp>
      <p:sp>
        <p:nvSpPr>
          <p:cNvPr id="11" name="Slide Number Placeholder 6"/>
          <p:cNvSpPr>
            <a:spLocks noGrp="1"/>
          </p:cNvSpPr>
          <p:nvPr>
            <p:ph type="sldNum" sz="quarter" idx="12"/>
          </p:nvPr>
        </p:nvSpPr>
        <p:spPr/>
        <p:txBody>
          <a:bodyPr/>
          <a:lstStyle>
            <a:lvl1pPr>
              <a:defRPr/>
            </a:lvl1pPr>
          </a:lstStyle>
          <a:p>
            <a:pPr>
              <a:defRPr/>
            </a:pPr>
            <a:fld id="{4633D555-1C34-4935-BB29-723C9F075DB6}"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ectangle 5"/>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ctangle 6"/>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8" name="Rectangle 7"/>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9" name="Date Placeholder 4"/>
          <p:cNvSpPr>
            <a:spLocks noGrp="1"/>
          </p:cNvSpPr>
          <p:nvPr>
            <p:ph type="dt" sz="half" idx="10"/>
          </p:nvPr>
        </p:nvSpPr>
        <p:spPr>
          <a:xfrm>
            <a:off x="165100" y="1169988"/>
            <a:ext cx="2522538" cy="201612"/>
          </a:xfrm>
        </p:spPr>
        <p:txBody>
          <a:bodyPr/>
          <a:lstStyle>
            <a:lvl1pPr>
              <a:defRPr/>
            </a:lvl1pPr>
          </a:lstStyle>
          <a:p>
            <a:pPr>
              <a:defRPr/>
            </a:pPr>
            <a:fld id="{E6F017F0-C28E-4743-8742-F30D921A80C7}" type="datetimeFigureOut">
              <a:rPr lang="en-US"/>
              <a:pPr>
                <a:defRPr/>
              </a:pPr>
              <a:t>4/12/2017</a:t>
            </a:fld>
            <a:endParaRPr lang="en-US" dirty="0"/>
          </a:p>
        </p:txBody>
      </p:sp>
      <p:sp>
        <p:nvSpPr>
          <p:cNvPr id="10"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dirty="0"/>
          </a:p>
        </p:txBody>
      </p:sp>
      <p:sp>
        <p:nvSpPr>
          <p:cNvPr id="11" name="Slide Number Placeholder 6"/>
          <p:cNvSpPr>
            <a:spLocks noGrp="1"/>
          </p:cNvSpPr>
          <p:nvPr>
            <p:ph type="sldNum" sz="quarter" idx="12"/>
          </p:nvPr>
        </p:nvSpPr>
        <p:spPr>
          <a:xfrm>
            <a:off x="8339138" y="1169988"/>
            <a:ext cx="733425" cy="201612"/>
          </a:xfrm>
        </p:spPr>
        <p:txBody>
          <a:bodyPr/>
          <a:lstStyle>
            <a:lvl1pPr>
              <a:defRPr/>
            </a:lvl1pPr>
          </a:lstStyle>
          <a:p>
            <a:pPr>
              <a:defRPr/>
            </a:pPr>
            <a:fld id="{523A5BEC-CA2E-4CF4-A1F8-EA992ABDDFC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EE32144F-356A-453D-889B-5FB87F7DA5E1}" type="datetimeFigureOut">
              <a:rPr lang="en-US"/>
              <a:pPr>
                <a:defRPr/>
              </a:pPr>
              <a:t>4/12/2017</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FA7F16EB-DD10-4137-9603-31CB16719FAA}"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ui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F8B11C8-3E8B-4B1E-8C82-154A6913F0E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B1640-A4EB-4172-AB45-970A771D01D3}" type="datetimeFigureOut">
              <a:rPr lang="en-US" smtClean="0"/>
              <a:pPr/>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BAB1640-A4EB-4172-AB45-970A771D01D3}" type="datetimeFigureOut">
              <a:rPr lang="en-US" smtClean="0"/>
              <a:pPr/>
              <a:t>4/12/2017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8B11C8-3E8B-4B1E-8C82-154A6913F0E8}"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fld id="{2BAB1640-A4EB-4172-AB45-970A771D01D3}" type="datetimeFigureOut">
              <a:rPr lang="en-US" smtClean="0"/>
              <a:pPr/>
              <a:t>4/12/2017</a:t>
            </a:fld>
            <a:endParaRPr lang="en-US" dirty="0"/>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defRPr>
            </a:lvl1pPr>
          </a:lstStyle>
          <a:p>
            <a:endParaRPr lang="en-US" dirty="0"/>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fld id="{4F8B11C8-3E8B-4B1E-8C82-154A6913F0E8}"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fade">
                                      <p:cBhvr>
                                        <p:cTn id="7" dur="20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animEffect transition="in" filter="fade">
                                      <p:cBhvr>
                                        <p:cTn id="12" dur="2000"/>
                                        <p:tgtEl>
                                          <p:spTgt spid="634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491">
                                            <p:txEl>
                                              <p:pRg st="1" end="1"/>
                                            </p:txEl>
                                          </p:spTgt>
                                        </p:tgtEl>
                                        <p:attrNameLst>
                                          <p:attrName>style.visibility</p:attrName>
                                        </p:attrNameLst>
                                      </p:cBhvr>
                                      <p:to>
                                        <p:strVal val="visible"/>
                                      </p:to>
                                    </p:set>
                                    <p:animEffect transition="in" filter="fade">
                                      <p:cBhvr>
                                        <p:cTn id="15" dur="2000"/>
                                        <p:tgtEl>
                                          <p:spTgt spid="6349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491">
                                            <p:txEl>
                                              <p:pRg st="2" end="2"/>
                                            </p:txEl>
                                          </p:spTgt>
                                        </p:tgtEl>
                                        <p:attrNameLst>
                                          <p:attrName>style.visibility</p:attrName>
                                        </p:attrNameLst>
                                      </p:cBhvr>
                                      <p:to>
                                        <p:strVal val="visible"/>
                                      </p:to>
                                    </p:set>
                                    <p:animEffect transition="in" filter="fade">
                                      <p:cBhvr>
                                        <p:cTn id="18" dur="2000"/>
                                        <p:tgtEl>
                                          <p:spTgt spid="6349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491">
                                            <p:txEl>
                                              <p:pRg st="3" end="3"/>
                                            </p:txEl>
                                          </p:spTgt>
                                        </p:tgtEl>
                                        <p:attrNameLst>
                                          <p:attrName>style.visibility</p:attrName>
                                        </p:attrNameLst>
                                      </p:cBhvr>
                                      <p:to>
                                        <p:strVal val="visible"/>
                                      </p:to>
                                    </p:set>
                                    <p:animEffect transition="in" filter="fade">
                                      <p:cBhvr>
                                        <p:cTn id="21" dur="2000"/>
                                        <p:tgtEl>
                                          <p:spTgt spid="6349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491">
                                            <p:txEl>
                                              <p:pRg st="4" end="4"/>
                                            </p:txEl>
                                          </p:spTgt>
                                        </p:tgtEl>
                                        <p:attrNameLst>
                                          <p:attrName>style.visibility</p:attrName>
                                        </p:attrNameLst>
                                      </p:cBhvr>
                                      <p:to>
                                        <p:strVal val="visible"/>
                                      </p:to>
                                    </p:set>
                                    <p:animEffect transition="in" filter="fade">
                                      <p:cBhvr>
                                        <p:cTn id="24" dur="20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txStyles>
    <p:titleStyle>
      <a:lvl1pPr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Font typeface="Tahoma"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66563"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endParaRPr lang="en-US" dirty="0"/>
            </a:p>
          </p:txBody>
        </p:sp>
        <p:sp>
          <p:nvSpPr>
            <p:cNvPr id="66564"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65"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66"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endParaRPr lang="en-US" dirty="0"/>
            </a:p>
          </p:txBody>
        </p:sp>
        <p:sp>
          <p:nvSpPr>
            <p:cNvPr id="66567"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6568"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6569"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6570"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6571"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6572"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73"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endParaRPr lang="en-US" dirty="0"/>
            </a:p>
          </p:txBody>
        </p:sp>
        <p:sp>
          <p:nvSpPr>
            <p:cNvPr id="66574"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endParaRPr lang="en-US" dirty="0"/>
            </a:p>
          </p:txBody>
        </p:sp>
        <p:sp>
          <p:nvSpPr>
            <p:cNvPr id="66575"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6576"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endParaRPr lang="en-US" dirty="0"/>
            </a:p>
          </p:txBody>
        </p:sp>
        <p:sp>
          <p:nvSpPr>
            <p:cNvPr id="66577"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78"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79"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endParaRPr lang="en-US" dirty="0"/>
            </a:p>
          </p:txBody>
        </p:sp>
        <p:sp>
          <p:nvSpPr>
            <p:cNvPr id="66580"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66581"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endParaRPr lang="en-US" dirty="0"/>
            </a:p>
          </p:txBody>
        </p:sp>
        <p:sp>
          <p:nvSpPr>
            <p:cNvPr id="66582"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endParaRPr lang="en-US" dirty="0"/>
            </a:p>
          </p:txBody>
        </p:sp>
        <p:sp>
          <p:nvSpPr>
            <p:cNvPr id="66583"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endParaRPr lang="en-US" dirty="0"/>
            </a:p>
          </p:txBody>
        </p:sp>
      </p:grpSp>
      <p:sp>
        <p:nvSpPr>
          <p:cNvPr id="66584"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6585"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86"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mn-lt"/>
              </a:defRPr>
            </a:lvl1pPr>
          </a:lstStyle>
          <a:p>
            <a:endParaRPr lang="en-US" dirty="0"/>
          </a:p>
        </p:txBody>
      </p:sp>
      <p:sp>
        <p:nvSpPr>
          <p:cNvPr id="66587"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mn-lt"/>
              </a:defRPr>
            </a:lvl1pPr>
          </a:lstStyle>
          <a:p>
            <a:fld id="{68F92C0F-178E-459E-85DA-EC126FEF47AF}" type="slidenum">
              <a:rPr lang="en-US"/>
              <a:pPr/>
              <a:t>‹#›</a:t>
            </a:fld>
            <a:endParaRPr lang="en-US" dirty="0"/>
          </a:p>
        </p:txBody>
      </p:sp>
      <p:sp>
        <p:nvSpPr>
          <p:cNvPr id="66588"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mn-lt"/>
              </a:defRPr>
            </a:lvl1pPr>
          </a:lstStyle>
          <a:p>
            <a:fld id="{8B1C7985-1BC5-4CE8-AC59-1E04E33CDD87}" type="datetimeFigureOut">
              <a:rPr lang="en-US"/>
              <a:pPr/>
              <a:t>4/12/2017</a:t>
            </a:fld>
            <a:endParaRPr lang="en-US" dirty="0"/>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eaLnBrk="1" fontAlgn="base" hangingPunct="1">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242175" cy="1981200"/>
            <a:chOff x="0" y="0"/>
            <a:chExt cx="4562" cy="1248"/>
          </a:xfrm>
        </p:grpSpPr>
        <p:sp>
          <p:nvSpPr>
            <p:cNvPr id="69635"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endParaRPr lang="en-US" dirty="0"/>
            </a:p>
          </p:txBody>
        </p:sp>
        <p:sp>
          <p:nvSpPr>
            <p:cNvPr id="69636"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endParaRPr lang="en-US" dirty="0"/>
            </a:p>
          </p:txBody>
        </p:sp>
      </p:grpSp>
      <p:sp>
        <p:nvSpPr>
          <p:cNvPr id="69637"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38"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39"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latin typeface="+mn-lt"/>
              </a:defRPr>
            </a:lvl1pPr>
          </a:lstStyle>
          <a:p>
            <a:fld id="{EC189C85-4DC8-4C2E-84B0-4CF9FAF7EDD8}" type="datetimeFigureOut">
              <a:rPr lang="en-US"/>
              <a:pPr/>
              <a:t>4/12/2017</a:t>
            </a:fld>
            <a:endParaRPr lang="en-US" dirty="0"/>
          </a:p>
        </p:txBody>
      </p:sp>
      <p:sp>
        <p:nvSpPr>
          <p:cNvPr id="69640"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latin typeface="+mn-lt"/>
              </a:defRPr>
            </a:lvl1pPr>
          </a:lstStyle>
          <a:p>
            <a:endParaRPr lang="en-US" dirty="0"/>
          </a:p>
        </p:txBody>
      </p:sp>
      <p:sp>
        <p:nvSpPr>
          <p:cNvPr id="69641"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latin typeface="+mn-lt"/>
              </a:defRPr>
            </a:lvl1pPr>
          </a:lstStyle>
          <a:p>
            <a:fld id="{F383093B-B04B-499B-873E-120133AF9581}"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7173"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fontAlgn="auto">
              <a:spcBef>
                <a:spcPts val="0"/>
              </a:spcBef>
              <a:spcAft>
                <a:spcPts val="0"/>
              </a:spcAft>
              <a:defRPr sz="1200">
                <a:solidFill>
                  <a:schemeClr val="tx1">
                    <a:tint val="95000"/>
                  </a:schemeClr>
                </a:solidFill>
                <a:latin typeface="+mn-lt"/>
              </a:defRPr>
            </a:lvl1pPr>
          </a:lstStyle>
          <a:p>
            <a:pPr>
              <a:defRPr/>
            </a:pPr>
            <a:fld id="{A3851285-F6DB-4BB8-BEA1-9D7B9BE58D4E}" type="datetimeFigureOut">
              <a:rPr lang="en-US"/>
              <a:pPr>
                <a:defRPr/>
              </a:pPr>
              <a:t>4/12/2017</a:t>
            </a:fld>
            <a:endParaRPr lang="en-US" dirty="0"/>
          </a:p>
        </p:txBody>
      </p:sp>
      <p:sp>
        <p:nvSpPr>
          <p:cNvPr id="13" name="Footer Placeholder 4"/>
          <p:cNvSpPr>
            <a:spLocks noGrp="1"/>
          </p:cNvSpPr>
          <p:nvPr>
            <p:ph type="ftr" sz="quarter" idx="3"/>
          </p:nvPr>
        </p:nvSpPr>
        <p:spPr>
          <a:xfrm>
            <a:off x="2640013" y="6376988"/>
            <a:ext cx="3836987" cy="365125"/>
          </a:xfrm>
          <a:prstGeom prst="rect">
            <a:avLst/>
          </a:prstGeom>
        </p:spPr>
        <p:txBody>
          <a:bodyPr vert="horz" lIns="45720" rIns="45720" bIns="0" rtlCol="0" anchor="b"/>
          <a:lstStyle>
            <a:lvl1pPr fontAlgn="auto">
              <a:spcBef>
                <a:spcPts val="0"/>
              </a:spcBef>
              <a:spcAft>
                <a:spcPts val="0"/>
              </a:spcAft>
              <a:defRPr sz="1200">
                <a:solidFill>
                  <a:schemeClr val="tx1">
                    <a:tint val="95000"/>
                  </a:schemeClr>
                </a:solidFill>
                <a:latin typeface="+mn-lt"/>
              </a:defRPr>
            </a:lvl1pPr>
          </a:lstStyle>
          <a:p>
            <a:pPr>
              <a:defRPr/>
            </a:pPr>
            <a:endParaRPr lang="en-US" dirty="0"/>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fontAlgn="auto">
              <a:spcBef>
                <a:spcPts val="0"/>
              </a:spcBef>
              <a:spcAft>
                <a:spcPts val="0"/>
              </a:spcAft>
              <a:defRPr sz="1200">
                <a:solidFill>
                  <a:schemeClr val="tx1">
                    <a:tint val="95000"/>
                  </a:schemeClr>
                </a:solidFill>
                <a:latin typeface="+mn-lt"/>
              </a:defRPr>
            </a:lvl1pPr>
          </a:lstStyle>
          <a:p>
            <a:pPr>
              <a:defRPr/>
            </a:pPr>
            <a:fld id="{3007F000-00EF-4F87-A0A4-2D73266AF76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rtl="0" eaLnBrk="1" fontAlgn="base" hangingPunct="1">
        <a:spcBef>
          <a:spcPct val="0"/>
        </a:spcBef>
        <a:spcAft>
          <a:spcPct val="0"/>
        </a:spcAft>
        <a:defRPr sz="4500" b="1" kern="1200">
          <a:solidFill>
            <a:srgbClr val="FFC800"/>
          </a:solidFill>
          <a:latin typeface="+mj-lt"/>
          <a:ea typeface="+mj-ea"/>
          <a:cs typeface="+mj-cs"/>
        </a:defRPr>
      </a:lvl1pPr>
      <a:lvl2pPr algn="l" rtl="0" eaLnBrk="1" fontAlgn="base" hangingPunct="1">
        <a:spcBef>
          <a:spcPct val="0"/>
        </a:spcBef>
        <a:spcAft>
          <a:spcPct val="0"/>
        </a:spcAft>
        <a:defRPr sz="4500" b="1">
          <a:solidFill>
            <a:srgbClr val="FFC800"/>
          </a:solidFill>
          <a:latin typeface="Corbel" pitchFamily="34" charset="0"/>
        </a:defRPr>
      </a:lvl2pPr>
      <a:lvl3pPr algn="l" rtl="0" eaLnBrk="1" fontAlgn="base" hangingPunct="1">
        <a:spcBef>
          <a:spcPct val="0"/>
        </a:spcBef>
        <a:spcAft>
          <a:spcPct val="0"/>
        </a:spcAft>
        <a:defRPr sz="4500" b="1">
          <a:solidFill>
            <a:srgbClr val="FFC800"/>
          </a:solidFill>
          <a:latin typeface="Corbel" pitchFamily="34" charset="0"/>
        </a:defRPr>
      </a:lvl3pPr>
      <a:lvl4pPr algn="l" rtl="0" eaLnBrk="1" fontAlgn="base" hangingPunct="1">
        <a:spcBef>
          <a:spcPct val="0"/>
        </a:spcBef>
        <a:spcAft>
          <a:spcPct val="0"/>
        </a:spcAft>
        <a:defRPr sz="4500" b="1">
          <a:solidFill>
            <a:srgbClr val="FFC800"/>
          </a:solidFill>
          <a:latin typeface="Corbel" pitchFamily="34" charset="0"/>
        </a:defRPr>
      </a:lvl4pPr>
      <a:lvl5pPr algn="l" rtl="0" eaLnBrk="1" fontAlgn="base" hangingPunct="1">
        <a:spcBef>
          <a:spcPct val="0"/>
        </a:spcBef>
        <a:spcAft>
          <a:spcPct val="0"/>
        </a:spcAft>
        <a:defRPr sz="45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1" fontAlgn="base" hangingPunct="1">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1" fontAlgn="base" hangingPunct="1">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1" fontAlgn="base" hangingPunct="1">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1" fontAlgn="base" hangingPunct="1">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AB1640-A4EB-4172-AB45-970A771D01D3}" type="datetimeFigureOut">
              <a:rPr lang="en-US" smtClean="0"/>
              <a:pPr/>
              <a:t>4/12/2017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8B11C8-3E8B-4B1E-8C82-154A6913F0E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2000"/>
                                        <p:tgtEl>
                                          <p:spTgt spid="3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fade">
                                      <p:cBhvr>
                                        <p:cTn id="15" dur="2000"/>
                                        <p:tgtEl>
                                          <p:spTgt spid="3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fade">
                                      <p:cBhvr>
                                        <p:cTn id="18" dur="2000"/>
                                        <p:tgtEl>
                                          <p:spTgt spid="30">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fade">
                                      <p:cBhvr>
                                        <p:cTn id="21" dur="2000"/>
                                        <p:tgtEl>
                                          <p:spTgt spid="30">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fade">
                                      <p:cBhvr>
                                        <p:cTn id="24" dur="20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4.xml"/><Relationship Id="rId5" Type="http://schemas.openxmlformats.org/officeDocument/2006/relationships/image" Target="../media/image31.jpe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4.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830997"/>
          </a:xfrm>
          <a:prstGeom prst="rect">
            <a:avLst/>
          </a:prstGeom>
        </p:spPr>
        <p:txBody>
          <a:bodyPr wrap="square">
            <a:spAutoFit/>
          </a:bodyPr>
          <a:lstStyle/>
          <a:p>
            <a:pPr algn="ctr"/>
            <a:r>
              <a:rPr lang="en-US" sz="4800" dirty="0" smtClean="0">
                <a:cs typeface="Aparajita" pitchFamily="34" charset="0"/>
              </a:rPr>
              <a:t>A  Presentation On</a:t>
            </a:r>
          </a:p>
        </p:txBody>
      </p:sp>
      <p:sp>
        <p:nvSpPr>
          <p:cNvPr id="5" name="Rectangle 4"/>
          <p:cNvSpPr/>
          <p:nvPr/>
        </p:nvSpPr>
        <p:spPr>
          <a:xfrm>
            <a:off x="1" y="1676400"/>
            <a:ext cx="9144000" cy="1815882"/>
          </a:xfrm>
          <a:prstGeom prst="rect">
            <a:avLst/>
          </a:prstGeom>
          <a:effectLst>
            <a:outerShdw blurRad="50800" dist="38100" dir="13500000" algn="br" rotWithShape="0">
              <a:prstClr val="black">
                <a:alpha val="40000"/>
              </a:prstClr>
            </a:outerShdw>
          </a:effectLst>
        </p:spPr>
        <p:txBody>
          <a:bodyPr wrap="square">
            <a:spAutoFit/>
          </a:bodyPr>
          <a:lstStyle/>
          <a:p>
            <a:pPr algn="ctr"/>
            <a:r>
              <a:rPr lang="en-US" sz="5600" b="1" dirty="0" smtClean="0">
                <a:effectLst>
                  <a:innerShdw blurRad="63500" dist="50800">
                    <a:prstClr val="black">
                      <a:alpha val="50000"/>
                    </a:prstClr>
                  </a:innerShdw>
                </a:effectLst>
                <a:latin typeface="+mj-lt"/>
                <a:cs typeface="Aparajita" pitchFamily="34" charset="0"/>
              </a:rPr>
              <a:t>Air Quality Monitoring System</a:t>
            </a:r>
            <a:endParaRPr lang="en-IN" sz="5600" b="1" dirty="0">
              <a:effectLst>
                <a:innerShdw blurRad="63500" dist="50800">
                  <a:prstClr val="black">
                    <a:alpha val="50000"/>
                  </a:prstClr>
                </a:innerShdw>
              </a:effectLst>
              <a:latin typeface="+mj-lt"/>
              <a:cs typeface="Aparajita" pitchFamily="34" charset="0"/>
            </a:endParaRPr>
          </a:p>
        </p:txBody>
      </p:sp>
      <p:sp>
        <p:nvSpPr>
          <p:cNvPr id="2" name="TextBox 1"/>
          <p:cNvSpPr txBox="1"/>
          <p:nvPr/>
        </p:nvSpPr>
        <p:spPr>
          <a:xfrm>
            <a:off x="4876800" y="4572000"/>
            <a:ext cx="3581400" cy="1323439"/>
          </a:xfrm>
          <a:prstGeom prst="rect">
            <a:avLst/>
          </a:prstGeom>
          <a:noFill/>
        </p:spPr>
        <p:txBody>
          <a:bodyPr wrap="square" rtlCol="0">
            <a:spAutoFit/>
          </a:bodyPr>
          <a:lstStyle/>
          <a:p>
            <a:r>
              <a:rPr lang="en-US" sz="2000" dirty="0" smtClean="0"/>
              <a:t>By:</a:t>
            </a:r>
          </a:p>
          <a:p>
            <a:r>
              <a:rPr lang="en-US" sz="2000" dirty="0" smtClean="0"/>
              <a:t>UTKARSH GAUR</a:t>
            </a:r>
          </a:p>
          <a:p>
            <a:r>
              <a:rPr lang="en-US" sz="2000" dirty="0" smtClean="0"/>
              <a:t>VIKAS GUPTA</a:t>
            </a:r>
          </a:p>
          <a:p>
            <a:r>
              <a:rPr lang="en-US" sz="2000" dirty="0" smtClean="0"/>
              <a:t>PRAVEEN KUMAR YADAV</a:t>
            </a:r>
            <a:endParaRPr lang="en-US" sz="2000" dirty="0"/>
          </a:p>
        </p:txBody>
      </p:sp>
      <p:sp>
        <p:nvSpPr>
          <p:cNvPr id="6" name="TextBox 5"/>
          <p:cNvSpPr txBox="1"/>
          <p:nvPr/>
        </p:nvSpPr>
        <p:spPr>
          <a:xfrm>
            <a:off x="609600" y="4648200"/>
            <a:ext cx="3200400" cy="646331"/>
          </a:xfrm>
          <a:prstGeom prst="rect">
            <a:avLst/>
          </a:prstGeom>
          <a:noFill/>
        </p:spPr>
        <p:txBody>
          <a:bodyPr wrap="square" rtlCol="0">
            <a:spAutoFit/>
          </a:bodyPr>
          <a:lstStyle/>
          <a:p>
            <a:r>
              <a:rPr lang="en-US" dirty="0" smtClean="0"/>
              <a:t>GUIDED  BY:-</a:t>
            </a:r>
          </a:p>
          <a:p>
            <a:r>
              <a:rPr lang="en-US" dirty="0" smtClean="0"/>
              <a:t>MR. </a:t>
            </a:r>
            <a:r>
              <a:rPr lang="en-US" smtClean="0"/>
              <a:t>DEEPAK  NARANG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19200"/>
            <a:ext cx="7848600" cy="4800600"/>
          </a:xfrm>
        </p:spPr>
        <p:txBody>
          <a:bodyPr>
            <a:normAutofit fontScale="25000" lnSpcReduction="20000"/>
          </a:bodyPr>
          <a:lstStyle/>
          <a:p>
            <a:pPr algn="l"/>
            <a:r>
              <a:rPr lang="en-US" sz="8000" b="1" i="1" dirty="0" smtClean="0"/>
              <a:t>ATmega328P:-</a:t>
            </a:r>
            <a:r>
              <a:rPr lang="en-US" sz="8000" dirty="0" smtClean="0"/>
              <a:t> It can be programmed with embedded software using a standard programmer or </a:t>
            </a:r>
            <a:r>
              <a:rPr lang="en-US" sz="8000" dirty="0" err="1" smtClean="0"/>
              <a:t>Arduino</a:t>
            </a:r>
            <a:r>
              <a:rPr lang="en-US" sz="8000" dirty="0" smtClean="0"/>
              <a:t> IDE. ATmega328P offers 23 input/output functional ports, and a 16MHz crystal oscillator is used to provide timing/clock reference.</a:t>
            </a:r>
          </a:p>
          <a:p>
            <a:pPr algn="l"/>
            <a:r>
              <a:rPr lang="en-US" sz="8000" b="1" i="1" dirty="0" smtClean="0"/>
              <a:t> </a:t>
            </a:r>
            <a:endParaRPr lang="en-US" sz="8000" dirty="0" smtClean="0"/>
          </a:p>
          <a:p>
            <a:pPr algn="l"/>
            <a:r>
              <a:rPr lang="en-US" sz="8000" b="1" i="1" dirty="0" smtClean="0"/>
              <a:t>Temperature and humidity module (DHT11):-</a:t>
            </a:r>
            <a:r>
              <a:rPr lang="en-US" sz="8000" dirty="0" smtClean="0"/>
              <a:t>This composite sensor contains a calibrated digital signal output of temperature and humidity.</a:t>
            </a:r>
          </a:p>
          <a:p>
            <a:pPr algn="l"/>
            <a:r>
              <a:rPr lang="en-US" sz="8000" b="1" i="1" dirty="0" smtClean="0"/>
              <a:t> </a:t>
            </a:r>
            <a:endParaRPr lang="en-US" sz="8000" dirty="0" smtClean="0"/>
          </a:p>
          <a:p>
            <a:pPr algn="l"/>
            <a:r>
              <a:rPr lang="en-US" sz="8000" b="1" i="1" dirty="0" smtClean="0"/>
              <a:t>Serial real-time clock (RTC) IC (DS1307):-</a:t>
            </a:r>
            <a:r>
              <a:rPr lang="en-US" sz="8000" dirty="0" smtClean="0"/>
              <a:t> It is a low-power, full binary-coded decimal (BCD) clock/calendar with 56 bytes of NV SRAM.</a:t>
            </a:r>
          </a:p>
          <a:p>
            <a:pPr algn="l"/>
            <a:r>
              <a:rPr lang="en-US" sz="8000" b="1" i="1" dirty="0" smtClean="0"/>
              <a:t> </a:t>
            </a:r>
            <a:endParaRPr lang="en-US" sz="8000" dirty="0" smtClean="0"/>
          </a:p>
          <a:p>
            <a:pPr algn="l"/>
            <a:r>
              <a:rPr lang="en-US" sz="8000" b="1" i="1" dirty="0" smtClean="0"/>
              <a:t>Air-quality sensor (MQ135):-</a:t>
            </a:r>
            <a:r>
              <a:rPr lang="en-US" sz="8000" i="1" dirty="0" smtClean="0"/>
              <a:t> </a:t>
            </a:r>
            <a:r>
              <a:rPr lang="en-US" sz="8000" dirty="0" smtClean="0"/>
              <a:t>The sensitive material of the sensor is tin-dioxide (SnO2), whose conductivity increases with concentration of gas. Change in conductivity is converted into output voltage signal, which varies corresponding to the concentration of the combustible gas</a:t>
            </a:r>
            <a:r>
              <a:rPr lang="en-US" dirty="0" smtClean="0"/>
              <a:t>.</a:t>
            </a:r>
          </a:p>
          <a:p>
            <a:endParaRPr lang="en-US" dirty="0"/>
          </a:p>
        </p:txBody>
      </p:sp>
      <p:sp>
        <p:nvSpPr>
          <p:cNvPr id="4" name="TextBox 3"/>
          <p:cNvSpPr txBox="1"/>
          <p:nvPr/>
        </p:nvSpPr>
        <p:spPr>
          <a:xfrm>
            <a:off x="0" y="152400"/>
            <a:ext cx="9144000" cy="584775"/>
          </a:xfrm>
          <a:prstGeom prst="rect">
            <a:avLst/>
          </a:prstGeom>
          <a:solidFill>
            <a:schemeClr val="bg2">
              <a:lumMod val="75000"/>
            </a:schemeClr>
          </a:solidFill>
        </p:spPr>
        <p:txBody>
          <a:bodyPr wrap="square" rtlCol="0">
            <a:spAutoFit/>
          </a:bodyPr>
          <a:lstStyle/>
          <a:p>
            <a:pPr algn="ctr"/>
            <a:r>
              <a:rPr lang="en-US" sz="3200" b="1" dirty="0" smtClean="0"/>
              <a:t>COMPONENTS USED</a:t>
            </a:r>
            <a:endParaRPr lang="en-US" sz="3200" b="1" dirty="0"/>
          </a:p>
        </p:txBody>
      </p:sp>
    </p:spTree>
    <p:extLst>
      <p:ext uri="{BB962C8B-B14F-4D97-AF65-F5344CB8AC3E}">
        <p14:creationId xmlns="" xmlns:p14="http://schemas.microsoft.com/office/powerpoint/2010/main" val="384561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50000"/>
                  </a:schemeClr>
                </a:solidFill>
              </a:rPr>
              <a:t>PIN DIAGRAM OF ATMEGA-328P</a:t>
            </a:r>
            <a:endParaRPr lang="en-US" dirty="0">
              <a:solidFill>
                <a:schemeClr val="bg2">
                  <a:lumMod val="50000"/>
                </a:schemeClr>
              </a:solidFill>
            </a:endParaRPr>
          </a:p>
        </p:txBody>
      </p:sp>
      <p:pic>
        <p:nvPicPr>
          <p:cNvPr id="4" name="Content Placeholder 3" descr="IMG-20170220-WA0014.jpg"/>
          <p:cNvPicPr>
            <a:picLocks noGrp="1" noChangeAspect="1"/>
          </p:cNvPicPr>
          <p:nvPr>
            <p:ph idx="1"/>
          </p:nvPr>
        </p:nvPicPr>
        <p:blipFill>
          <a:blip r:embed="rId2" cstate="print"/>
          <a:stretch>
            <a:fillRect/>
          </a:stretch>
        </p:blipFill>
        <p:spPr>
          <a:xfrm>
            <a:off x="1643062" y="2191544"/>
            <a:ext cx="5857875" cy="38766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Pin connection of ATmega328P</a:t>
            </a:r>
            <a:endParaRPr lang="en-US" dirty="0"/>
          </a:p>
        </p:txBody>
      </p:sp>
      <p:pic>
        <p:nvPicPr>
          <p:cNvPr id="78851" name="Picture 3" descr="C:\Users\PRAVEEN\Desktop\major project\Project\atmege.png"/>
          <p:cNvPicPr>
            <a:picLocks noGrp="1" noChangeAspect="1" noChangeArrowheads="1"/>
          </p:cNvPicPr>
          <p:nvPr>
            <p:ph idx="1"/>
          </p:nvPr>
        </p:nvPicPr>
        <p:blipFill>
          <a:blip r:embed="rId2" cstate="print"/>
          <a:srcRect/>
          <a:stretch>
            <a:fillRect/>
          </a:stretch>
        </p:blipFill>
        <p:spPr bwMode="auto">
          <a:xfrm>
            <a:off x="609600" y="1524000"/>
            <a:ext cx="7772400" cy="5105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Temperature and humidity sensor (DHT-11)</a:t>
            </a:r>
            <a:endParaRPr lang="en-US" dirty="0"/>
          </a:p>
        </p:txBody>
      </p:sp>
      <p:pic>
        <p:nvPicPr>
          <p:cNvPr id="77826" name="Picture 2" descr="C:\Users\PRAVEEN\Desktop\major project\Project\DHT11-Pinout-for-three-pin-and-four-pin-types-2-1024x742.jpg"/>
          <p:cNvPicPr>
            <a:picLocks noGrp="1" noChangeAspect="1" noChangeArrowheads="1"/>
          </p:cNvPicPr>
          <p:nvPr>
            <p:ph idx="1"/>
          </p:nvPr>
        </p:nvPicPr>
        <p:blipFill>
          <a:blip r:embed="rId2" cstate="print"/>
          <a:srcRect/>
          <a:stretch>
            <a:fillRect/>
          </a:stretch>
        </p:blipFill>
        <p:spPr bwMode="auto">
          <a:xfrm>
            <a:off x="1143000" y="2590800"/>
            <a:ext cx="6629400" cy="304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RATINGS OF DHT-11</a:t>
            </a:r>
            <a:endParaRPr lang="en-US" dirty="0">
              <a:solidFill>
                <a:schemeClr val="tx1"/>
              </a:solidFill>
            </a:endParaRPr>
          </a:p>
        </p:txBody>
      </p:sp>
      <p:pic>
        <p:nvPicPr>
          <p:cNvPr id="4" name="Content Placeholder 3" descr="IMG_20170221_132518.jpg"/>
          <p:cNvPicPr>
            <a:picLocks noGrp="1" noChangeAspect="1"/>
          </p:cNvPicPr>
          <p:nvPr>
            <p:ph idx="1"/>
          </p:nvPr>
        </p:nvPicPr>
        <p:blipFill>
          <a:blip r:embed="rId2" cstate="print"/>
          <a:stretch>
            <a:fillRect/>
          </a:stretch>
        </p:blipFill>
        <p:spPr>
          <a:xfrm>
            <a:off x="1219200" y="2133600"/>
            <a:ext cx="6476999" cy="3581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dirty="0" smtClean="0">
                <a:solidFill>
                  <a:schemeClr val="tx1"/>
                </a:solidFill>
              </a:rPr>
              <a:t> Pin diagram of LCD(16x2)</a:t>
            </a:r>
            <a:endParaRPr lang="en-US" dirty="0">
              <a:solidFill>
                <a:schemeClr val="tx1"/>
              </a:solidFill>
            </a:endParaRPr>
          </a:p>
        </p:txBody>
      </p:sp>
      <p:pic>
        <p:nvPicPr>
          <p:cNvPr id="21505" name="Picture 1" descr="C:\Users\PRAVEEN\Desktop\major project\Project\PIN_Diagram.PNG"/>
          <p:cNvPicPr>
            <a:picLocks noGrp="1" noChangeAspect="1" noChangeArrowheads="1"/>
          </p:cNvPicPr>
          <p:nvPr>
            <p:ph idx="1"/>
          </p:nvPr>
        </p:nvPicPr>
        <p:blipFill>
          <a:blip r:embed="rId2" cstate="print"/>
          <a:srcRect/>
          <a:stretch>
            <a:fillRect/>
          </a:stretch>
        </p:blipFill>
        <p:spPr bwMode="auto">
          <a:xfrm>
            <a:off x="1066800" y="1828800"/>
            <a:ext cx="6934200" cy="3743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Connection of LCD</a:t>
            </a:r>
            <a:endParaRPr lang="en-US" dirty="0"/>
          </a:p>
        </p:txBody>
      </p:sp>
      <p:pic>
        <p:nvPicPr>
          <p:cNvPr id="79874" name="Picture 2" descr="C:\Users\PRAVEEN\Desktop\major project\Project\lcd.png"/>
          <p:cNvPicPr>
            <a:picLocks noGrp="1" noChangeAspect="1" noChangeArrowheads="1"/>
          </p:cNvPicPr>
          <p:nvPr>
            <p:ph idx="1"/>
          </p:nvPr>
        </p:nvPicPr>
        <p:blipFill>
          <a:blip r:embed="rId2" cstate="print"/>
          <a:srcRect/>
          <a:stretch>
            <a:fillRect/>
          </a:stretch>
        </p:blipFill>
        <p:spPr bwMode="auto">
          <a:xfrm>
            <a:off x="1066800" y="1752600"/>
            <a:ext cx="7086600" cy="45720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 -135 GAS SENSOR</a:t>
            </a:r>
            <a:endParaRPr lang="en-US" dirty="0"/>
          </a:p>
        </p:txBody>
      </p:sp>
      <p:pic>
        <p:nvPicPr>
          <p:cNvPr id="1027" name="Picture 3" descr="C:\Users\PRAVEEN\Desktop\major project\Project\P_20160918_145152.jpg"/>
          <p:cNvPicPr>
            <a:picLocks noChangeAspect="1" noChangeArrowheads="1"/>
          </p:cNvPicPr>
          <p:nvPr/>
        </p:nvPicPr>
        <p:blipFill>
          <a:blip r:embed="rId2" cstate="print"/>
          <a:srcRect/>
          <a:stretch>
            <a:fillRect/>
          </a:stretch>
        </p:blipFill>
        <p:spPr bwMode="auto">
          <a:xfrm>
            <a:off x="5181600" y="2971800"/>
            <a:ext cx="3200400" cy="2743200"/>
          </a:xfrm>
          <a:prstGeom prst="rect">
            <a:avLst/>
          </a:prstGeom>
          <a:noFill/>
        </p:spPr>
      </p:pic>
      <p:pic>
        <p:nvPicPr>
          <p:cNvPr id="1028" name="Picture 4" descr="C:\Users\PRAVEEN\Desktop\major project\Project\P_20160918_144909.jpg"/>
          <p:cNvPicPr>
            <a:picLocks noGrp="1" noChangeAspect="1" noChangeArrowheads="1"/>
          </p:cNvPicPr>
          <p:nvPr>
            <p:ph idx="1"/>
          </p:nvPr>
        </p:nvPicPr>
        <p:blipFill>
          <a:blip r:embed="rId3" cstate="print"/>
          <a:srcRect/>
          <a:stretch>
            <a:fillRect/>
          </a:stretch>
        </p:blipFill>
        <p:spPr bwMode="auto">
          <a:xfrm>
            <a:off x="990600" y="2971800"/>
            <a:ext cx="3124200" cy="2819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MQ-135</a:t>
            </a:r>
            <a:endParaRPr lang="en-US" dirty="0"/>
          </a:p>
        </p:txBody>
      </p:sp>
      <p:pic>
        <p:nvPicPr>
          <p:cNvPr id="2050" name="Picture 2" descr="C:\Users\PRAVEEN\Desktop\major project\Project\smokepicture.jpg"/>
          <p:cNvPicPr>
            <a:picLocks noGrp="1" noChangeAspect="1" noChangeArrowheads="1"/>
          </p:cNvPicPr>
          <p:nvPr>
            <p:ph idx="1"/>
          </p:nvPr>
        </p:nvPicPr>
        <p:blipFill>
          <a:blip r:embed="rId2" cstate="print"/>
          <a:srcRect/>
          <a:stretch>
            <a:fillRect/>
          </a:stretch>
        </p:blipFill>
        <p:spPr bwMode="auto">
          <a:xfrm>
            <a:off x="705656" y="1935163"/>
            <a:ext cx="7732687" cy="438943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clock</a:t>
            </a:r>
            <a:endParaRPr lang="en-US" dirty="0"/>
          </a:p>
        </p:txBody>
      </p:sp>
      <p:pic>
        <p:nvPicPr>
          <p:cNvPr id="80898" name="Picture 2" descr="C:\Users\PRAVEEN\Desktop\major project\Project\ds1307-module.jpg"/>
          <p:cNvPicPr>
            <a:picLocks noGrp="1" noChangeAspect="1" noChangeArrowheads="1"/>
          </p:cNvPicPr>
          <p:nvPr>
            <p:ph idx="1"/>
          </p:nvPr>
        </p:nvPicPr>
        <p:blipFill>
          <a:blip r:embed="rId2" cstate="print"/>
          <a:srcRect/>
          <a:stretch>
            <a:fillRect/>
          </a:stretch>
        </p:blipFill>
        <p:spPr bwMode="auto">
          <a:xfrm>
            <a:off x="533400" y="1935163"/>
            <a:ext cx="7467599" cy="438943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8733"/>
            <a:ext cx="9144000" cy="584775"/>
          </a:xfrm>
          <a:prstGeom prst="rect">
            <a:avLst/>
          </a:prstGeom>
          <a:solidFill>
            <a:schemeClr val="bg2">
              <a:lumMod val="75000"/>
            </a:schemeClr>
          </a:solidFill>
        </p:spPr>
        <p:txBody>
          <a:bodyPr wrap="square" rtlCol="0">
            <a:spAutoFit/>
          </a:bodyPr>
          <a:lstStyle/>
          <a:p>
            <a:pPr algn="ctr"/>
            <a:r>
              <a:rPr lang="en-US" sz="3200" b="1" dirty="0" smtClean="0"/>
              <a:t>CONTENTS</a:t>
            </a:r>
            <a:endParaRPr lang="en-US" sz="3200" b="1" dirty="0"/>
          </a:p>
        </p:txBody>
      </p:sp>
      <p:sp>
        <p:nvSpPr>
          <p:cNvPr id="3" name="TextBox 2"/>
          <p:cNvSpPr txBox="1"/>
          <p:nvPr/>
        </p:nvSpPr>
        <p:spPr>
          <a:xfrm>
            <a:off x="533400" y="1295400"/>
            <a:ext cx="8305800" cy="6370975"/>
          </a:xfrm>
          <a:prstGeom prst="rect">
            <a:avLst/>
          </a:prstGeom>
          <a:noFill/>
        </p:spPr>
        <p:txBody>
          <a:bodyPr wrap="square" rtlCol="0">
            <a:spAutoFit/>
          </a:bodyPr>
          <a:lstStyle/>
          <a:p>
            <a:pPr marL="342900" indent="-342900">
              <a:buAutoNum type="arabicPeriod"/>
            </a:pPr>
            <a:r>
              <a:rPr lang="en-US" sz="2400" dirty="0" smtClean="0"/>
              <a:t>Introduction.</a:t>
            </a:r>
          </a:p>
          <a:p>
            <a:pPr marL="342900" indent="-342900">
              <a:buAutoNum type="arabicPeriod"/>
            </a:pPr>
            <a:r>
              <a:rPr lang="en-US" sz="2400" dirty="0" smtClean="0"/>
              <a:t>Air Quality Index(AQI)</a:t>
            </a:r>
          </a:p>
          <a:p>
            <a:pPr marL="342900" indent="-342900">
              <a:buAutoNum type="arabicPeriod"/>
            </a:pPr>
            <a:r>
              <a:rPr lang="en-US" sz="2400" dirty="0" smtClean="0"/>
              <a:t>Aims and Objectives.</a:t>
            </a:r>
          </a:p>
          <a:p>
            <a:pPr marL="342900" indent="-342900">
              <a:buAutoNum type="arabicPeriod"/>
            </a:pPr>
            <a:r>
              <a:rPr lang="en-US" sz="2400" dirty="0" smtClean="0"/>
              <a:t>Problem Statement.</a:t>
            </a:r>
          </a:p>
          <a:p>
            <a:pPr marL="342900" indent="-342900">
              <a:buAutoNum type="arabicPeriod"/>
            </a:pPr>
            <a:r>
              <a:rPr lang="en-US" sz="2400" dirty="0" smtClean="0"/>
              <a:t>Proposed Block Diagram.</a:t>
            </a:r>
          </a:p>
          <a:p>
            <a:pPr marL="342900" indent="-342900">
              <a:buAutoNum type="arabicPeriod"/>
            </a:pPr>
            <a:r>
              <a:rPr lang="en-US" sz="2400" dirty="0" smtClean="0"/>
              <a:t>Principle of Working.</a:t>
            </a:r>
          </a:p>
          <a:p>
            <a:pPr marL="342900" indent="-342900">
              <a:buAutoNum type="arabicPeriod"/>
            </a:pPr>
            <a:r>
              <a:rPr lang="en-US" sz="2400" dirty="0" smtClean="0"/>
              <a:t>Flow Chart.</a:t>
            </a:r>
          </a:p>
          <a:p>
            <a:pPr marL="342900" indent="-342900">
              <a:buAutoNum type="arabicPeriod"/>
            </a:pPr>
            <a:r>
              <a:rPr lang="en-US" sz="2400" dirty="0" smtClean="0"/>
              <a:t>Results</a:t>
            </a:r>
          </a:p>
          <a:p>
            <a:pPr marL="342900" indent="-342900">
              <a:buAutoNum type="arabicPeriod"/>
            </a:pPr>
            <a:r>
              <a:rPr lang="en-US" sz="2400" dirty="0" smtClean="0"/>
              <a:t>Advantages.</a:t>
            </a:r>
          </a:p>
          <a:p>
            <a:pPr marL="342900" indent="-342900">
              <a:buAutoNum type="arabicPeriod"/>
            </a:pPr>
            <a:r>
              <a:rPr lang="en-US" sz="2400" dirty="0" smtClean="0"/>
              <a:t>Limitations.</a:t>
            </a:r>
          </a:p>
          <a:p>
            <a:pPr marL="342900" indent="-342900">
              <a:buAutoNum type="arabicPeriod"/>
            </a:pPr>
            <a:r>
              <a:rPr lang="en-US" sz="2400" dirty="0" smtClean="0"/>
              <a:t>Applications.</a:t>
            </a:r>
          </a:p>
          <a:p>
            <a:pPr marL="342900" indent="-342900">
              <a:buAutoNum type="arabicPeriod"/>
            </a:pPr>
            <a:r>
              <a:rPr lang="en-US" sz="2400" dirty="0" smtClean="0"/>
              <a:t>Future Scope.</a:t>
            </a:r>
          </a:p>
          <a:p>
            <a:pPr marL="342900" indent="-342900">
              <a:buAutoNum type="arabicPeriod"/>
            </a:pPr>
            <a:endParaRPr lang="en-US" sz="2400" dirty="0" smtClean="0"/>
          </a:p>
          <a:p>
            <a:pPr marL="342900" indent="-342900">
              <a:buAutoNum type="arabicPeriod"/>
            </a:pPr>
            <a:endParaRPr lang="en-US" sz="2400" dirty="0" smtClean="0"/>
          </a:p>
          <a:p>
            <a:pPr marL="342900" indent="-342900">
              <a:buAutoNum type="arabicPeriod"/>
            </a:pPr>
            <a:endParaRPr lang="en-US" sz="2400" dirty="0" smtClean="0"/>
          </a:p>
          <a:p>
            <a:pPr marL="342900" indent="-342900">
              <a:buAutoNum type="arabicPeriod"/>
            </a:pPr>
            <a:endParaRPr lang="en-US" sz="2400" dirty="0" smtClean="0"/>
          </a:p>
          <a:p>
            <a:pPr marL="342900" indent="-342900">
              <a:buAutoNum type="arabicPeriod"/>
            </a:pPr>
            <a:endParaRPr lang="en-US" sz="2400" dirty="0"/>
          </a:p>
        </p:txBody>
      </p:sp>
    </p:spTree>
    <p:extLst>
      <p:ext uri="{BB962C8B-B14F-4D97-AF65-F5344CB8AC3E}">
        <p14:creationId xmlns="" xmlns:p14="http://schemas.microsoft.com/office/powerpoint/2010/main" val="289331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lstStyle/>
          <a:p>
            <a:r>
              <a:rPr lang="en-US" dirty="0" smtClean="0"/>
              <a:t>Connection of RTC</a:t>
            </a:r>
            <a:endParaRPr lang="en-US" dirty="0"/>
          </a:p>
        </p:txBody>
      </p:sp>
      <p:pic>
        <p:nvPicPr>
          <p:cNvPr id="81922" name="Picture 2" descr="C:\Users\PRAVEEN\Desktop\major project\Project\rtc.gif"/>
          <p:cNvPicPr>
            <a:picLocks noGrp="1" noChangeAspect="1" noChangeArrowheads="1"/>
          </p:cNvPicPr>
          <p:nvPr>
            <p:ph idx="1"/>
          </p:nvPr>
        </p:nvPicPr>
        <p:blipFill>
          <a:blip r:embed="rId2" cstate="print"/>
          <a:srcRect/>
          <a:stretch>
            <a:fillRect/>
          </a:stretch>
        </p:blipFill>
        <p:spPr bwMode="auto">
          <a:xfrm>
            <a:off x="790575" y="2229644"/>
            <a:ext cx="7562850" cy="380047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sensor(BMP180)</a:t>
            </a:r>
            <a:endParaRPr lang="en-US" dirty="0"/>
          </a:p>
        </p:txBody>
      </p:sp>
      <p:pic>
        <p:nvPicPr>
          <p:cNvPr id="82946" name="Picture 2" descr="C:\Users\PRAVEEN\Desktop\major project\Project\1603-06.jpg"/>
          <p:cNvPicPr>
            <a:picLocks noGrp="1" noChangeAspect="1" noChangeArrowheads="1"/>
          </p:cNvPicPr>
          <p:nvPr>
            <p:ph idx="1"/>
          </p:nvPr>
        </p:nvPicPr>
        <p:blipFill>
          <a:blip r:embed="rId2" cstate="print"/>
          <a:srcRect/>
          <a:stretch>
            <a:fillRect/>
          </a:stretch>
        </p:blipFill>
        <p:spPr bwMode="auto">
          <a:xfrm>
            <a:off x="2286000" y="2667000"/>
            <a:ext cx="3657600" cy="2743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OF BMP180</a:t>
            </a:r>
            <a:endParaRPr lang="en-US" dirty="0"/>
          </a:p>
        </p:txBody>
      </p:sp>
      <p:pic>
        <p:nvPicPr>
          <p:cNvPr id="83970" name="Picture 2" descr="C:\Users\PRAVEEN\Desktop\major project\Project\arduino_bmp180_lcd1602_schematic.jpg"/>
          <p:cNvPicPr>
            <a:picLocks noGrp="1" noChangeAspect="1" noChangeArrowheads="1"/>
          </p:cNvPicPr>
          <p:nvPr>
            <p:ph idx="1"/>
          </p:nvPr>
        </p:nvPicPr>
        <p:blipFill>
          <a:blip r:embed="rId2" cstate="print"/>
          <a:srcRect/>
          <a:stretch>
            <a:fillRect/>
          </a:stretch>
        </p:blipFill>
        <p:spPr bwMode="auto">
          <a:xfrm>
            <a:off x="801047" y="1935163"/>
            <a:ext cx="7541905" cy="438943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84775"/>
          </a:xfrm>
          <a:prstGeom prst="rect">
            <a:avLst/>
          </a:prstGeom>
          <a:solidFill>
            <a:schemeClr val="bg2">
              <a:lumMod val="75000"/>
            </a:schemeClr>
          </a:solidFill>
        </p:spPr>
        <p:txBody>
          <a:bodyPr wrap="square">
            <a:spAutoFit/>
          </a:bodyPr>
          <a:lstStyle/>
          <a:p>
            <a:pPr algn="ctr"/>
            <a:r>
              <a:rPr lang="en-IN" sz="3200" b="1" dirty="0"/>
              <a:t>RESULTS</a:t>
            </a:r>
            <a:endParaRPr lang="en-US" sz="32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9350" y="990600"/>
            <a:ext cx="7004050" cy="563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2116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609600"/>
            <a:ext cx="6775450" cy="5486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97344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84775"/>
          </a:xfrm>
          <a:prstGeom prst="rect">
            <a:avLst/>
          </a:prstGeom>
          <a:solidFill>
            <a:schemeClr val="bg2">
              <a:lumMod val="75000"/>
            </a:schemeClr>
          </a:solidFill>
        </p:spPr>
        <p:txBody>
          <a:bodyPr wrap="square">
            <a:spAutoFit/>
          </a:bodyPr>
          <a:lstStyle/>
          <a:p>
            <a:pPr algn="ctr"/>
            <a:r>
              <a:rPr lang="en-IN" sz="3200" b="1" dirty="0"/>
              <a:t>ADVANTAGES</a:t>
            </a:r>
            <a:endParaRPr lang="en-US" sz="3200" dirty="0"/>
          </a:p>
        </p:txBody>
      </p:sp>
      <p:sp>
        <p:nvSpPr>
          <p:cNvPr id="3" name="Rectangle 2"/>
          <p:cNvSpPr/>
          <p:nvPr/>
        </p:nvSpPr>
        <p:spPr>
          <a:xfrm>
            <a:off x="0" y="1219200"/>
            <a:ext cx="9067800" cy="4154984"/>
          </a:xfrm>
          <a:prstGeom prst="rect">
            <a:avLst/>
          </a:prstGeom>
        </p:spPr>
        <p:txBody>
          <a:bodyPr wrap="square">
            <a:spAutoFit/>
          </a:bodyPr>
          <a:lstStyle/>
          <a:p>
            <a:pPr marL="285750" lvl="0" indent="-285750">
              <a:buFont typeface="Wingdings" pitchFamily="2" charset="2"/>
              <a:buChar char="v"/>
            </a:pPr>
            <a:r>
              <a:rPr lang="en-US" sz="2400" dirty="0" smtClean="0"/>
              <a:t> Sensors  </a:t>
            </a:r>
            <a:r>
              <a:rPr lang="en-US" sz="2400" dirty="0"/>
              <a:t>are easily available </a:t>
            </a:r>
            <a:r>
              <a:rPr lang="en-US" sz="2400" dirty="0" smtClean="0"/>
              <a:t>.</a:t>
            </a:r>
          </a:p>
          <a:p>
            <a:pPr marL="285750" lvl="0" indent="-285750">
              <a:buFont typeface="Wingdings" pitchFamily="2" charset="2"/>
              <a:buChar char="v"/>
            </a:pPr>
            <a:r>
              <a:rPr lang="en-US" sz="2400" dirty="0"/>
              <a:t> </a:t>
            </a:r>
            <a:r>
              <a:rPr lang="en-US" sz="2400" dirty="0" smtClean="0"/>
              <a:t>Detecting </a:t>
            </a:r>
            <a:r>
              <a:rPr lang="en-US" sz="2400" dirty="0"/>
              <a:t>a wide range of gases, including NH3, NOx, alcohol, </a:t>
            </a:r>
            <a:r>
              <a:rPr lang="en-US" sz="2400" dirty="0" smtClean="0"/>
              <a:t>              benzene</a:t>
            </a:r>
            <a:r>
              <a:rPr lang="en-US" sz="2400" dirty="0"/>
              <a:t>, smoke and </a:t>
            </a:r>
            <a:r>
              <a:rPr lang="en-US" sz="2400" dirty="0" smtClean="0"/>
              <a:t>CO2,Co etc. </a:t>
            </a:r>
          </a:p>
          <a:p>
            <a:pPr marL="285750" lvl="0" indent="-285750">
              <a:buFont typeface="Wingdings" pitchFamily="2" charset="2"/>
              <a:buChar char="v"/>
            </a:pPr>
            <a:r>
              <a:rPr lang="en-US" sz="2400" dirty="0" smtClean="0"/>
              <a:t> Simple, compact </a:t>
            </a:r>
            <a:r>
              <a:rPr lang="en-US" sz="2400" dirty="0"/>
              <a:t>&amp; Easy to handle </a:t>
            </a:r>
            <a:r>
              <a:rPr lang="en-US" sz="2400" dirty="0" smtClean="0"/>
              <a:t>.</a:t>
            </a:r>
          </a:p>
          <a:p>
            <a:pPr marL="285750" lvl="0" indent="-285750">
              <a:buFont typeface="Wingdings" pitchFamily="2" charset="2"/>
              <a:buChar char="v"/>
            </a:pPr>
            <a:r>
              <a:rPr lang="en-US" sz="2400" dirty="0"/>
              <a:t> </a:t>
            </a:r>
            <a:r>
              <a:rPr lang="en-US" sz="2400" dirty="0" smtClean="0"/>
              <a:t>Sensors </a:t>
            </a:r>
            <a:r>
              <a:rPr lang="en-US" sz="2400" dirty="0"/>
              <a:t>have long life time &amp; less cost</a:t>
            </a:r>
            <a:r>
              <a:rPr lang="en-US" sz="2400" dirty="0" smtClean="0"/>
              <a:t>.</a:t>
            </a:r>
          </a:p>
          <a:p>
            <a:pPr marL="285750" lvl="0" indent="-285750">
              <a:buFont typeface="Wingdings" pitchFamily="2" charset="2"/>
              <a:buChar char="v"/>
            </a:pPr>
            <a:r>
              <a:rPr lang="en-US" sz="2400" dirty="0"/>
              <a:t> </a:t>
            </a:r>
            <a:r>
              <a:rPr lang="en-US" sz="2400" dirty="0" smtClean="0"/>
              <a:t>Simple </a:t>
            </a:r>
            <a:r>
              <a:rPr lang="en-US" sz="2400" dirty="0"/>
              <a:t>Drive circuit</a:t>
            </a:r>
            <a:r>
              <a:rPr lang="en-US" sz="2400" dirty="0" smtClean="0"/>
              <a:t>.</a:t>
            </a:r>
          </a:p>
          <a:p>
            <a:pPr marL="285750" lvl="0" indent="-285750">
              <a:buFont typeface="Wingdings" pitchFamily="2" charset="2"/>
              <a:buChar char="v"/>
            </a:pPr>
            <a:r>
              <a:rPr lang="en-US" sz="2400" dirty="0" smtClean="0"/>
              <a:t>System </a:t>
            </a:r>
            <a:r>
              <a:rPr lang="en-US" sz="2400" dirty="0"/>
              <a:t>is Real </a:t>
            </a:r>
            <a:r>
              <a:rPr lang="en-US" sz="2400" dirty="0" smtClean="0"/>
              <a:t>time.</a:t>
            </a:r>
          </a:p>
          <a:p>
            <a:pPr marL="285750" lvl="0" indent="-285750">
              <a:buFont typeface="Wingdings" pitchFamily="2" charset="2"/>
              <a:buChar char="v"/>
            </a:pPr>
            <a:r>
              <a:rPr lang="en-US" sz="2400" dirty="0" smtClean="0"/>
              <a:t>Operating voltage : 5 volt,-20°C to +50°C</a:t>
            </a:r>
          </a:p>
          <a:p>
            <a:pPr marL="285750" lvl="0" indent="-285750">
              <a:buFont typeface="Wingdings" pitchFamily="2" charset="2"/>
              <a:buChar char="v"/>
            </a:pPr>
            <a:r>
              <a:rPr lang="en-US" sz="2400" dirty="0" smtClean="0"/>
              <a:t> Quality </a:t>
            </a:r>
            <a:r>
              <a:rPr lang="en-US" sz="2400" dirty="0"/>
              <a:t>of air can be </a:t>
            </a:r>
            <a:r>
              <a:rPr lang="en-US" sz="2400" dirty="0" smtClean="0"/>
              <a:t>checked indoor </a:t>
            </a:r>
            <a:r>
              <a:rPr lang="en-US" sz="2400" dirty="0"/>
              <a:t>as well as </a:t>
            </a:r>
            <a:r>
              <a:rPr lang="en-US" sz="2400" dirty="0" smtClean="0"/>
              <a:t>outdoor.</a:t>
            </a:r>
          </a:p>
          <a:p>
            <a:pPr marL="285750" lvl="0" indent="-285750">
              <a:buFont typeface="Wingdings" pitchFamily="2" charset="2"/>
              <a:buChar char="v"/>
            </a:pPr>
            <a:r>
              <a:rPr lang="en-US" sz="2400" dirty="0"/>
              <a:t> </a:t>
            </a:r>
            <a:r>
              <a:rPr lang="en-US" sz="2400" dirty="0" smtClean="0"/>
              <a:t>Visual </a:t>
            </a:r>
            <a:r>
              <a:rPr lang="en-US" sz="2400" dirty="0"/>
              <a:t>output</a:t>
            </a:r>
            <a:r>
              <a:rPr lang="en-US" sz="2400" dirty="0" smtClean="0"/>
              <a:t>.</a:t>
            </a:r>
          </a:p>
          <a:p>
            <a:pPr marL="285750" lvl="0" indent="-285750">
              <a:buFont typeface="Wingdings" pitchFamily="2" charset="2"/>
              <a:buChar char="v"/>
            </a:pPr>
            <a:r>
              <a:rPr lang="en-US" sz="2400" dirty="0"/>
              <a:t> </a:t>
            </a:r>
            <a:r>
              <a:rPr lang="en-US" sz="2400" dirty="0" smtClean="0"/>
              <a:t>Continuous </a:t>
            </a:r>
            <a:r>
              <a:rPr lang="en-US" sz="2400" dirty="0"/>
              <a:t>update of change in  </a:t>
            </a:r>
            <a:r>
              <a:rPr lang="en-US" sz="2400" dirty="0" smtClean="0"/>
              <a:t>percentage  </a:t>
            </a:r>
            <a:r>
              <a:rPr lang="en-US" sz="2400" dirty="0"/>
              <a:t>of quality.</a:t>
            </a:r>
          </a:p>
        </p:txBody>
      </p:sp>
    </p:spTree>
    <p:extLst>
      <p:ext uri="{BB962C8B-B14F-4D97-AF65-F5344CB8AC3E}">
        <p14:creationId xmlns="" xmlns:p14="http://schemas.microsoft.com/office/powerpoint/2010/main" val="1885776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81000"/>
            <a:ext cx="9144000" cy="584775"/>
          </a:xfrm>
          <a:prstGeom prst="rect">
            <a:avLst/>
          </a:prstGeom>
          <a:solidFill>
            <a:schemeClr val="bg2">
              <a:lumMod val="75000"/>
            </a:schemeClr>
          </a:solidFill>
        </p:spPr>
        <p:txBody>
          <a:bodyPr wrap="square">
            <a:spAutoFit/>
          </a:bodyPr>
          <a:lstStyle/>
          <a:p>
            <a:pPr algn="ctr"/>
            <a:r>
              <a:rPr lang="en-IN" sz="3200" b="1" dirty="0"/>
              <a:t>LIMITATIONS</a:t>
            </a:r>
            <a:endParaRPr lang="en-US" sz="3200" dirty="0"/>
          </a:p>
        </p:txBody>
      </p:sp>
      <p:sp>
        <p:nvSpPr>
          <p:cNvPr id="3" name="Rectangle 2"/>
          <p:cNvSpPr/>
          <p:nvPr/>
        </p:nvSpPr>
        <p:spPr>
          <a:xfrm>
            <a:off x="152400" y="1447800"/>
            <a:ext cx="8991600" cy="1569660"/>
          </a:xfrm>
          <a:prstGeom prst="rect">
            <a:avLst/>
          </a:prstGeom>
        </p:spPr>
        <p:txBody>
          <a:bodyPr wrap="square">
            <a:spAutoFit/>
          </a:bodyPr>
          <a:lstStyle/>
          <a:p>
            <a:pPr marL="285750" lvl="0" indent="-285750">
              <a:buFont typeface="Wingdings" pitchFamily="2" charset="2"/>
              <a:buChar char="v"/>
            </a:pPr>
            <a:r>
              <a:rPr lang="en-US" sz="2400" dirty="0" smtClean="0"/>
              <a:t>Only </a:t>
            </a:r>
            <a:r>
              <a:rPr lang="en-US" sz="2400" dirty="0"/>
              <a:t>3</a:t>
            </a:r>
            <a:r>
              <a:rPr lang="en-US" sz="2400" dirty="0" smtClean="0"/>
              <a:t> </a:t>
            </a:r>
            <a:r>
              <a:rPr lang="en-US" sz="2400" dirty="0"/>
              <a:t>sensors are </a:t>
            </a:r>
            <a:r>
              <a:rPr lang="en-US" sz="2400" dirty="0" smtClean="0"/>
              <a:t>used.</a:t>
            </a:r>
          </a:p>
          <a:p>
            <a:pPr marL="285750" lvl="0" indent="-285750">
              <a:buFont typeface="Wingdings" pitchFamily="2" charset="2"/>
              <a:buChar char="v"/>
            </a:pPr>
            <a:r>
              <a:rPr lang="en-US" sz="2400" dirty="0" smtClean="0"/>
              <a:t>Humidity </a:t>
            </a:r>
            <a:r>
              <a:rPr lang="en-US" sz="2400" dirty="0"/>
              <a:t>should be less than 95</a:t>
            </a:r>
            <a:r>
              <a:rPr lang="en-US" sz="2400" dirty="0" smtClean="0"/>
              <a:t>%.</a:t>
            </a:r>
          </a:p>
          <a:p>
            <a:pPr marL="285750" lvl="0" indent="-285750">
              <a:buFont typeface="Wingdings" pitchFamily="2" charset="2"/>
              <a:buChar char="v"/>
            </a:pPr>
            <a:r>
              <a:rPr lang="en-US" sz="2400" dirty="0"/>
              <a:t> </a:t>
            </a:r>
            <a:r>
              <a:rPr lang="en-US" sz="2400" dirty="0" smtClean="0"/>
              <a:t>Accurate measure of  contaminating gases cannot be detected in ppm.</a:t>
            </a:r>
            <a:endParaRPr lang="en-US" sz="2400" dirty="0"/>
          </a:p>
        </p:txBody>
      </p:sp>
    </p:spTree>
    <p:extLst>
      <p:ext uri="{BB962C8B-B14F-4D97-AF65-F5344CB8AC3E}">
        <p14:creationId xmlns="" xmlns:p14="http://schemas.microsoft.com/office/powerpoint/2010/main" val="3631906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4073"/>
            <a:ext cx="9067800" cy="584775"/>
          </a:xfrm>
          <a:prstGeom prst="rect">
            <a:avLst/>
          </a:prstGeom>
          <a:solidFill>
            <a:schemeClr val="bg2">
              <a:lumMod val="75000"/>
            </a:schemeClr>
          </a:solidFill>
        </p:spPr>
        <p:txBody>
          <a:bodyPr wrap="square">
            <a:spAutoFit/>
          </a:bodyPr>
          <a:lstStyle/>
          <a:p>
            <a:pPr algn="ctr"/>
            <a:r>
              <a:rPr lang="en-IN" sz="3200" b="1" dirty="0"/>
              <a:t>APPLICATIONS</a:t>
            </a:r>
            <a:endParaRPr lang="en-US" sz="3200" dirty="0"/>
          </a:p>
        </p:txBody>
      </p:sp>
      <p:sp>
        <p:nvSpPr>
          <p:cNvPr id="3" name="Rectangle 2"/>
          <p:cNvSpPr/>
          <p:nvPr/>
        </p:nvSpPr>
        <p:spPr>
          <a:xfrm>
            <a:off x="152400" y="1143000"/>
            <a:ext cx="8686800" cy="1938992"/>
          </a:xfrm>
          <a:prstGeom prst="rect">
            <a:avLst/>
          </a:prstGeom>
        </p:spPr>
        <p:txBody>
          <a:bodyPr wrap="square">
            <a:spAutoFit/>
          </a:bodyPr>
          <a:lstStyle/>
          <a:p>
            <a:pPr marL="285750" lvl="0" indent="-285750">
              <a:buFont typeface="Wingdings" pitchFamily="2" charset="2"/>
              <a:buChar char="v"/>
            </a:pPr>
            <a:r>
              <a:rPr lang="en-US" sz="2400" dirty="0"/>
              <a:t>Roadside  </a:t>
            </a:r>
            <a:r>
              <a:rPr lang="en-US" sz="2400" dirty="0" smtClean="0"/>
              <a:t>pollution Monitoring </a:t>
            </a:r>
            <a:r>
              <a:rPr lang="en-US" sz="2400" dirty="0"/>
              <a:t>.</a:t>
            </a:r>
          </a:p>
          <a:p>
            <a:pPr marL="285750" lvl="0" indent="-285750">
              <a:buFont typeface="Wingdings" pitchFamily="2" charset="2"/>
              <a:buChar char="v"/>
            </a:pPr>
            <a:r>
              <a:rPr lang="en-US" sz="2400" dirty="0"/>
              <a:t>Industrial Perimeter </a:t>
            </a:r>
            <a:r>
              <a:rPr lang="en-US" sz="2400" dirty="0" smtClean="0"/>
              <a:t>Monitoring.</a:t>
            </a:r>
            <a:endParaRPr lang="en-US" sz="2400" dirty="0"/>
          </a:p>
          <a:p>
            <a:pPr marL="285750" lvl="0" indent="-285750">
              <a:buFont typeface="Wingdings" pitchFamily="2" charset="2"/>
              <a:buChar char="v"/>
            </a:pPr>
            <a:r>
              <a:rPr lang="en-US" sz="2400" dirty="0"/>
              <a:t>Site selection for reference monitoring </a:t>
            </a:r>
            <a:r>
              <a:rPr lang="en-US" sz="2400" dirty="0" smtClean="0"/>
              <a:t>stations.</a:t>
            </a:r>
            <a:endParaRPr lang="en-US" sz="2400" dirty="0"/>
          </a:p>
          <a:p>
            <a:pPr marL="285750" lvl="0" indent="-285750">
              <a:buFont typeface="Wingdings" pitchFamily="2" charset="2"/>
              <a:buChar char="v"/>
            </a:pPr>
            <a:r>
              <a:rPr lang="en-US" sz="2400" dirty="0" smtClean="0"/>
              <a:t>Indoor </a:t>
            </a:r>
            <a:r>
              <a:rPr lang="en-US" sz="2400" dirty="0"/>
              <a:t>Air Quality </a:t>
            </a:r>
            <a:r>
              <a:rPr lang="en-US" sz="2400" dirty="0" smtClean="0"/>
              <a:t>Monitoring.</a:t>
            </a:r>
            <a:endParaRPr lang="en-US" sz="2400" dirty="0"/>
          </a:p>
          <a:p>
            <a:pPr marL="285750" lvl="0" indent="-285750">
              <a:buFont typeface="Wingdings" pitchFamily="2" charset="2"/>
              <a:buChar char="v"/>
            </a:pPr>
            <a:r>
              <a:rPr lang="en-US" sz="2400" dirty="0"/>
              <a:t>To make this data available to the common </a:t>
            </a:r>
            <a:r>
              <a:rPr lang="en-US" sz="2400" dirty="0" smtClean="0"/>
              <a:t>man.</a:t>
            </a:r>
            <a:endParaRPr lang="en-US" sz="2400" dirty="0"/>
          </a:p>
        </p:txBody>
      </p:sp>
      <p:pic>
        <p:nvPicPr>
          <p:cNvPr id="4" name="Picture 3" descr="hospital_building_pc_md_wm.jpg"/>
          <p:cNvPicPr>
            <a:picLocks noChangeAspect="1"/>
          </p:cNvPicPr>
          <p:nvPr/>
        </p:nvPicPr>
        <p:blipFill>
          <a:blip r:embed="rId2" cstate="print"/>
          <a:stretch>
            <a:fillRect/>
          </a:stretch>
        </p:blipFill>
        <p:spPr>
          <a:xfrm>
            <a:off x="4953000" y="4953000"/>
            <a:ext cx="2209800" cy="1646518"/>
          </a:xfrm>
          <a:prstGeom prst="rect">
            <a:avLst/>
          </a:prstGeom>
        </p:spPr>
      </p:pic>
      <p:pic>
        <p:nvPicPr>
          <p:cNvPr id="4098" name="Picture 2" descr="http://1reservoir.com/wp-content/uploads/2013/02/cars_on_roads.jpg"/>
          <p:cNvPicPr>
            <a:picLocks noChangeAspect="1" noChangeArrowheads="1"/>
          </p:cNvPicPr>
          <p:nvPr/>
        </p:nvPicPr>
        <p:blipFill>
          <a:blip r:embed="rId3" cstate="print"/>
          <a:srcRect/>
          <a:stretch>
            <a:fillRect/>
          </a:stretch>
        </p:blipFill>
        <p:spPr bwMode="auto">
          <a:xfrm>
            <a:off x="304800" y="4953000"/>
            <a:ext cx="2238921" cy="1619865"/>
          </a:xfrm>
          <a:prstGeom prst="rect">
            <a:avLst/>
          </a:prstGeom>
          <a:noFill/>
        </p:spPr>
      </p:pic>
      <p:pic>
        <p:nvPicPr>
          <p:cNvPr id="4100" name="Picture 4" descr="http://thinkprogress.org/wp-content/uploads/2012/06/city-pollution.jpg"/>
          <p:cNvPicPr>
            <a:picLocks noChangeAspect="1" noChangeArrowheads="1"/>
          </p:cNvPicPr>
          <p:nvPr/>
        </p:nvPicPr>
        <p:blipFill>
          <a:blip r:embed="rId4" cstate="print"/>
          <a:srcRect/>
          <a:stretch>
            <a:fillRect/>
          </a:stretch>
        </p:blipFill>
        <p:spPr bwMode="auto">
          <a:xfrm>
            <a:off x="2667000" y="3200400"/>
            <a:ext cx="2438400" cy="1588230"/>
          </a:xfrm>
          <a:prstGeom prst="rect">
            <a:avLst/>
          </a:prstGeom>
          <a:noFill/>
        </p:spPr>
      </p:pic>
      <p:pic>
        <p:nvPicPr>
          <p:cNvPr id="4102" name="Picture 6" descr="http://3.bp.blogspot.com/-lZK1yQne4j4/UP_DIyTTd7I/AAAAAAAAAJA/Og3fHIPevxI/s1600/447236a-i1.0.jpg"/>
          <p:cNvPicPr>
            <a:picLocks noChangeAspect="1" noChangeArrowheads="1"/>
          </p:cNvPicPr>
          <p:nvPr/>
        </p:nvPicPr>
        <p:blipFill>
          <a:blip r:embed="rId5" cstate="print"/>
          <a:srcRect/>
          <a:stretch>
            <a:fillRect/>
          </a:stretch>
        </p:blipFill>
        <p:spPr bwMode="auto">
          <a:xfrm>
            <a:off x="6324599" y="3200400"/>
            <a:ext cx="2471351" cy="1600200"/>
          </a:xfrm>
          <a:prstGeom prst="rect">
            <a:avLst/>
          </a:prstGeom>
          <a:noFill/>
        </p:spPr>
      </p:pic>
    </p:spTree>
    <p:extLst>
      <p:ext uri="{BB962C8B-B14F-4D97-AF65-F5344CB8AC3E}">
        <p14:creationId xmlns="" xmlns:p14="http://schemas.microsoft.com/office/powerpoint/2010/main" val="700146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81000"/>
            <a:ext cx="8991600" cy="584775"/>
          </a:xfrm>
          <a:prstGeom prst="rect">
            <a:avLst/>
          </a:prstGeom>
          <a:solidFill>
            <a:schemeClr val="bg2">
              <a:lumMod val="75000"/>
            </a:schemeClr>
          </a:solidFill>
        </p:spPr>
        <p:txBody>
          <a:bodyPr wrap="square">
            <a:spAutoFit/>
          </a:bodyPr>
          <a:lstStyle/>
          <a:p>
            <a:pPr algn="ctr"/>
            <a:r>
              <a:rPr lang="en-IN" sz="3200" b="1" dirty="0"/>
              <a:t>FUTURE SCOPE</a:t>
            </a:r>
            <a:endParaRPr lang="en-US" sz="3200" dirty="0"/>
          </a:p>
        </p:txBody>
      </p:sp>
      <p:sp>
        <p:nvSpPr>
          <p:cNvPr id="3" name="Rectangle 2"/>
          <p:cNvSpPr/>
          <p:nvPr/>
        </p:nvSpPr>
        <p:spPr>
          <a:xfrm>
            <a:off x="1" y="1219200"/>
            <a:ext cx="8763001" cy="3046988"/>
          </a:xfrm>
          <a:prstGeom prst="rect">
            <a:avLst/>
          </a:prstGeom>
        </p:spPr>
        <p:txBody>
          <a:bodyPr wrap="square">
            <a:spAutoFit/>
          </a:bodyPr>
          <a:lstStyle/>
          <a:p>
            <a:r>
              <a:rPr lang="en-IN" sz="2400" dirty="0" smtClean="0"/>
              <a:t>In future the project can be upgraded in more ways than one.</a:t>
            </a:r>
            <a:endParaRPr lang="en-US" sz="2400" dirty="0" smtClean="0"/>
          </a:p>
          <a:p>
            <a:pPr marL="285750" indent="-285750">
              <a:buFont typeface="Wingdings" pitchFamily="2" charset="2"/>
              <a:buChar char="v"/>
            </a:pPr>
            <a:r>
              <a:rPr lang="en-IN" sz="2400" dirty="0" smtClean="0"/>
              <a:t> </a:t>
            </a:r>
            <a:r>
              <a:rPr lang="en-IN" sz="2400" dirty="0"/>
              <a:t>I</a:t>
            </a:r>
            <a:r>
              <a:rPr lang="en-IN" sz="2400" dirty="0" smtClean="0"/>
              <a:t>nterface more number of sensors to know detail content of all gases present in air.</a:t>
            </a:r>
          </a:p>
          <a:p>
            <a:pPr marL="285750" indent="-285750">
              <a:buFont typeface="Wingdings" pitchFamily="2" charset="2"/>
              <a:buChar char="v"/>
            </a:pPr>
            <a:r>
              <a:rPr lang="en-IN" sz="2400" dirty="0" smtClean="0"/>
              <a:t> Design Webpage and upload data on webpage with date and time.</a:t>
            </a:r>
          </a:p>
          <a:p>
            <a:pPr marL="285750" indent="-285750">
              <a:buFont typeface="Wingdings" pitchFamily="2" charset="2"/>
              <a:buChar char="v"/>
            </a:pPr>
            <a:r>
              <a:rPr lang="en-IN" sz="2400" dirty="0" smtClean="0"/>
              <a:t> Interface SD Card to store data.</a:t>
            </a:r>
          </a:p>
          <a:p>
            <a:pPr marL="285750" indent="-285750">
              <a:buFont typeface="Wingdings" pitchFamily="2" charset="2"/>
              <a:buChar char="v"/>
            </a:pPr>
            <a:r>
              <a:rPr lang="en-IN" sz="2400" dirty="0" smtClean="0"/>
              <a:t> Interface GPS module to monitor the pollution at exact location and  upload on the webpage for the netizens</a:t>
            </a:r>
            <a:r>
              <a:rPr lang="en-IN" sz="2400" dirty="0"/>
              <a:t>.</a:t>
            </a:r>
            <a:endParaRPr lang="en-US" sz="2400" dirty="0"/>
          </a:p>
        </p:txBody>
      </p:sp>
      <p:pic>
        <p:nvPicPr>
          <p:cNvPr id="3074" name="Picture 2" descr="http://www.electronics-lab.com/blog/wp-content/uploads/2008/04/tracker.jpg"/>
          <p:cNvPicPr>
            <a:picLocks noChangeAspect="1" noChangeArrowheads="1"/>
          </p:cNvPicPr>
          <p:nvPr/>
        </p:nvPicPr>
        <p:blipFill>
          <a:blip r:embed="rId2" cstate="print"/>
          <a:srcRect/>
          <a:stretch>
            <a:fillRect/>
          </a:stretch>
        </p:blipFill>
        <p:spPr bwMode="auto">
          <a:xfrm>
            <a:off x="838200" y="4191000"/>
            <a:ext cx="1676400" cy="1789751"/>
          </a:xfrm>
          <a:prstGeom prst="rect">
            <a:avLst/>
          </a:prstGeom>
          <a:noFill/>
        </p:spPr>
      </p:pic>
      <p:pic>
        <p:nvPicPr>
          <p:cNvPr id="3076" name="Picture 4" descr="http://4.bp.blogspot.com/-oFCMAWVgJd0/T_cqI4jc8PI/AAAAAAAADOM/bqUitpDl8uI/s1600/1856SD_card.jpg"/>
          <p:cNvPicPr>
            <a:picLocks noChangeAspect="1" noChangeArrowheads="1"/>
          </p:cNvPicPr>
          <p:nvPr/>
        </p:nvPicPr>
        <p:blipFill>
          <a:blip r:embed="rId3" cstate="print"/>
          <a:srcRect/>
          <a:stretch>
            <a:fillRect/>
          </a:stretch>
        </p:blipFill>
        <p:spPr bwMode="auto">
          <a:xfrm>
            <a:off x="3124200" y="4191000"/>
            <a:ext cx="2667000" cy="1775382"/>
          </a:xfrm>
          <a:prstGeom prst="rect">
            <a:avLst/>
          </a:prstGeom>
          <a:noFill/>
        </p:spPr>
      </p:pic>
      <p:pic>
        <p:nvPicPr>
          <p:cNvPr id="3078" name="Picture 6" descr="http://image1.pricedekho.com/p/3/34613/119609-samsung-np305u1a-a07in-laptop-picture-large.jpg"/>
          <p:cNvPicPr>
            <a:picLocks noChangeAspect="1" noChangeArrowheads="1"/>
          </p:cNvPicPr>
          <p:nvPr/>
        </p:nvPicPr>
        <p:blipFill>
          <a:blip r:embed="rId4" cstate="print"/>
          <a:srcRect/>
          <a:stretch>
            <a:fillRect/>
          </a:stretch>
        </p:blipFill>
        <p:spPr bwMode="auto">
          <a:xfrm>
            <a:off x="6172200" y="4114800"/>
            <a:ext cx="1828800" cy="1828800"/>
          </a:xfrm>
          <a:prstGeom prst="rect">
            <a:avLst/>
          </a:prstGeom>
          <a:noFill/>
        </p:spPr>
      </p:pic>
    </p:spTree>
    <p:extLst>
      <p:ext uri="{BB962C8B-B14F-4D97-AF65-F5344CB8AC3E}">
        <p14:creationId xmlns="" xmlns:p14="http://schemas.microsoft.com/office/powerpoint/2010/main" val="436741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0580" y="2209800"/>
            <a:ext cx="5615641" cy="144655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8000" b="1" cap="none" spc="0" dirty="0" smtClean="0">
                <a:ln>
                  <a:prstDash val="solid"/>
                </a:ln>
                <a:effectLst>
                  <a:outerShdw blurRad="88000" dist="50800" dir="5040000" algn="tl">
                    <a:schemeClr val="accent4">
                      <a:tint val="80000"/>
                      <a:satMod val="250000"/>
                      <a:alpha val="45000"/>
                    </a:schemeClr>
                  </a:outerShdw>
                </a:effectLst>
              </a:rPr>
              <a:t>Thank</a:t>
            </a:r>
            <a:r>
              <a:rPr lang="en-US" sz="8800" b="1" cap="none" spc="0" dirty="0" smtClean="0">
                <a:ln>
                  <a:prstDash val="solid"/>
                </a:ln>
                <a:effectLst>
                  <a:outerShdw blurRad="88000" dist="50800" dir="5040000" algn="tl">
                    <a:schemeClr val="accent4">
                      <a:tint val="80000"/>
                      <a:satMod val="250000"/>
                      <a:alpha val="45000"/>
                    </a:schemeClr>
                  </a:outerShdw>
                </a:effectLst>
              </a:rPr>
              <a:t> You</a:t>
            </a:r>
            <a:endParaRPr lang="en-US" sz="8800" b="1" cap="none" spc="0" dirty="0">
              <a:ln>
                <a:prstDash val="solid"/>
              </a:ln>
              <a:effectLst>
                <a:outerShdw blurRad="88000" dist="50800" dir="5040000" algn="tl">
                  <a:schemeClr val="accent4">
                    <a:tint val="80000"/>
                    <a:satMod val="250000"/>
                    <a:alpha val="45000"/>
                  </a:schemeClr>
                </a:outerShdw>
              </a:effectLst>
            </a:endParaRPr>
          </a:p>
        </p:txBody>
      </p:sp>
    </p:spTree>
    <p:extLst>
      <p:ext uri="{BB962C8B-B14F-4D97-AF65-F5344CB8AC3E}">
        <p14:creationId xmlns="" xmlns:p14="http://schemas.microsoft.com/office/powerpoint/2010/main" val="132689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04800"/>
            <a:ext cx="9144000" cy="584775"/>
          </a:xfrm>
          <a:prstGeom prst="rect">
            <a:avLst/>
          </a:prstGeom>
          <a:solidFill>
            <a:schemeClr val="bg2">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228600" y="1143000"/>
            <a:ext cx="8001000" cy="2215991"/>
          </a:xfrm>
          <a:prstGeom prst="rect">
            <a:avLst/>
          </a:prstGeom>
          <a:noFill/>
        </p:spPr>
        <p:txBody>
          <a:bodyPr wrap="square" rtlCol="0">
            <a:spAutoFit/>
          </a:bodyPr>
          <a:lstStyle/>
          <a:p>
            <a:pPr>
              <a:buFont typeface="Wingdings" pitchFamily="2" charset="2"/>
              <a:buChar char="v"/>
            </a:pPr>
            <a:endParaRPr lang="en-US" dirty="0" smtClean="0"/>
          </a:p>
          <a:p>
            <a:pPr>
              <a:buFont typeface="Wingdings" pitchFamily="2" charset="2"/>
              <a:buChar char="v"/>
            </a:pPr>
            <a:r>
              <a:rPr lang="en-US" sz="2400" dirty="0" smtClean="0"/>
              <a:t>Pollution</a:t>
            </a:r>
          </a:p>
          <a:p>
            <a:pPr>
              <a:buFont typeface="Wingdings" pitchFamily="2" charset="2"/>
              <a:buChar char="v"/>
            </a:pPr>
            <a:r>
              <a:rPr lang="en-US" sz="2400" dirty="0" smtClean="0"/>
              <a:t> Traffic</a:t>
            </a:r>
          </a:p>
          <a:p>
            <a:pPr>
              <a:buFont typeface="Wingdings" pitchFamily="2" charset="2"/>
              <a:buChar char="v"/>
            </a:pPr>
            <a:r>
              <a:rPr lang="en-US" sz="2400" dirty="0" smtClean="0"/>
              <a:t> Industries</a:t>
            </a:r>
          </a:p>
          <a:p>
            <a:pPr>
              <a:buFont typeface="Wingdings" pitchFamily="2" charset="2"/>
              <a:buChar char="v"/>
            </a:pPr>
            <a:r>
              <a:rPr lang="en-US" sz="2400" dirty="0" smtClean="0"/>
              <a:t> Increase in </a:t>
            </a:r>
            <a:r>
              <a:rPr lang="en-IN" sz="2400" dirty="0" smtClean="0"/>
              <a:t>vehicles</a:t>
            </a:r>
          </a:p>
          <a:p>
            <a:pPr>
              <a:buFont typeface="Wingdings" pitchFamily="2" charset="2"/>
              <a:buChar char="v"/>
            </a:pPr>
            <a:r>
              <a:rPr lang="en-IN" sz="2400" dirty="0" smtClean="0"/>
              <a:t>Health Problems</a:t>
            </a:r>
            <a:endParaRPr lang="en-US" sz="2400" dirty="0"/>
          </a:p>
        </p:txBody>
      </p:sp>
      <p:pic>
        <p:nvPicPr>
          <p:cNvPr id="4" name="Picture 3" descr="polution.jpg"/>
          <p:cNvPicPr>
            <a:picLocks noChangeAspect="1"/>
          </p:cNvPicPr>
          <p:nvPr/>
        </p:nvPicPr>
        <p:blipFill>
          <a:blip r:embed="rId2" cstate="print"/>
          <a:stretch>
            <a:fillRect/>
          </a:stretch>
        </p:blipFill>
        <p:spPr>
          <a:xfrm>
            <a:off x="5165715" y="1162050"/>
            <a:ext cx="2711430" cy="1981200"/>
          </a:xfrm>
          <a:prstGeom prst="rect">
            <a:avLst/>
          </a:prstGeom>
          <a:ln>
            <a:noFill/>
          </a:ln>
          <a:effectLst>
            <a:outerShdw blurRad="292100" dist="139700" dir="2700000" algn="tl" rotWithShape="0">
              <a:srgbClr val="333333">
                <a:alpha val="65000"/>
              </a:srgbClr>
            </a:outerShdw>
          </a:effectLst>
        </p:spPr>
      </p:pic>
      <p:pic>
        <p:nvPicPr>
          <p:cNvPr id="5" name="Picture 4" descr="Environmetal-Pollution.jpg"/>
          <p:cNvPicPr>
            <a:picLocks noChangeAspect="1"/>
          </p:cNvPicPr>
          <p:nvPr/>
        </p:nvPicPr>
        <p:blipFill>
          <a:blip r:embed="rId3" cstate="print"/>
          <a:stretch>
            <a:fillRect/>
          </a:stretch>
        </p:blipFill>
        <p:spPr>
          <a:xfrm>
            <a:off x="762000" y="3733800"/>
            <a:ext cx="2714644" cy="2438402"/>
          </a:xfrm>
          <a:prstGeom prst="rect">
            <a:avLst/>
          </a:prstGeom>
          <a:ln>
            <a:noFill/>
          </a:ln>
          <a:effectLst>
            <a:outerShdw blurRad="292100" dist="139700" dir="2700000" algn="tl" rotWithShape="0">
              <a:srgbClr val="333333">
                <a:alpha val="65000"/>
              </a:srgbClr>
            </a:outerShdw>
          </a:effectLst>
        </p:spPr>
      </p:pic>
      <p:pic>
        <p:nvPicPr>
          <p:cNvPr id="1026" name="Picture 2" descr="C:\Users\Admin\Pictures\kilnsmoke.jpg"/>
          <p:cNvPicPr>
            <a:picLocks noChangeAspect="1" noChangeArrowheads="1"/>
          </p:cNvPicPr>
          <p:nvPr/>
        </p:nvPicPr>
        <p:blipFill>
          <a:blip r:embed="rId4" cstate="print"/>
          <a:srcRect/>
          <a:stretch>
            <a:fillRect/>
          </a:stretch>
        </p:blipFill>
        <p:spPr bwMode="auto">
          <a:xfrm>
            <a:off x="5165715" y="3733801"/>
            <a:ext cx="2711430" cy="2438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238653"/>
            <a:ext cx="8267700" cy="3418948"/>
          </a:xfrm>
        </p:spPr>
        <p:txBody>
          <a:bodyPr>
            <a:normAutofit/>
          </a:bodyPr>
          <a:lstStyle/>
          <a:p>
            <a:pPr marL="0" marR="0" indent="0" algn="just">
              <a:lnSpc>
                <a:spcPts val="2325"/>
              </a:lnSpc>
              <a:spcBef>
                <a:spcPts val="0"/>
              </a:spcBef>
              <a:spcAft>
                <a:spcPts val="1950"/>
              </a:spcAft>
              <a:buNone/>
            </a:pPr>
            <a:endParaRPr lang="en-US" sz="2000" dirty="0">
              <a:latin typeface="Calibri"/>
              <a:ea typeface="Times New Roman"/>
              <a:cs typeface="Times New Roman"/>
            </a:endParaRPr>
          </a:p>
          <a:p>
            <a:r>
              <a:rPr lang="en-US" sz="2400" dirty="0">
                <a:latin typeface="Open Sans"/>
                <a:ea typeface="Times New Roman"/>
                <a:cs typeface="Times New Roman"/>
              </a:rPr>
              <a:t>Air Quality Index, or AQI, is a number used by government agencies to communicate to the public how polluted the air currently is, or how polluted it is likely to become. As AQI increases, an increasingly large percentage of the population experiences severe adverse health </a:t>
            </a:r>
            <a:r>
              <a:rPr lang="en-US" sz="2400" dirty="0" smtClean="0">
                <a:latin typeface="Open Sans"/>
                <a:ea typeface="Times New Roman"/>
                <a:cs typeface="Times New Roman"/>
              </a:rPr>
              <a:t>effects</a:t>
            </a:r>
            <a:r>
              <a:rPr lang="en-US" sz="2400" dirty="0">
                <a:latin typeface="Open Sans"/>
                <a:ea typeface="Times New Roman"/>
                <a:cs typeface="Times New Roman"/>
              </a:rPr>
              <a:t>.</a:t>
            </a:r>
            <a:endParaRPr lang="en-US" sz="2400" dirty="0"/>
          </a:p>
        </p:txBody>
      </p:sp>
      <p:pic>
        <p:nvPicPr>
          <p:cNvPr id="5" name="Picture 4" descr="table 1"/>
          <p:cNvPicPr/>
          <p:nvPr/>
        </p:nvPicPr>
        <p:blipFill>
          <a:blip r:embed="rId2" cstate="print"/>
          <a:srcRect/>
          <a:stretch>
            <a:fillRect/>
          </a:stretch>
        </p:blipFill>
        <p:spPr bwMode="auto">
          <a:xfrm>
            <a:off x="609600" y="3200400"/>
            <a:ext cx="8153400" cy="3390901"/>
          </a:xfrm>
          <a:prstGeom prst="rect">
            <a:avLst/>
          </a:prstGeom>
          <a:noFill/>
          <a:ln w="9525">
            <a:noFill/>
            <a:miter lim="800000"/>
            <a:headEnd/>
            <a:tailEnd/>
          </a:ln>
        </p:spPr>
      </p:pic>
      <p:sp>
        <p:nvSpPr>
          <p:cNvPr id="6" name="TextBox 5"/>
          <p:cNvSpPr txBox="1"/>
          <p:nvPr/>
        </p:nvSpPr>
        <p:spPr>
          <a:xfrm>
            <a:off x="0" y="238653"/>
            <a:ext cx="9144000" cy="584775"/>
          </a:xfrm>
          <a:prstGeom prst="rect">
            <a:avLst/>
          </a:prstGeom>
          <a:solidFill>
            <a:schemeClr val="bg2">
              <a:lumMod val="75000"/>
            </a:schemeClr>
          </a:solidFill>
        </p:spPr>
        <p:txBody>
          <a:bodyPr wrap="square" rtlCol="0">
            <a:spAutoFit/>
          </a:bodyPr>
          <a:lstStyle/>
          <a:p>
            <a:pPr algn="ctr"/>
            <a:r>
              <a:rPr lang="en-US" sz="3200" b="1" dirty="0" smtClean="0"/>
              <a:t>AIR QUALITY INDEX</a:t>
            </a:r>
            <a:endParaRPr lang="en-US" sz="3200" b="1" dirty="0"/>
          </a:p>
        </p:txBody>
      </p:sp>
    </p:spTree>
    <p:extLst>
      <p:ext uri="{BB962C8B-B14F-4D97-AF65-F5344CB8AC3E}">
        <p14:creationId xmlns="" xmlns:p14="http://schemas.microsoft.com/office/powerpoint/2010/main" val="1554118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84775"/>
          </a:xfrm>
          <a:prstGeom prst="rect">
            <a:avLst/>
          </a:prstGeom>
          <a:solidFill>
            <a:schemeClr val="bg2">
              <a:lumMod val="75000"/>
            </a:schemeClr>
          </a:solidFill>
        </p:spPr>
        <p:txBody>
          <a:bodyPr wrap="square">
            <a:spAutoFit/>
          </a:bodyPr>
          <a:lstStyle/>
          <a:p>
            <a:pPr algn="ctr"/>
            <a:r>
              <a:rPr lang="en-IN" sz="3200" b="1" dirty="0" smtClean="0"/>
              <a:t>AIM AND OBJECCTIVES</a:t>
            </a:r>
            <a:endParaRPr lang="en-US" sz="3200" dirty="0"/>
          </a:p>
        </p:txBody>
      </p:sp>
      <p:sp>
        <p:nvSpPr>
          <p:cNvPr id="3" name="TextBox 2"/>
          <p:cNvSpPr txBox="1"/>
          <p:nvPr/>
        </p:nvSpPr>
        <p:spPr>
          <a:xfrm>
            <a:off x="381000" y="1066800"/>
            <a:ext cx="8305800" cy="3600986"/>
          </a:xfrm>
          <a:prstGeom prst="rect">
            <a:avLst/>
          </a:prstGeom>
          <a:noFill/>
        </p:spPr>
        <p:txBody>
          <a:bodyPr wrap="square" rtlCol="0">
            <a:spAutoFit/>
          </a:bodyPr>
          <a:lstStyle/>
          <a:p>
            <a:pPr marL="285750" indent="-285750">
              <a:buFont typeface="Wingdings" pitchFamily="2" charset="2"/>
              <a:buChar char="v"/>
            </a:pPr>
            <a:endParaRPr lang="en-IN" dirty="0" smtClean="0"/>
          </a:p>
          <a:p>
            <a:pPr marL="285750" indent="-285750">
              <a:buFont typeface="Wingdings" pitchFamily="2" charset="2"/>
              <a:buChar char="v"/>
            </a:pPr>
            <a:endParaRPr lang="en-IN" dirty="0"/>
          </a:p>
          <a:p>
            <a:pPr marL="285750" indent="-285750">
              <a:buFont typeface="Wingdings" pitchFamily="2" charset="2"/>
              <a:buChar char="v"/>
            </a:pPr>
            <a:r>
              <a:rPr lang="en-IN" sz="2400" dirty="0" smtClean="0"/>
              <a:t> To </a:t>
            </a:r>
            <a:r>
              <a:rPr lang="en-IN" sz="2400" dirty="0"/>
              <a:t>create a tool which will  </a:t>
            </a:r>
            <a:r>
              <a:rPr lang="en-IN" sz="2400" dirty="0" smtClean="0"/>
              <a:t>monitor  </a:t>
            </a:r>
            <a:r>
              <a:rPr lang="en-IN" sz="2400" dirty="0"/>
              <a:t>the quality </a:t>
            </a:r>
            <a:r>
              <a:rPr lang="en-IN" sz="2400" dirty="0" smtClean="0"/>
              <a:t>of air of our environment. </a:t>
            </a:r>
            <a:endParaRPr lang="en-IN" sz="2400" dirty="0"/>
          </a:p>
          <a:p>
            <a:pPr marL="285750" indent="-285750">
              <a:buFont typeface="Wingdings" pitchFamily="2" charset="2"/>
              <a:buChar char="v"/>
            </a:pPr>
            <a:r>
              <a:rPr lang="en-IN" sz="2400" dirty="0" smtClean="0"/>
              <a:t> Sense the content </a:t>
            </a:r>
            <a:r>
              <a:rPr lang="en-IN" sz="2400" dirty="0"/>
              <a:t>of different gases present in air or area around </a:t>
            </a:r>
            <a:r>
              <a:rPr lang="en-IN" sz="2400" dirty="0" smtClean="0"/>
              <a:t>us.(MQ-135)</a:t>
            </a:r>
          </a:p>
          <a:p>
            <a:pPr marL="285750" indent="-285750">
              <a:buFont typeface="Wingdings" pitchFamily="2" charset="2"/>
              <a:buChar char="v"/>
            </a:pPr>
            <a:r>
              <a:rPr lang="en-IN" sz="2400" dirty="0" smtClean="0"/>
              <a:t> Sense the temperature, humidity(DHT-11) and  pressure (BMP180)of air.</a:t>
            </a:r>
          </a:p>
          <a:p>
            <a:pPr marL="285750" indent="-285750">
              <a:buFont typeface="Wingdings" pitchFamily="2" charset="2"/>
              <a:buChar char="v"/>
            </a:pPr>
            <a:r>
              <a:rPr lang="en-IN" sz="2400" dirty="0" smtClean="0"/>
              <a:t>Keep the date and time(real time clock). </a:t>
            </a:r>
          </a:p>
          <a:p>
            <a:pPr marL="285750" indent="-285750">
              <a:buFont typeface="Wingdings" pitchFamily="2" charset="2"/>
              <a:buChar char="v"/>
            </a:pPr>
            <a:r>
              <a:rPr lang="en-IN" sz="2400" dirty="0" smtClean="0"/>
              <a:t>Display the data  on LCD(16x2).</a:t>
            </a:r>
            <a:endParaRPr lang="en-US" sz="2400" dirty="0"/>
          </a:p>
        </p:txBody>
      </p:sp>
    </p:spTree>
    <p:extLst>
      <p:ext uri="{BB962C8B-B14F-4D97-AF65-F5344CB8AC3E}">
        <p14:creationId xmlns="" xmlns:p14="http://schemas.microsoft.com/office/powerpoint/2010/main" val="3024945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37073" cy="584775"/>
          </a:xfrm>
          <a:prstGeom prst="rect">
            <a:avLst/>
          </a:prstGeom>
          <a:solidFill>
            <a:schemeClr val="bg2">
              <a:lumMod val="75000"/>
            </a:schemeClr>
          </a:solidFill>
        </p:spPr>
        <p:txBody>
          <a:bodyPr wrap="square">
            <a:spAutoFit/>
          </a:bodyPr>
          <a:lstStyle/>
          <a:p>
            <a:pPr algn="ctr"/>
            <a:r>
              <a:rPr lang="en-IN" sz="3200" b="1" dirty="0"/>
              <a:t>PROBLEM  STATEMENT</a:t>
            </a:r>
            <a:r>
              <a:rPr lang="en-IN" sz="3200" dirty="0"/>
              <a:t> </a:t>
            </a:r>
            <a:endParaRPr lang="en-US" sz="3200" dirty="0"/>
          </a:p>
        </p:txBody>
      </p:sp>
      <p:sp>
        <p:nvSpPr>
          <p:cNvPr id="3" name="Rectangle 2"/>
          <p:cNvSpPr/>
          <p:nvPr/>
        </p:nvSpPr>
        <p:spPr>
          <a:xfrm>
            <a:off x="381000" y="1295400"/>
            <a:ext cx="8534400" cy="2308324"/>
          </a:xfrm>
          <a:prstGeom prst="rect">
            <a:avLst/>
          </a:prstGeom>
        </p:spPr>
        <p:txBody>
          <a:bodyPr wrap="square">
            <a:spAutoFit/>
          </a:bodyPr>
          <a:lstStyle/>
          <a:p>
            <a:r>
              <a:rPr lang="en-IN" sz="2400" dirty="0" smtClean="0"/>
              <a:t>Design a tool which will-</a:t>
            </a:r>
            <a:endParaRPr lang="en-US" sz="2400" dirty="0"/>
          </a:p>
          <a:p>
            <a:r>
              <a:rPr lang="en-IN" sz="2400" dirty="0"/>
              <a:t>1)Sense quality of air and </a:t>
            </a:r>
            <a:r>
              <a:rPr lang="en-IN" sz="2400" dirty="0" smtClean="0"/>
              <a:t>display </a:t>
            </a:r>
            <a:r>
              <a:rPr lang="en-IN" sz="2400" dirty="0"/>
              <a:t>it in </a:t>
            </a:r>
            <a:r>
              <a:rPr lang="en-IN" sz="2400" dirty="0" smtClean="0"/>
              <a:t>the form </a:t>
            </a:r>
            <a:r>
              <a:rPr lang="en-IN" sz="2400" dirty="0"/>
              <a:t>of percentage.</a:t>
            </a:r>
            <a:endParaRPr lang="en-US" sz="2400" dirty="0"/>
          </a:p>
          <a:p>
            <a:r>
              <a:rPr lang="en-IN" sz="2400" dirty="0"/>
              <a:t>2)Sense </a:t>
            </a:r>
            <a:r>
              <a:rPr lang="en-IN" sz="2400" dirty="0" smtClean="0"/>
              <a:t>the presence of benzene , alcohol and  smoke(Carbon Mono-oxide) in </a:t>
            </a:r>
            <a:r>
              <a:rPr lang="en-IN" sz="2400" dirty="0"/>
              <a:t>air and  display </a:t>
            </a:r>
            <a:r>
              <a:rPr lang="en-IN" sz="2400" dirty="0" smtClean="0"/>
              <a:t> on LCD.</a:t>
            </a:r>
            <a:endParaRPr lang="en-US" sz="2400" dirty="0"/>
          </a:p>
          <a:p>
            <a:r>
              <a:rPr lang="en-IN" sz="2400" dirty="0" smtClean="0"/>
              <a:t>3)Sense </a:t>
            </a:r>
            <a:r>
              <a:rPr lang="en-IN" sz="2400" dirty="0"/>
              <a:t>the temperature </a:t>
            </a:r>
            <a:r>
              <a:rPr lang="en-IN" sz="2400" dirty="0" smtClean="0"/>
              <a:t>&amp; humidity and </a:t>
            </a:r>
            <a:r>
              <a:rPr lang="en-IN" sz="2400" dirty="0"/>
              <a:t>display it </a:t>
            </a:r>
            <a:r>
              <a:rPr lang="en-IN" sz="2400" dirty="0" smtClean="0"/>
              <a:t>on LCD.</a:t>
            </a:r>
          </a:p>
          <a:p>
            <a:r>
              <a:rPr lang="en-IN" sz="2400" dirty="0" smtClean="0"/>
              <a:t>4)Sense the pressure of air and display on LCD.</a:t>
            </a:r>
            <a:endParaRPr lang="en-US" sz="2400" dirty="0"/>
          </a:p>
        </p:txBody>
      </p:sp>
    </p:spTree>
    <p:extLst>
      <p:ext uri="{BB962C8B-B14F-4D97-AF65-F5344CB8AC3E}">
        <p14:creationId xmlns="" xmlns:p14="http://schemas.microsoft.com/office/powerpoint/2010/main" val="3605143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84775"/>
          </a:xfrm>
          <a:prstGeom prst="rect">
            <a:avLst/>
          </a:prstGeom>
          <a:solidFill>
            <a:schemeClr val="bg2">
              <a:lumMod val="75000"/>
            </a:schemeClr>
          </a:solidFill>
        </p:spPr>
        <p:txBody>
          <a:bodyPr wrap="square">
            <a:spAutoFit/>
          </a:bodyPr>
          <a:lstStyle/>
          <a:p>
            <a:pPr algn="ctr"/>
            <a:r>
              <a:rPr lang="en-US" sz="3200" b="1" dirty="0"/>
              <a:t>PROPOSED BLOCK DIAGRAM</a:t>
            </a:r>
            <a:endParaRPr lang="en-US" sz="3200" dirty="0"/>
          </a:p>
        </p:txBody>
      </p:sp>
      <p:sp>
        <p:nvSpPr>
          <p:cNvPr id="25" name="Rectangle 23"/>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6" name="Rectangle 25"/>
          <p:cNvSpPr>
            <a:spLocks noChangeArrowheads="1"/>
          </p:cNvSpPr>
          <p:nvPr/>
        </p:nvSpPr>
        <p:spPr bwMode="auto">
          <a:xfrm>
            <a:off x="224631" y="50857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152400" y="10668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30"/>
          <p:cNvSpPr>
            <a:spLocks noChangeArrowheads="1"/>
          </p:cNvSpPr>
          <p:nvPr/>
        </p:nvSpPr>
        <p:spPr bwMode="auto">
          <a:xfrm>
            <a:off x="152400" y="666691"/>
            <a:ext cx="184731"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l"/>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34"/>
          <p:cNvSpPr>
            <a:spLocks noChangeArrowheads="1"/>
          </p:cNvSpPr>
          <p:nvPr/>
        </p:nvSpPr>
        <p:spPr bwMode="auto">
          <a:xfrm>
            <a:off x="152400" y="10668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6" name="Picture 35" descr="fig 1"/>
          <p:cNvPicPr/>
          <p:nvPr/>
        </p:nvPicPr>
        <p:blipFill>
          <a:blip r:embed="rId2" cstate="print"/>
          <a:srcRect/>
          <a:stretch>
            <a:fillRect/>
          </a:stretch>
        </p:blipFill>
        <p:spPr bwMode="auto">
          <a:xfrm>
            <a:off x="533400" y="1371600"/>
            <a:ext cx="8153400" cy="4876799"/>
          </a:xfrm>
          <a:prstGeom prst="rect">
            <a:avLst/>
          </a:prstGeom>
          <a:noFill/>
          <a:ln w="9525">
            <a:noFill/>
            <a:miter lim="800000"/>
            <a:headEnd/>
            <a:tailEnd/>
          </a:ln>
        </p:spPr>
      </p:pic>
    </p:spTree>
    <p:extLst>
      <p:ext uri="{BB962C8B-B14F-4D97-AF65-F5344CB8AC3E}">
        <p14:creationId xmlns="" xmlns:p14="http://schemas.microsoft.com/office/powerpoint/2010/main" val="1441854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84775"/>
          </a:xfrm>
          <a:prstGeom prst="rect">
            <a:avLst/>
          </a:prstGeom>
          <a:solidFill>
            <a:schemeClr val="bg2">
              <a:lumMod val="75000"/>
            </a:schemeClr>
          </a:solidFill>
        </p:spPr>
        <p:txBody>
          <a:bodyPr wrap="square">
            <a:spAutoFit/>
          </a:bodyPr>
          <a:lstStyle/>
          <a:p>
            <a:pPr algn="ctr"/>
            <a:r>
              <a:rPr lang="en-IN" sz="3200" b="1" dirty="0"/>
              <a:t>PRINCIPLE OF WORKING</a:t>
            </a:r>
            <a:endParaRPr lang="en-US" sz="3200" dirty="0"/>
          </a:p>
        </p:txBody>
      </p:sp>
      <p:sp>
        <p:nvSpPr>
          <p:cNvPr id="3" name="TextBox 2"/>
          <p:cNvSpPr txBox="1"/>
          <p:nvPr/>
        </p:nvSpPr>
        <p:spPr>
          <a:xfrm>
            <a:off x="96982" y="1676400"/>
            <a:ext cx="8610600" cy="1938992"/>
          </a:xfrm>
          <a:prstGeom prst="rect">
            <a:avLst/>
          </a:prstGeom>
          <a:noFill/>
        </p:spPr>
        <p:txBody>
          <a:bodyPr wrap="square" rtlCol="0">
            <a:spAutoFit/>
          </a:bodyPr>
          <a:lstStyle/>
          <a:p>
            <a:pPr marL="285750" indent="-285750">
              <a:buFont typeface="Wingdings" pitchFamily="2" charset="2"/>
              <a:buChar char="v"/>
            </a:pPr>
            <a:r>
              <a:rPr lang="en-US" sz="2400" dirty="0" smtClean="0"/>
              <a:t> Project’s basic principle of working is the sensing of data  from the sensor .</a:t>
            </a:r>
          </a:p>
          <a:p>
            <a:pPr marL="285750" indent="-285750">
              <a:buFont typeface="Wingdings" pitchFamily="2" charset="2"/>
              <a:buChar char="v"/>
            </a:pPr>
            <a:r>
              <a:rPr lang="en-US" sz="2400" dirty="0"/>
              <a:t> </a:t>
            </a:r>
            <a:r>
              <a:rPr lang="en-US" sz="2400" dirty="0" smtClean="0"/>
              <a:t>Convert the analog ( voltage ) data into digital form.</a:t>
            </a:r>
          </a:p>
          <a:p>
            <a:pPr marL="285750" indent="-285750">
              <a:buFont typeface="Wingdings" pitchFamily="2" charset="2"/>
              <a:buChar char="v"/>
            </a:pPr>
            <a:r>
              <a:rPr lang="en-US" sz="2400" dirty="0" smtClean="0"/>
              <a:t>Process the proportional digital data and display it on LCD.</a:t>
            </a:r>
          </a:p>
          <a:p>
            <a:pPr marL="285750" indent="-285750">
              <a:buFont typeface="Wingdings" pitchFamily="2" charset="2"/>
              <a:buChar char="v"/>
            </a:pPr>
            <a:r>
              <a:rPr lang="en-US" sz="2400" dirty="0" smtClean="0"/>
              <a:t>Gas  sensor  directly display the digital data (HIGH /LOW) </a:t>
            </a:r>
            <a:endParaRPr lang="en-US" sz="2400" dirty="0"/>
          </a:p>
        </p:txBody>
      </p:sp>
      <p:pic>
        <p:nvPicPr>
          <p:cNvPr id="4" name="Picture 3"/>
          <p:cNvPicPr/>
          <p:nvPr/>
        </p:nvPicPr>
        <p:blipFill>
          <a:blip r:embed="rId2" cstate="print"/>
          <a:srcRect/>
          <a:stretch>
            <a:fillRect/>
          </a:stretch>
        </p:blipFill>
        <p:spPr bwMode="auto">
          <a:xfrm>
            <a:off x="533400" y="3962400"/>
            <a:ext cx="2514600" cy="1614055"/>
          </a:xfrm>
          <a:prstGeom prst="rect">
            <a:avLst/>
          </a:prstGeom>
          <a:noFill/>
          <a:ln w="9525">
            <a:noFill/>
            <a:miter lim="800000"/>
            <a:headEnd/>
            <a:tailEnd/>
          </a:ln>
        </p:spPr>
      </p:pic>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9" name="TextBox 8"/>
          <p:cNvSpPr txBox="1"/>
          <p:nvPr/>
        </p:nvSpPr>
        <p:spPr>
          <a:xfrm>
            <a:off x="609600" y="5676207"/>
            <a:ext cx="2438400" cy="369332"/>
          </a:xfrm>
          <a:prstGeom prst="rect">
            <a:avLst/>
          </a:prstGeom>
          <a:noFill/>
        </p:spPr>
        <p:txBody>
          <a:bodyPr wrap="square" rtlCol="0">
            <a:spAutoFit/>
          </a:bodyPr>
          <a:lstStyle/>
          <a:p>
            <a:pPr algn="ctr"/>
            <a:r>
              <a:rPr lang="en-US" dirty="0" smtClean="0"/>
              <a:t>MQ 135</a:t>
            </a:r>
            <a:endParaRPr lang="en-US" dirty="0"/>
          </a:p>
        </p:txBody>
      </p:sp>
      <p:sp>
        <p:nvSpPr>
          <p:cNvPr id="10" name="Rectangle 9"/>
          <p:cNvSpPr/>
          <p:nvPr/>
        </p:nvSpPr>
        <p:spPr>
          <a:xfrm>
            <a:off x="3947669" y="5676207"/>
            <a:ext cx="909223" cy="369332"/>
          </a:xfrm>
          <a:prstGeom prst="rect">
            <a:avLst/>
          </a:prstGeom>
        </p:spPr>
        <p:txBody>
          <a:bodyPr wrap="none">
            <a:spAutoFit/>
          </a:bodyPr>
          <a:lstStyle/>
          <a:p>
            <a:pPr algn="ctr"/>
            <a:r>
              <a:rPr lang="en-US" dirty="0" smtClean="0"/>
              <a:t>DHT-11</a:t>
            </a:r>
            <a:endParaRPr lang="en-US" dirty="0"/>
          </a:p>
        </p:txBody>
      </p:sp>
      <p:pic>
        <p:nvPicPr>
          <p:cNvPr id="1026" name="Picture 2" descr="C:\Users\PRAVEEN\Desktop\major project\Project\FAEHJVGIDFSLYVK.RECTANGLE1.jpg"/>
          <p:cNvPicPr>
            <a:picLocks noChangeAspect="1" noChangeArrowheads="1"/>
          </p:cNvPicPr>
          <p:nvPr/>
        </p:nvPicPr>
        <p:blipFill>
          <a:blip r:embed="rId3" cstate="print"/>
          <a:srcRect/>
          <a:stretch>
            <a:fillRect/>
          </a:stretch>
        </p:blipFill>
        <p:spPr bwMode="auto">
          <a:xfrm>
            <a:off x="3352800" y="3733800"/>
            <a:ext cx="2371725" cy="1976438"/>
          </a:xfrm>
          <a:prstGeom prst="rect">
            <a:avLst/>
          </a:prstGeom>
          <a:noFill/>
        </p:spPr>
      </p:pic>
      <p:sp>
        <p:nvSpPr>
          <p:cNvPr id="1028" name="AutoShape 4" descr="Image result for rtc 130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PRAVEEN\Desktop\major project\tc.jpg"/>
          <p:cNvPicPr>
            <a:picLocks noChangeAspect="1" noChangeArrowheads="1"/>
          </p:cNvPicPr>
          <p:nvPr/>
        </p:nvPicPr>
        <p:blipFill>
          <a:blip r:embed="rId4" cstate="print"/>
          <a:srcRect/>
          <a:stretch>
            <a:fillRect/>
          </a:stretch>
        </p:blipFill>
        <p:spPr bwMode="auto">
          <a:xfrm>
            <a:off x="5943600" y="4114800"/>
            <a:ext cx="2466975" cy="1543050"/>
          </a:xfrm>
          <a:prstGeom prst="rect">
            <a:avLst/>
          </a:prstGeom>
          <a:noFill/>
        </p:spPr>
      </p:pic>
      <p:sp>
        <p:nvSpPr>
          <p:cNvPr id="15" name="TextBox 14"/>
          <p:cNvSpPr txBox="1"/>
          <p:nvPr/>
        </p:nvSpPr>
        <p:spPr>
          <a:xfrm>
            <a:off x="6781800" y="5867400"/>
            <a:ext cx="1143000" cy="369332"/>
          </a:xfrm>
          <a:prstGeom prst="rect">
            <a:avLst/>
          </a:prstGeom>
          <a:noFill/>
        </p:spPr>
        <p:txBody>
          <a:bodyPr wrap="square" rtlCol="0">
            <a:spAutoFit/>
          </a:bodyPr>
          <a:lstStyle/>
          <a:p>
            <a:r>
              <a:rPr lang="en-US" dirty="0" smtClean="0"/>
              <a:t>Ds-1307</a:t>
            </a:r>
            <a:endParaRPr lang="en-US" dirty="0"/>
          </a:p>
        </p:txBody>
      </p:sp>
    </p:spTree>
    <p:extLst>
      <p:ext uri="{BB962C8B-B14F-4D97-AF65-F5344CB8AC3E}">
        <p14:creationId xmlns="" xmlns:p14="http://schemas.microsoft.com/office/powerpoint/2010/main" val="86760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152400"/>
            <a:ext cx="9144000" cy="584775"/>
          </a:xfrm>
          <a:prstGeom prst="rect">
            <a:avLst/>
          </a:prstGeom>
          <a:solidFill>
            <a:schemeClr val="bg2">
              <a:lumMod val="75000"/>
            </a:schemeClr>
          </a:solidFill>
        </p:spPr>
        <p:txBody>
          <a:bodyPr wrap="square" rtlCol="0">
            <a:spAutoFit/>
          </a:bodyPr>
          <a:lstStyle/>
          <a:p>
            <a:pPr algn="ctr"/>
            <a:r>
              <a:rPr lang="en-US" sz="3200" b="1" dirty="0" smtClean="0"/>
              <a:t>CIRCUIT DIAGRAM</a:t>
            </a:r>
            <a:endParaRPr lang="en-US" sz="3200" b="1" dirty="0"/>
          </a:p>
        </p:txBody>
      </p:sp>
      <p:pic>
        <p:nvPicPr>
          <p:cNvPr id="22" name="Picture 21" descr="fig 2"/>
          <p:cNvPicPr/>
          <p:nvPr/>
        </p:nvPicPr>
        <p:blipFill>
          <a:blip r:embed="rId2" cstate="print"/>
          <a:srcRect/>
          <a:stretch>
            <a:fillRect/>
          </a:stretch>
        </p:blipFill>
        <p:spPr bwMode="auto">
          <a:xfrm>
            <a:off x="762000" y="990600"/>
            <a:ext cx="7467600" cy="5616575"/>
          </a:xfrm>
          <a:prstGeom prst="rect">
            <a:avLst/>
          </a:prstGeom>
          <a:noFill/>
          <a:ln w="9525">
            <a:noFill/>
            <a:miter lim="800000"/>
            <a:headEnd/>
            <a:tailEnd/>
          </a:ln>
        </p:spPr>
      </p:pic>
    </p:spTree>
    <p:extLst>
      <p:ext uri="{BB962C8B-B14F-4D97-AF65-F5344CB8AC3E}">
        <p14:creationId xmlns="" xmlns:p14="http://schemas.microsoft.com/office/powerpoint/2010/main" val="3273277784"/>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heme15">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rtain Call">
  <a:themeElements>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fontScheme name="Curtain Cal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Call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Call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Call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Call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Call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Call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Call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it">
  <a:themeElements>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Sl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7_Module">
      <a:majorFont>
        <a:latin typeface=""/>
        <a:ea typeface=""/>
        <a:cs typeface=""/>
      </a:majorFont>
      <a:minorFont>
        <a:latin typeface=""/>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Theme15</Template>
  <TotalTime>653</TotalTime>
  <Words>589</Words>
  <Application>Microsoft Office PowerPoint</Application>
  <PresentationFormat>On-screen Show (4:3)</PresentationFormat>
  <Paragraphs>111</Paragraphs>
  <Slides>29</Slides>
  <Notes>1</Notes>
  <HiddenSlides>0</HiddenSlides>
  <MMClips>0</MMClips>
  <ScaleCrop>false</ScaleCrop>
  <HeadingPairs>
    <vt:vector size="4" baseType="variant">
      <vt:variant>
        <vt:lpstr>Theme</vt:lpstr>
      </vt:variant>
      <vt:variant>
        <vt:i4>5</vt:i4>
      </vt:variant>
      <vt:variant>
        <vt:lpstr>Slide Titles</vt:lpstr>
      </vt:variant>
      <vt:variant>
        <vt:i4>29</vt:i4>
      </vt:variant>
    </vt:vector>
  </HeadingPairs>
  <TitlesOfParts>
    <vt:vector size="34" baseType="lpstr">
      <vt:lpstr>Theme15</vt:lpstr>
      <vt:lpstr>Curtain Call</vt:lpstr>
      <vt:lpstr>Slit</vt:lpstr>
      <vt:lpstr>7_Module</vt:lpstr>
      <vt:lpstr>Flow</vt:lpstr>
      <vt:lpstr>Slide 1</vt:lpstr>
      <vt:lpstr>Slide 2</vt:lpstr>
      <vt:lpstr>Slide 3</vt:lpstr>
      <vt:lpstr>Slide 4</vt:lpstr>
      <vt:lpstr>Slide 5</vt:lpstr>
      <vt:lpstr>Slide 6</vt:lpstr>
      <vt:lpstr>Slide 7</vt:lpstr>
      <vt:lpstr>Slide 8</vt:lpstr>
      <vt:lpstr>Slide 9</vt:lpstr>
      <vt:lpstr>Slide 10</vt:lpstr>
      <vt:lpstr>PIN DIAGRAM OF ATMEGA-328P</vt:lpstr>
      <vt:lpstr>Pin connection of ATmega328P</vt:lpstr>
      <vt:lpstr>Temperature and humidity sensor (DHT-11)</vt:lpstr>
      <vt:lpstr>RATINGS OF DHT-11</vt:lpstr>
      <vt:lpstr> Pin diagram of LCD(16x2)</vt:lpstr>
      <vt:lpstr>Connection of LCD</vt:lpstr>
      <vt:lpstr>MQ -135 GAS SENSOR</vt:lpstr>
      <vt:lpstr>WORKING OF MQ-135</vt:lpstr>
      <vt:lpstr>Real time clock</vt:lpstr>
      <vt:lpstr>Connection of RTC</vt:lpstr>
      <vt:lpstr>Pressure sensor(BMP180)</vt:lpstr>
      <vt:lpstr>CONNECTIONS OF BMP180</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PRAVEEN</cp:lastModifiedBy>
  <cp:revision>84</cp:revision>
  <dcterms:created xsi:type="dcterms:W3CDTF">2013-04-20T17:42:45Z</dcterms:created>
  <dcterms:modified xsi:type="dcterms:W3CDTF">2017-04-12T08:47:27Z</dcterms:modified>
</cp:coreProperties>
</file>