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0" r:id="rId3"/>
    <p:sldId id="261" r:id="rId4"/>
    <p:sldId id="262" r:id="rId5"/>
    <p:sldId id="303" r:id="rId6"/>
    <p:sldId id="300" r:id="rId7"/>
    <p:sldId id="301" r:id="rId8"/>
    <p:sldId id="302" r:id="rId9"/>
    <p:sldId id="304" r:id="rId10"/>
    <p:sldId id="305" r:id="rId11"/>
    <p:sldId id="263" r:id="rId12"/>
    <p:sldId id="264" r:id="rId13"/>
    <p:sldId id="270" r:id="rId14"/>
    <p:sldId id="265" r:id="rId15"/>
    <p:sldId id="295" r:id="rId16"/>
    <p:sldId id="296" r:id="rId17"/>
    <p:sldId id="306" r:id="rId18"/>
    <p:sldId id="30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1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6BB18-CF8B-4611-8D49-A0340D0DBAC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D31DE-4A6F-48DF-A7AD-0C42BE92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8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16A79E-7D15-40F5-94ED-E6761F265B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9091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23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78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78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78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78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96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28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50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7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78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52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51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90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72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36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89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5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173F1-1110-4F0D-B759-F84F9C3FA614}" type="slidenum">
              <a:rPr lang="en-SG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SG">
              <a:solidFill>
                <a:srgbClr val="000000"/>
              </a:solidFill>
            </a:endParaRPr>
          </a:p>
        </p:txBody>
      </p:sp>
      <p:pic>
        <p:nvPicPr>
          <p:cNvPr id="1026" name="Picture 2" descr="Image result for iit tirupati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745482"/>
            <a:ext cx="2472267" cy="111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793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0BCA6C-F6BE-42D9-9A4D-A6EB50A55E6D}" type="slidenum">
              <a:rPr lang="en-SG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SG">
              <a:solidFill>
                <a:srgbClr val="000000"/>
              </a:solidFill>
            </a:endParaRPr>
          </a:p>
        </p:txBody>
      </p:sp>
      <p:pic>
        <p:nvPicPr>
          <p:cNvPr id="5" name="Picture 2" descr="Image result for iit tirupati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745482"/>
            <a:ext cx="2472267" cy="111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595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47FBE5-C732-4D0F-BFE3-9132235AA1E4}" type="slidenum">
              <a:rPr lang="en-SG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SG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0440" y="2871168"/>
            <a:ext cx="2471127" cy="11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03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BD3B22-FB0C-4519-87FC-1AEE0F2F73B3}" type="slidenum">
              <a:rPr lang="en-SG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SG">
              <a:solidFill>
                <a:srgbClr val="000000"/>
              </a:solidFill>
            </a:endParaRPr>
          </a:p>
        </p:txBody>
      </p:sp>
      <p:pic>
        <p:nvPicPr>
          <p:cNvPr id="5" name="Picture 2" descr="Image result for iit tirupati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745482"/>
            <a:ext cx="2472267" cy="111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161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0AD5B1-62BA-4A90-A150-3993AE3FA858}" type="slidenum">
              <a:rPr lang="en-SG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SG">
              <a:solidFill>
                <a:srgbClr val="000000"/>
              </a:solidFill>
            </a:endParaRPr>
          </a:p>
        </p:txBody>
      </p:sp>
      <p:pic>
        <p:nvPicPr>
          <p:cNvPr id="5" name="Picture 2" descr="Image result for iit tirupati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745482"/>
            <a:ext cx="2472267" cy="111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35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F98FAE-178B-4758-A3CE-42FC24C0B081}" type="slidenum">
              <a:rPr lang="en-SG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SG">
              <a:solidFill>
                <a:srgbClr val="000000"/>
              </a:solidFill>
            </a:endParaRPr>
          </a:p>
        </p:txBody>
      </p:sp>
      <p:pic>
        <p:nvPicPr>
          <p:cNvPr id="6" name="Picture 2" descr="Image result for iit tirupati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745482"/>
            <a:ext cx="2472267" cy="111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75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45364A-4B76-4C69-BFE7-1170B9BB3256}" type="slidenum">
              <a:rPr lang="en-SG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SG">
              <a:solidFill>
                <a:srgbClr val="000000"/>
              </a:solidFill>
            </a:endParaRPr>
          </a:p>
        </p:txBody>
      </p:sp>
      <p:pic>
        <p:nvPicPr>
          <p:cNvPr id="8" name="Picture 2" descr="Image result for iit tirupati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745482"/>
            <a:ext cx="2472267" cy="111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126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1A790A-987E-494A-BE4A-2AF735B91203}" type="slidenum">
              <a:rPr lang="en-SG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SG">
              <a:solidFill>
                <a:srgbClr val="000000"/>
              </a:solidFill>
            </a:endParaRPr>
          </a:p>
        </p:txBody>
      </p:sp>
      <p:pic>
        <p:nvPicPr>
          <p:cNvPr id="4" name="Picture 2" descr="Image result for iit tirupati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745482"/>
            <a:ext cx="2472267" cy="111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517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AEC41B-E9F1-4531-97F5-4890A2A08B00}" type="slidenum">
              <a:rPr lang="en-SG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SG">
              <a:solidFill>
                <a:srgbClr val="000000"/>
              </a:solidFill>
            </a:endParaRPr>
          </a:p>
        </p:txBody>
      </p:sp>
      <p:pic>
        <p:nvPicPr>
          <p:cNvPr id="3" name="Picture 2" descr="Image result for iit tirupati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745482"/>
            <a:ext cx="2472267" cy="111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386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1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E7BEEF-65F6-4877-ADD5-BCF8BAAFE7E4}" type="slidenum">
              <a:rPr lang="en-SG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SG">
              <a:solidFill>
                <a:srgbClr val="000000"/>
              </a:solidFill>
            </a:endParaRPr>
          </a:p>
        </p:txBody>
      </p:sp>
      <p:pic>
        <p:nvPicPr>
          <p:cNvPr id="6" name="Picture 2" descr="Image result for iit tirupati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745482"/>
            <a:ext cx="2472267" cy="111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176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SG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F41465-B3A4-4000-9FAD-B02BB16E98CA}" type="slidenum">
              <a:rPr lang="en-SG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SG">
              <a:solidFill>
                <a:srgbClr val="000000"/>
              </a:solidFill>
            </a:endParaRPr>
          </a:p>
        </p:txBody>
      </p:sp>
      <p:pic>
        <p:nvPicPr>
          <p:cNvPr id="6" name="Picture 2" descr="Image result for iit tirupati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745482"/>
            <a:ext cx="2472267" cy="111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098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PPT Template Pg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  <a:endParaRPr lang="en-SG" altLang="en-US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SG" altLang="en-US" smtClean="0"/>
              <a:t>Click to edit Master text styles</a:t>
            </a:r>
          </a:p>
          <a:p>
            <a:pPr lvl="1"/>
            <a:r>
              <a:rPr lang="en-SG" altLang="en-US" smtClean="0"/>
              <a:t>Second level</a:t>
            </a:r>
          </a:p>
          <a:p>
            <a:pPr lvl="2"/>
            <a:r>
              <a:rPr lang="en-SG" altLang="en-US" smtClean="0"/>
              <a:t>Third level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5171EB-A6F7-4E8B-BEA8-0CA818E3EAB9}" type="slidenum">
              <a:rPr lang="en-SG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S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07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0.png"/><Relationship Id="rId18" Type="http://schemas.openxmlformats.org/officeDocument/2006/relationships/image" Target="../media/image530.png"/><Relationship Id="rId3" Type="http://schemas.openxmlformats.org/officeDocument/2006/relationships/image" Target="../media/image411.png"/><Relationship Id="rId21" Type="http://schemas.openxmlformats.org/officeDocument/2006/relationships/image" Target="../media/image560.png"/><Relationship Id="rId7" Type="http://schemas.openxmlformats.org/officeDocument/2006/relationships/image" Target="../media/image270.png"/><Relationship Id="rId12" Type="http://schemas.openxmlformats.org/officeDocument/2006/relationships/image" Target="../media/image320.png"/><Relationship Id="rId17" Type="http://schemas.openxmlformats.org/officeDocument/2006/relationships/image" Target="../media/image52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10.png"/><Relationship Id="rId20" Type="http://schemas.openxmlformats.org/officeDocument/2006/relationships/image" Target="../media/image5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0.png"/><Relationship Id="rId11" Type="http://schemas.openxmlformats.org/officeDocument/2006/relationships/image" Target="../media/image310.png"/><Relationship Id="rId24" Type="http://schemas.openxmlformats.org/officeDocument/2006/relationships/image" Target="../media/image59.png"/><Relationship Id="rId5" Type="http://schemas.openxmlformats.org/officeDocument/2006/relationships/image" Target="../media/image250.png"/><Relationship Id="rId15" Type="http://schemas.openxmlformats.org/officeDocument/2006/relationships/image" Target="../media/image500.png"/><Relationship Id="rId23" Type="http://schemas.openxmlformats.org/officeDocument/2006/relationships/image" Target="../media/image58.png"/><Relationship Id="rId10" Type="http://schemas.openxmlformats.org/officeDocument/2006/relationships/image" Target="../media/image300.png"/><Relationship Id="rId19" Type="http://schemas.openxmlformats.org/officeDocument/2006/relationships/image" Target="../media/image540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Relationship Id="rId14" Type="http://schemas.openxmlformats.org/officeDocument/2006/relationships/image" Target="../media/image340.png"/><Relationship Id="rId22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0.png"/><Relationship Id="rId18" Type="http://schemas.openxmlformats.org/officeDocument/2006/relationships/image" Target="../media/image530.png"/><Relationship Id="rId3" Type="http://schemas.openxmlformats.org/officeDocument/2006/relationships/image" Target="../media/image411.png"/><Relationship Id="rId21" Type="http://schemas.openxmlformats.org/officeDocument/2006/relationships/image" Target="../media/image9.png"/><Relationship Id="rId7" Type="http://schemas.openxmlformats.org/officeDocument/2006/relationships/image" Target="../media/image270.png"/><Relationship Id="rId12" Type="http://schemas.openxmlformats.org/officeDocument/2006/relationships/image" Target="../media/image320.png"/><Relationship Id="rId17" Type="http://schemas.openxmlformats.org/officeDocument/2006/relationships/image" Target="../media/image52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10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0.png"/><Relationship Id="rId11" Type="http://schemas.openxmlformats.org/officeDocument/2006/relationships/image" Target="../media/image511.png"/><Relationship Id="rId24" Type="http://schemas.openxmlformats.org/officeDocument/2006/relationships/image" Target="../media/image59.png"/><Relationship Id="rId5" Type="http://schemas.openxmlformats.org/officeDocument/2006/relationships/image" Target="../media/image250.png"/><Relationship Id="rId15" Type="http://schemas.openxmlformats.org/officeDocument/2006/relationships/image" Target="../media/image6.png"/><Relationship Id="rId23" Type="http://schemas.openxmlformats.org/officeDocument/2006/relationships/image" Target="../media/image58.png"/><Relationship Id="rId10" Type="http://schemas.openxmlformats.org/officeDocument/2006/relationships/image" Target="../media/image300.png"/><Relationship Id="rId19" Type="http://schemas.openxmlformats.org/officeDocument/2006/relationships/image" Target="../media/image7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Relationship Id="rId14" Type="http://schemas.openxmlformats.org/officeDocument/2006/relationships/image" Target="../media/image340.png"/><Relationship Id="rId2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300.png"/><Relationship Id="rId18" Type="http://schemas.openxmlformats.org/officeDocument/2006/relationships/image" Target="../media/image5300.png"/><Relationship Id="rId3" Type="http://schemas.openxmlformats.org/officeDocument/2006/relationships/image" Target="../media/image40.png"/><Relationship Id="rId21" Type="http://schemas.openxmlformats.org/officeDocument/2006/relationships/image" Target="../media/image910.png"/><Relationship Id="rId7" Type="http://schemas.openxmlformats.org/officeDocument/2006/relationships/image" Target="../media/image15.png"/><Relationship Id="rId12" Type="http://schemas.openxmlformats.org/officeDocument/2006/relationships/image" Target="../media/image3200.png"/><Relationship Id="rId17" Type="http://schemas.openxmlformats.org/officeDocument/2006/relationships/image" Target="../media/image520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100.png"/><Relationship Id="rId20" Type="http://schemas.openxmlformats.org/officeDocument/2006/relationships/image" Target="../media/image8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01.png"/><Relationship Id="rId24" Type="http://schemas.openxmlformats.org/officeDocument/2006/relationships/image" Target="../media/image590.png"/><Relationship Id="rId5" Type="http://schemas.openxmlformats.org/officeDocument/2006/relationships/image" Target="../media/image2501.png"/><Relationship Id="rId15" Type="http://schemas.openxmlformats.org/officeDocument/2006/relationships/image" Target="../media/image610.png"/><Relationship Id="rId23" Type="http://schemas.openxmlformats.org/officeDocument/2006/relationships/image" Target="../media/image580.png"/><Relationship Id="rId10" Type="http://schemas.openxmlformats.org/officeDocument/2006/relationships/image" Target="../media/image18.png"/><Relationship Id="rId19" Type="http://schemas.openxmlformats.org/officeDocument/2006/relationships/image" Target="../media/image710.png"/><Relationship Id="rId4" Type="http://schemas.openxmlformats.org/officeDocument/2006/relationships/image" Target="../media/image2401.png"/><Relationship Id="rId9" Type="http://schemas.openxmlformats.org/officeDocument/2006/relationships/image" Target="../media/image17.png"/><Relationship Id="rId14" Type="http://schemas.openxmlformats.org/officeDocument/2006/relationships/image" Target="../media/image3400.png"/><Relationship Id="rId22" Type="http://schemas.openxmlformats.org/officeDocument/2006/relationships/image" Target="../media/image10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0.png"/><Relationship Id="rId18" Type="http://schemas.openxmlformats.org/officeDocument/2006/relationships/image" Target="../media/image530.png"/><Relationship Id="rId26" Type="http://schemas.openxmlformats.org/officeDocument/2006/relationships/image" Target="../media/image12.png"/><Relationship Id="rId3" Type="http://schemas.openxmlformats.org/officeDocument/2006/relationships/image" Target="../media/image411.png"/><Relationship Id="rId21" Type="http://schemas.openxmlformats.org/officeDocument/2006/relationships/image" Target="../media/image9.png"/><Relationship Id="rId7" Type="http://schemas.openxmlformats.org/officeDocument/2006/relationships/image" Target="../media/image270.png"/><Relationship Id="rId12" Type="http://schemas.openxmlformats.org/officeDocument/2006/relationships/image" Target="../media/image320.png"/><Relationship Id="rId17" Type="http://schemas.openxmlformats.org/officeDocument/2006/relationships/image" Target="../media/image520.pn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10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0.png"/><Relationship Id="rId11" Type="http://schemas.openxmlformats.org/officeDocument/2006/relationships/image" Target="../media/image511.png"/><Relationship Id="rId24" Type="http://schemas.openxmlformats.org/officeDocument/2006/relationships/image" Target="../media/image59.png"/><Relationship Id="rId5" Type="http://schemas.openxmlformats.org/officeDocument/2006/relationships/image" Target="../media/image250.png"/><Relationship Id="rId15" Type="http://schemas.openxmlformats.org/officeDocument/2006/relationships/image" Target="../media/image6.png"/><Relationship Id="rId23" Type="http://schemas.openxmlformats.org/officeDocument/2006/relationships/image" Target="../media/image58.png"/><Relationship Id="rId28" Type="http://schemas.openxmlformats.org/officeDocument/2006/relationships/image" Target="../media/image14.png"/><Relationship Id="rId10" Type="http://schemas.openxmlformats.org/officeDocument/2006/relationships/image" Target="../media/image300.png"/><Relationship Id="rId19" Type="http://schemas.openxmlformats.org/officeDocument/2006/relationships/image" Target="../media/image7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Relationship Id="rId14" Type="http://schemas.openxmlformats.org/officeDocument/2006/relationships/image" Target="../media/image340.png"/><Relationship Id="rId22" Type="http://schemas.openxmlformats.org/officeDocument/2006/relationships/image" Target="../media/image10.png"/><Relationship Id="rId27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3.png"/><Relationship Id="rId39" Type="http://schemas.openxmlformats.org/officeDocument/2006/relationships/image" Target="../media/image56.png"/><Relationship Id="rId21" Type="http://schemas.openxmlformats.org/officeDocument/2006/relationships/image" Target="../media/image37.png"/><Relationship Id="rId34" Type="http://schemas.openxmlformats.org/officeDocument/2006/relationships/image" Target="../media/image51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2.png"/><Relationship Id="rId33" Type="http://schemas.openxmlformats.org/officeDocument/2006/relationships/image" Target="../media/image50.png"/><Relationship Id="rId38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1.png"/><Relationship Id="rId32" Type="http://schemas.openxmlformats.org/officeDocument/2006/relationships/image" Target="../media/image49.png"/><Relationship Id="rId37" Type="http://schemas.openxmlformats.org/officeDocument/2006/relationships/image" Target="../media/image54.png"/><Relationship Id="rId40" Type="http://schemas.openxmlformats.org/officeDocument/2006/relationships/image" Target="../media/image10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5.png"/><Relationship Id="rId36" Type="http://schemas.openxmlformats.org/officeDocument/2006/relationships/image" Target="../media/image53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8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Relationship Id="rId35" Type="http://schemas.openxmlformats.org/officeDocument/2006/relationships/image" Target="../media/image52.png"/><Relationship Id="rId8" Type="http://schemas.openxmlformats.org/officeDocument/2006/relationships/image" Target="../media/image24.png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108.png"/><Relationship Id="rId21" Type="http://schemas.openxmlformats.org/officeDocument/2006/relationships/image" Target="../media/image126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Relationship Id="rId22" Type="http://schemas.openxmlformats.org/officeDocument/2006/relationships/image" Target="../media/image1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4.png"/><Relationship Id="rId21" Type="http://schemas.openxmlformats.org/officeDocument/2006/relationships/image" Target="../media/image144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39.png"/><Relationship Id="rId20" Type="http://schemas.openxmlformats.org/officeDocument/2006/relationships/image" Target="../media/image1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24" Type="http://schemas.openxmlformats.org/officeDocument/2006/relationships/image" Target="../media/image147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23" Type="http://schemas.openxmlformats.org/officeDocument/2006/relationships/image" Target="../media/image146.png"/><Relationship Id="rId10" Type="http://schemas.openxmlformats.org/officeDocument/2006/relationships/image" Target="../media/image133.png"/><Relationship Id="rId19" Type="http://schemas.openxmlformats.org/officeDocument/2006/relationships/image" Target="../media/image142.png"/><Relationship Id="rId4" Type="http://schemas.openxmlformats.org/officeDocument/2006/relationships/image" Target="../media/image5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Relationship Id="rId22" Type="http://schemas.openxmlformats.org/officeDocument/2006/relationships/image" Target="../media/image1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26" Type="http://schemas.openxmlformats.org/officeDocument/2006/relationships/image" Target="../media/image150.png"/><Relationship Id="rId3" Type="http://schemas.openxmlformats.org/officeDocument/2006/relationships/image" Target="../media/image4.png"/><Relationship Id="rId21" Type="http://schemas.openxmlformats.org/officeDocument/2006/relationships/image" Target="../media/image144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5" Type="http://schemas.openxmlformats.org/officeDocument/2006/relationships/image" Target="../media/image149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39.png"/><Relationship Id="rId20" Type="http://schemas.openxmlformats.org/officeDocument/2006/relationships/image" Target="../media/image1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24" Type="http://schemas.openxmlformats.org/officeDocument/2006/relationships/image" Target="../media/image147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23" Type="http://schemas.openxmlformats.org/officeDocument/2006/relationships/image" Target="../media/image146.png"/><Relationship Id="rId10" Type="http://schemas.openxmlformats.org/officeDocument/2006/relationships/image" Target="../media/image133.png"/><Relationship Id="rId19" Type="http://schemas.openxmlformats.org/officeDocument/2006/relationships/image" Target="../media/image142.png"/><Relationship Id="rId4" Type="http://schemas.openxmlformats.org/officeDocument/2006/relationships/image" Target="../media/image148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Relationship Id="rId22" Type="http://schemas.openxmlformats.org/officeDocument/2006/relationships/image" Target="../media/image1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0.png"/><Relationship Id="rId18" Type="http://schemas.openxmlformats.org/officeDocument/2006/relationships/image" Target="../media/image530.png"/><Relationship Id="rId3" Type="http://schemas.openxmlformats.org/officeDocument/2006/relationships/image" Target="../media/image230.png"/><Relationship Id="rId21" Type="http://schemas.openxmlformats.org/officeDocument/2006/relationships/image" Target="../media/image560.png"/><Relationship Id="rId7" Type="http://schemas.openxmlformats.org/officeDocument/2006/relationships/image" Target="../media/image270.png"/><Relationship Id="rId12" Type="http://schemas.openxmlformats.org/officeDocument/2006/relationships/image" Target="../media/image320.png"/><Relationship Id="rId17" Type="http://schemas.openxmlformats.org/officeDocument/2006/relationships/image" Target="../media/image5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10.png"/><Relationship Id="rId20" Type="http://schemas.openxmlformats.org/officeDocument/2006/relationships/image" Target="../media/image5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0.png"/><Relationship Id="rId11" Type="http://schemas.openxmlformats.org/officeDocument/2006/relationships/image" Target="../media/image310.png"/><Relationship Id="rId24" Type="http://schemas.openxmlformats.org/officeDocument/2006/relationships/image" Target="../media/image59.png"/><Relationship Id="rId5" Type="http://schemas.openxmlformats.org/officeDocument/2006/relationships/image" Target="../media/image250.png"/><Relationship Id="rId15" Type="http://schemas.openxmlformats.org/officeDocument/2006/relationships/image" Target="../media/image500.png"/><Relationship Id="rId23" Type="http://schemas.openxmlformats.org/officeDocument/2006/relationships/image" Target="../media/image58.png"/><Relationship Id="rId10" Type="http://schemas.openxmlformats.org/officeDocument/2006/relationships/image" Target="../media/image300.png"/><Relationship Id="rId19" Type="http://schemas.openxmlformats.org/officeDocument/2006/relationships/image" Target="../media/image540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Relationship Id="rId14" Type="http://schemas.openxmlformats.org/officeDocument/2006/relationships/image" Target="../media/image340.png"/><Relationship Id="rId22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" Type="http://schemas.openxmlformats.org/officeDocument/2006/relationships/image" Target="../media/image230.pn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0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5" Type="http://schemas.openxmlformats.org/officeDocument/2006/relationships/image" Target="../media/image250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240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2.png"/><Relationship Id="rId21" Type="http://schemas.openxmlformats.org/officeDocument/2006/relationships/image" Target="../media/image10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4" y="1803617"/>
            <a:ext cx="7772400" cy="1659683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Multipliers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EE5037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VLSI Circuits for Signal Processing)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24075" y="3646560"/>
            <a:ext cx="8104188" cy="1830697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de-DE" i="1" dirty="0">
                <a:solidFill>
                  <a:srgbClr val="005398"/>
                </a:solidFill>
              </a:rPr>
              <a:t>Presented by:</a:t>
            </a:r>
          </a:p>
          <a:p>
            <a:pPr eaLnBrk="1" hangingPunct="1"/>
            <a:endParaRPr lang="de-DE" dirty="0">
              <a:solidFill>
                <a:srgbClr val="005398"/>
              </a:solidFill>
            </a:endParaRPr>
          </a:p>
          <a:p>
            <a:pPr eaLnBrk="1" hangingPunct="1"/>
            <a:r>
              <a:rPr lang="de-DE" dirty="0">
                <a:solidFill>
                  <a:srgbClr val="005398"/>
                </a:solidFill>
              </a:rPr>
              <a:t>Dr. Vikramkumar Pudi</a:t>
            </a:r>
          </a:p>
          <a:p>
            <a:pPr eaLnBrk="1" hangingPunct="1"/>
            <a:r>
              <a:rPr lang="de-DE" dirty="0">
                <a:solidFill>
                  <a:srgbClr val="005398"/>
                </a:solidFill>
              </a:rPr>
              <a:t>Assistant Professor</a:t>
            </a:r>
          </a:p>
          <a:p>
            <a:pPr eaLnBrk="1" hangingPunct="1"/>
            <a:r>
              <a:rPr lang="de-DE" dirty="0" smtClean="0">
                <a:solidFill>
                  <a:srgbClr val="005398"/>
                </a:solidFill>
              </a:rPr>
              <a:t>Electrical Engineering Department </a:t>
            </a:r>
          </a:p>
          <a:p>
            <a:pPr eaLnBrk="1" hangingPunct="1"/>
            <a:r>
              <a:rPr lang="de-DE" dirty="0">
                <a:solidFill>
                  <a:srgbClr val="005398"/>
                </a:solidFill>
              </a:rPr>
              <a:t>IIT Tirupati</a:t>
            </a:r>
          </a:p>
        </p:txBody>
      </p:sp>
    </p:spTree>
    <p:extLst>
      <p:ext uri="{BB962C8B-B14F-4D97-AF65-F5344CB8AC3E}">
        <p14:creationId xmlns:p14="http://schemas.microsoft.com/office/powerpoint/2010/main" val="428779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274638"/>
            <a:ext cx="11424458" cy="1143000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Writing Generic HDL code for Unsigned Array Multiplier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10</a:t>
            </a:fld>
            <a:endParaRPr lang="en-SG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7591558" y="188233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268182" y="190531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899606" y="189169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572575" y="1910341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6199777" y="190083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883855" y="190531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rapezoid 60"/>
          <p:cNvSpPr/>
          <p:nvPr/>
        </p:nvSpPr>
        <p:spPr>
          <a:xfrm rot="5400000">
            <a:off x="6067407" y="1174108"/>
            <a:ext cx="736159" cy="2668033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5189150" y="191494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435571" y="2863380"/>
            <a:ext cx="2244" cy="2340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6736706" y="2867984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040889" y="2872592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51740" y="2877195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934216" y="214755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93" name="Elbow Connector 92"/>
          <p:cNvCxnSpPr>
            <a:stCxn id="61" idx="2"/>
          </p:cNvCxnSpPr>
          <p:nvPr/>
        </p:nvCxnSpPr>
        <p:spPr>
          <a:xfrm rot="10800000" flipV="1">
            <a:off x="4654400" y="2508125"/>
            <a:ext cx="447070" cy="87820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6405183" y="315160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H="1">
            <a:off x="5709582" y="315662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H="1">
            <a:off x="5020856" y="315160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" name="Trapezoid 245"/>
          <p:cNvSpPr/>
          <p:nvPr/>
        </p:nvSpPr>
        <p:spPr>
          <a:xfrm rot="5400000">
            <a:off x="5190564" y="2434238"/>
            <a:ext cx="753409" cy="2657595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/>
          <p:nvPr/>
        </p:nvCxnSpPr>
        <p:spPr>
          <a:xfrm flipH="1">
            <a:off x="4332902" y="315662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6572573" y="4151228"/>
            <a:ext cx="0" cy="1418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>
            <a:off x="5873709" y="4155835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5177893" y="4160443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>
            <a:off x="4488743" y="4165046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5130357" y="3420329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256" name="Elbow Connector 255"/>
          <p:cNvCxnSpPr>
            <a:stCxn id="73" idx="1"/>
          </p:cNvCxnSpPr>
          <p:nvPr/>
        </p:nvCxnSpPr>
        <p:spPr>
          <a:xfrm rot="10800000" flipV="1">
            <a:off x="3786612" y="3627935"/>
            <a:ext cx="425902" cy="101954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 flipH="1">
            <a:off x="5542190" y="4439456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4846582" y="4444479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H="1">
            <a:off x="4157862" y="4439456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rapezoid 265"/>
          <p:cNvSpPr/>
          <p:nvPr/>
        </p:nvSpPr>
        <p:spPr>
          <a:xfrm rot="5400000">
            <a:off x="4288502" y="3761155"/>
            <a:ext cx="889590" cy="2715646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Arrow Connector 266"/>
          <p:cNvCxnSpPr/>
          <p:nvPr/>
        </p:nvCxnSpPr>
        <p:spPr>
          <a:xfrm flipH="1">
            <a:off x="3469903" y="4444479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 flipH="1">
            <a:off x="5707415" y="5563773"/>
            <a:ext cx="2165" cy="496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 flipH="1">
            <a:off x="5010713" y="5568379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4314894" y="5572987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3625746" y="5577590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4375402" y="4712673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276" name="Elbow Connector 275"/>
          <p:cNvCxnSpPr>
            <a:stCxn id="112" idx="1"/>
            <a:endCxn id="103" idx="0"/>
          </p:cNvCxnSpPr>
          <p:nvPr/>
        </p:nvCxnSpPr>
        <p:spPr>
          <a:xfrm rot="10800000" flipV="1">
            <a:off x="2716040" y="4905468"/>
            <a:ext cx="640777" cy="121594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/>
          <p:nvPr/>
        </p:nvCxnSpPr>
        <p:spPr>
          <a:xfrm>
            <a:off x="7982537" y="1892964"/>
            <a:ext cx="0" cy="2986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5491184" y="1884471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273486" y="1547014"/>
            <a:ext cx="39757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 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7642" y="489949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Y[0]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139202" y="525648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Y[1]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00011" y="558106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Y[2]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22572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Y[3]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667151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Y[4]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911730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Y[5]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156309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Y[6]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400888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Y[7]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2364" y="157548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P1[3]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555397" y="157828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P1[2]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64934" y="158108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P1[1]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41219" y="158388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P1[0]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919979" y="166194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S0[2]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63012" y="166474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S0[1]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272549" y="166754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S0[0]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757642" y="1628778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268605" y="138185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S0[3]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232" y="2778417"/>
            <a:ext cx="2853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assign {S[0], Y[0]} = {1’b0, P[0]}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4211" y="2034146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 [3:0]S[0:2];</a:t>
            </a:r>
            <a:endParaRPr lang="en-I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211" y="2345848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Note : we cannot access the individual bits of </a:t>
            </a:r>
            <a:r>
              <a:rPr lang="en-US" sz="900" b="1" dirty="0" smtClean="0">
                <a:solidFill>
                  <a:srgbClr val="00B050"/>
                </a:solidFill>
              </a:rPr>
              <a:t>S</a:t>
            </a:r>
            <a:r>
              <a:rPr lang="en-US" sz="900" dirty="0" smtClean="0">
                <a:solidFill>
                  <a:srgbClr val="00B050"/>
                </a:solidFill>
              </a:rPr>
              <a:t>. </a:t>
            </a:r>
            <a:endParaRPr lang="en-IN" sz="900" dirty="0" smtClean="0">
              <a:solidFill>
                <a:srgbClr val="00B050"/>
              </a:solidFill>
            </a:endParaRPr>
          </a:p>
          <a:p>
            <a:r>
              <a:rPr lang="en-US" sz="900" dirty="0">
                <a:solidFill>
                  <a:srgbClr val="00B050"/>
                </a:solidFill>
              </a:rPr>
              <a:t> </a:t>
            </a:r>
            <a:r>
              <a:rPr lang="en-US" sz="900" dirty="0" smtClean="0">
                <a:solidFill>
                  <a:srgbClr val="00B050"/>
                </a:solidFill>
              </a:rPr>
              <a:t>          Because </a:t>
            </a:r>
            <a:r>
              <a:rPr lang="en-US" sz="900" b="1" dirty="0" smtClean="0">
                <a:solidFill>
                  <a:srgbClr val="00B050"/>
                </a:solidFill>
              </a:rPr>
              <a:t>S</a:t>
            </a:r>
            <a:r>
              <a:rPr lang="en-US" sz="900" dirty="0" smtClean="0">
                <a:solidFill>
                  <a:srgbClr val="00B050"/>
                </a:solidFill>
              </a:rPr>
              <a:t> is two dimensional array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97648" y="260315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S1[2]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82864" y="259890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S1[1]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526286" y="260964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S1[0]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059567" y="220666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S1[3]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44931" y="3280800"/>
            <a:ext cx="2797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assign {S[1], Y[1]} = P[1] + S[0]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50595" y="3885926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S2[2]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35811" y="388167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S2[1]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79233" y="3892420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S2[0]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12514" y="348943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S2[3]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86083" y="28578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P2[3]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729116" y="28606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P2[2]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38653" y="28634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P2[1]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114938" y="28662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P2[0]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44931" y="3825414"/>
            <a:ext cx="2797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assign {S[2], Y[2]} = P[2] + S[1]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74600" y="41740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P3[3]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917633" y="41768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P3[2]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627170" y="41796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P3[1]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303455" y="41824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P3[0]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394897" y="525490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S3[2]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080113" y="525065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S3[1]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23535" y="5261396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S3[0]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356816" y="476696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S3[3]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49891" y="4285567"/>
            <a:ext cx="2797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assign {S[3], Y[3]} = P[3] + S[2]</a:t>
            </a:r>
            <a:endParaRPr lang="en-IN" sz="1400" b="1" dirty="0">
              <a:solidFill>
                <a:srgbClr val="00B05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44931" y="4918974"/>
            <a:ext cx="1835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assign Y[7:4] = S[3]</a:t>
            </a:r>
            <a:endParaRPr lang="en-IN" sz="1400" b="1" dirty="0">
              <a:solidFill>
                <a:srgbClr val="00B05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4211" y="1455837"/>
            <a:ext cx="2214068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1575"/>
                </a:solidFill>
              </a:rPr>
              <a:t>Add Partial Products</a:t>
            </a:r>
            <a:endParaRPr lang="en-IN" sz="1600" b="1" dirty="0">
              <a:solidFill>
                <a:srgbClr val="9B1575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651043" y="1526816"/>
            <a:ext cx="2853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assign {S[0], Y[0]} = {1’b0, P[0]}</a:t>
            </a:r>
            <a:endParaRPr lang="en-IN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30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rgbClr val="2D2D8A">
                    <a:lumMod val="50000"/>
                  </a:srgbClr>
                </a:solidFill>
              </a:rPr>
              <a:t>Binary 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Signed </a:t>
            </a:r>
            <a:r>
              <a:rPr lang="en-US" sz="2800" dirty="0">
                <a:solidFill>
                  <a:srgbClr val="2D2D8A">
                    <a:lumMod val="50000"/>
                  </a:srgbClr>
                </a:solidFill>
              </a:rPr>
              <a:t>Multiplier Design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11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845906" y="1398362"/>
                <a:ext cx="85001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1400" b="1" dirty="0"/>
                  <a:t> Binary </a:t>
                </a:r>
                <a:r>
                  <a:rPr lang="en-US" sz="1400" b="1" dirty="0" smtClean="0"/>
                  <a:t>signed </a:t>
                </a:r>
                <a:r>
                  <a:rPr lang="en-US" sz="1400" b="1" dirty="0"/>
                  <a:t>Multiplier</a:t>
                </a:r>
                <a:r>
                  <a:rPr lang="en-US" sz="1400" dirty="0"/>
                  <a:t> will multiply two binary numbers </a:t>
                </a:r>
                <a:r>
                  <a:rPr lang="en-US" sz="1400" b="1" dirty="0"/>
                  <a:t>A</a:t>
                </a:r>
                <a:r>
                  <a:rPr lang="en-US" sz="1400" dirty="0"/>
                  <a:t> and </a:t>
                </a:r>
                <a:r>
                  <a:rPr lang="en-US" sz="1400" b="1" dirty="0"/>
                  <a:t>B</a:t>
                </a:r>
                <a:r>
                  <a:rPr lang="en-US" sz="1400" dirty="0"/>
                  <a:t> of size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400" dirty="0"/>
                  <a:t>-bits and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400" dirty="0"/>
                  <a:t>-bits respectively, and produce the output </a:t>
                </a:r>
                <a:r>
                  <a:rPr lang="en-US" sz="1400" b="1" dirty="0"/>
                  <a:t>S</a:t>
                </a:r>
                <a:r>
                  <a:rPr lang="en-US" sz="1400" dirty="0"/>
                  <a:t> of size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400" dirty="0"/>
                  <a:t>-bits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06" y="1398362"/>
                <a:ext cx="850018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15" t="-1163" b="-104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4155171" y="1982742"/>
            <a:ext cx="4152907" cy="942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80588" y="2008131"/>
                <a:ext cx="1501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88" y="2008130"/>
                <a:ext cx="1559593" cy="276999"/>
              </a:xfrm>
              <a:prstGeom prst="rect">
                <a:avLst/>
              </a:prstGeom>
              <a:blipFill>
                <a:blip r:embed="rId4"/>
                <a:stretch>
                  <a:fillRect l="-78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60620" y="2014940"/>
                <a:ext cx="1470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617" y="2014940"/>
                <a:ext cx="1470211" cy="276999"/>
              </a:xfrm>
              <a:prstGeom prst="rect">
                <a:avLst/>
              </a:prstGeom>
              <a:blipFill>
                <a:blip r:embed="rId5"/>
                <a:stretch>
                  <a:fillRect l="-3320" r="-83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84085" y="2498348"/>
                <a:ext cx="30692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085" y="2498348"/>
                <a:ext cx="3175869" cy="276999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05432" y="3196424"/>
                <a:ext cx="2625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429" y="3196424"/>
                <a:ext cx="2625399" cy="276999"/>
              </a:xfrm>
              <a:prstGeom prst="rect">
                <a:avLst/>
              </a:prstGeom>
              <a:blipFill>
                <a:blip r:embed="rId7"/>
                <a:stretch>
                  <a:fillRect l="-696" r="-46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4830126" y="3613475"/>
            <a:ext cx="3844213" cy="2132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150305" y="3774856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02" y="3774855"/>
                <a:ext cx="524759" cy="276999"/>
              </a:xfrm>
              <a:prstGeom prst="rect">
                <a:avLst/>
              </a:prstGeom>
              <a:blipFill>
                <a:blip r:embed="rId8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488503" y="3774856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503" y="3774855"/>
                <a:ext cx="519438" cy="276999"/>
              </a:xfrm>
              <a:prstGeom prst="rect">
                <a:avLst/>
              </a:prstGeom>
              <a:blipFill>
                <a:blip r:embed="rId9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95688" y="3774856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685" y="3774855"/>
                <a:ext cx="524759" cy="276999"/>
              </a:xfrm>
              <a:prstGeom prst="rect">
                <a:avLst/>
              </a:prstGeom>
              <a:blipFill>
                <a:blip r:embed="rId10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33891" y="3774856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887" y="3774855"/>
                <a:ext cx="524759" cy="276999"/>
              </a:xfrm>
              <a:prstGeom prst="rect">
                <a:avLst/>
              </a:prstGeom>
              <a:blipFill>
                <a:blip r:embed="rId11"/>
                <a:stretch>
                  <a:fillRect l="-4651" r="-465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460514" y="4206228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13" y="4206227"/>
                <a:ext cx="519437" cy="276999"/>
              </a:xfrm>
              <a:prstGeom prst="rect">
                <a:avLst/>
              </a:prstGeom>
              <a:blipFill>
                <a:blip r:embed="rId12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798717" y="4206228"/>
                <a:ext cx="514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715" y="4206227"/>
                <a:ext cx="514115" cy="276999"/>
              </a:xfrm>
              <a:prstGeom prst="rect">
                <a:avLst/>
              </a:prstGeom>
              <a:blipFill>
                <a:blip r:embed="rId13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05897" y="4206228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896" y="4206227"/>
                <a:ext cx="519437" cy="276999"/>
              </a:xfrm>
              <a:prstGeom prst="rect">
                <a:avLst/>
              </a:prstGeom>
              <a:blipFill>
                <a:blip r:embed="rId14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444100" y="4206228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098" y="4206227"/>
                <a:ext cx="519437" cy="276999"/>
              </a:xfrm>
              <a:prstGeom prst="rect">
                <a:avLst/>
              </a:prstGeom>
              <a:blipFill>
                <a:blip r:embed="rId15"/>
                <a:stretch>
                  <a:fillRect l="-4706" r="-470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794995" y="465637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992" y="4656369"/>
                <a:ext cx="524759" cy="276999"/>
              </a:xfrm>
              <a:prstGeom prst="rect">
                <a:avLst/>
              </a:prstGeom>
              <a:blipFill>
                <a:blip r:embed="rId16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133193" y="4656370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93" y="4656369"/>
                <a:ext cx="519438" cy="276999"/>
              </a:xfrm>
              <a:prstGeom prst="rect">
                <a:avLst/>
              </a:prstGeom>
              <a:blipFill>
                <a:blip r:embed="rId17"/>
                <a:stretch>
                  <a:fillRect l="-4706" r="-470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440378" y="465637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375" y="4656369"/>
                <a:ext cx="524759" cy="276999"/>
              </a:xfrm>
              <a:prstGeom prst="rect">
                <a:avLst/>
              </a:prstGeom>
              <a:blipFill>
                <a:blip r:embed="rId18"/>
                <a:stretch>
                  <a:fillRect l="-4598" r="-344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778580" y="465637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77" y="4656369"/>
                <a:ext cx="524759" cy="276999"/>
              </a:xfrm>
              <a:prstGeom prst="rect">
                <a:avLst/>
              </a:prstGeom>
              <a:blipFill>
                <a:blip r:embed="rId19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129475" y="5106512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471" y="5106511"/>
                <a:ext cx="524759" cy="276999"/>
              </a:xfrm>
              <a:prstGeom prst="rect">
                <a:avLst/>
              </a:prstGeom>
              <a:blipFill>
                <a:blip r:embed="rId20"/>
                <a:stretch>
                  <a:fillRect l="-4598" r="-344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467671" y="5106512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672" y="5106511"/>
                <a:ext cx="519438" cy="276999"/>
              </a:xfrm>
              <a:prstGeom prst="rect">
                <a:avLst/>
              </a:prstGeom>
              <a:blipFill>
                <a:blip r:embed="rId21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774858" y="5106512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854" y="5106511"/>
                <a:ext cx="524759" cy="276999"/>
              </a:xfrm>
              <a:prstGeom prst="rect">
                <a:avLst/>
              </a:prstGeom>
              <a:blipFill>
                <a:blip r:embed="rId22"/>
                <a:stretch>
                  <a:fillRect l="-4651" r="-465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113059" y="5106512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056" y="5106511"/>
                <a:ext cx="524759" cy="276999"/>
              </a:xfrm>
              <a:prstGeom prst="rect">
                <a:avLst/>
              </a:prstGeom>
              <a:blipFill>
                <a:blip r:embed="rId23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 flipV="1">
            <a:off x="4096311" y="5504795"/>
            <a:ext cx="4538603" cy="6252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444375" y="5613538"/>
                <a:ext cx="53701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376" y="5613538"/>
                <a:ext cx="53701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8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rgbClr val="2D2D8A">
                    <a:lumMod val="50000"/>
                  </a:srgbClr>
                </a:solidFill>
              </a:rPr>
              <a:t>Binary 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Signed </a:t>
            </a:r>
            <a:r>
              <a:rPr lang="en-US" sz="2800" dirty="0">
                <a:solidFill>
                  <a:srgbClr val="2D2D8A">
                    <a:lumMod val="50000"/>
                  </a:srgbClr>
                </a:solidFill>
              </a:rPr>
              <a:t>Multiplier 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Design </a:t>
            </a:r>
            <a:b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</a:b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Baugh-</a:t>
            </a:r>
            <a:r>
              <a:rPr lang="en-US" sz="2800" dirty="0" err="1" smtClean="0">
                <a:solidFill>
                  <a:srgbClr val="00B050"/>
                </a:solidFill>
              </a:rPr>
              <a:t>Wooley</a:t>
            </a:r>
            <a:r>
              <a:rPr lang="en-US" sz="2800" dirty="0" smtClean="0">
                <a:solidFill>
                  <a:srgbClr val="00B050"/>
                </a:solidFill>
              </a:rPr>
              <a:t> Multiplier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) 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12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845906" y="1398362"/>
                <a:ext cx="85001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1400" b="1" dirty="0"/>
                  <a:t> Binary </a:t>
                </a:r>
                <a:r>
                  <a:rPr lang="en-US" sz="1400" b="1" dirty="0" smtClean="0"/>
                  <a:t>signed </a:t>
                </a:r>
                <a:r>
                  <a:rPr lang="en-US" sz="1400" b="1" dirty="0"/>
                  <a:t>Multiplier</a:t>
                </a:r>
                <a:r>
                  <a:rPr lang="en-US" sz="1400" dirty="0"/>
                  <a:t> will multiply two binary numbers </a:t>
                </a:r>
                <a:r>
                  <a:rPr lang="en-US" sz="1400" b="1" dirty="0"/>
                  <a:t>A</a:t>
                </a:r>
                <a:r>
                  <a:rPr lang="en-US" sz="1400" dirty="0"/>
                  <a:t> and </a:t>
                </a:r>
                <a:r>
                  <a:rPr lang="en-US" sz="1400" b="1" dirty="0"/>
                  <a:t>B</a:t>
                </a:r>
                <a:r>
                  <a:rPr lang="en-US" sz="1400" dirty="0"/>
                  <a:t> of size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400" dirty="0"/>
                  <a:t>-bits and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400" dirty="0"/>
                  <a:t>-bits respectively, and produce the output </a:t>
                </a:r>
                <a:r>
                  <a:rPr lang="en-US" sz="1400" b="1" dirty="0"/>
                  <a:t>S</a:t>
                </a:r>
                <a:r>
                  <a:rPr lang="en-US" sz="1400" dirty="0"/>
                  <a:t> of size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400" dirty="0"/>
                  <a:t>-bits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06" y="1398362"/>
                <a:ext cx="850018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15" t="-1163" b="-104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4155171" y="1982742"/>
            <a:ext cx="4152907" cy="942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80588" y="2008131"/>
                <a:ext cx="1501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88" y="2008130"/>
                <a:ext cx="1559593" cy="276999"/>
              </a:xfrm>
              <a:prstGeom prst="rect">
                <a:avLst/>
              </a:prstGeom>
              <a:blipFill>
                <a:blip r:embed="rId4"/>
                <a:stretch>
                  <a:fillRect l="-78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60620" y="2014940"/>
                <a:ext cx="1470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617" y="2014940"/>
                <a:ext cx="1470211" cy="276999"/>
              </a:xfrm>
              <a:prstGeom prst="rect">
                <a:avLst/>
              </a:prstGeom>
              <a:blipFill>
                <a:blip r:embed="rId5"/>
                <a:stretch>
                  <a:fillRect l="-3320" r="-83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84085" y="2498348"/>
                <a:ext cx="30692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085" y="2498348"/>
                <a:ext cx="3175869" cy="276999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05432" y="3196424"/>
                <a:ext cx="2625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429" y="3196424"/>
                <a:ext cx="2625399" cy="276999"/>
              </a:xfrm>
              <a:prstGeom prst="rect">
                <a:avLst/>
              </a:prstGeom>
              <a:blipFill>
                <a:blip r:embed="rId7"/>
                <a:stretch>
                  <a:fillRect l="-696" r="-46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4830126" y="3613475"/>
            <a:ext cx="3844213" cy="2132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150305" y="3774856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02" y="3774855"/>
                <a:ext cx="524759" cy="276999"/>
              </a:xfrm>
              <a:prstGeom prst="rect">
                <a:avLst/>
              </a:prstGeom>
              <a:blipFill>
                <a:blip r:embed="rId8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488503" y="3774856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503" y="3774855"/>
                <a:ext cx="519438" cy="276999"/>
              </a:xfrm>
              <a:prstGeom prst="rect">
                <a:avLst/>
              </a:prstGeom>
              <a:blipFill>
                <a:blip r:embed="rId9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95688" y="3774856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685" y="3774855"/>
                <a:ext cx="524759" cy="276999"/>
              </a:xfrm>
              <a:prstGeom prst="rect">
                <a:avLst/>
              </a:prstGeom>
              <a:blipFill>
                <a:blip r:embed="rId10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33890" y="3774857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887" y="3774855"/>
                <a:ext cx="567335" cy="283283"/>
              </a:xfrm>
              <a:prstGeom prst="rect">
                <a:avLst/>
              </a:prstGeom>
              <a:blipFill rotWithShape="1">
                <a:blip r:embed="rId11"/>
                <a:stretch>
                  <a:fillRect l="-3226" t="-21277" r="-32258" b="-510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460514" y="4206228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13" y="4206227"/>
                <a:ext cx="519437" cy="276999"/>
              </a:xfrm>
              <a:prstGeom prst="rect">
                <a:avLst/>
              </a:prstGeom>
              <a:blipFill>
                <a:blip r:embed="rId12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798717" y="4206228"/>
                <a:ext cx="514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715" y="4206227"/>
                <a:ext cx="514115" cy="276999"/>
              </a:xfrm>
              <a:prstGeom prst="rect">
                <a:avLst/>
              </a:prstGeom>
              <a:blipFill>
                <a:blip r:embed="rId13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05897" y="4206228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896" y="4206227"/>
                <a:ext cx="519437" cy="276999"/>
              </a:xfrm>
              <a:prstGeom prst="rect">
                <a:avLst/>
              </a:prstGeom>
              <a:blipFill>
                <a:blip r:embed="rId14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444098" y="4206229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098" y="4206227"/>
                <a:ext cx="567335" cy="283283"/>
              </a:xfrm>
              <a:prstGeom prst="rect">
                <a:avLst/>
              </a:prstGeom>
              <a:blipFill rotWithShape="1">
                <a:blip r:embed="rId15"/>
                <a:stretch>
                  <a:fillRect l="-3226" t="-23913" r="-32258" b="-5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794995" y="465637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992" y="4656369"/>
                <a:ext cx="524759" cy="276999"/>
              </a:xfrm>
              <a:prstGeom prst="rect">
                <a:avLst/>
              </a:prstGeom>
              <a:blipFill>
                <a:blip r:embed="rId16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133193" y="4656370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93" y="4656369"/>
                <a:ext cx="519438" cy="276999"/>
              </a:xfrm>
              <a:prstGeom prst="rect">
                <a:avLst/>
              </a:prstGeom>
              <a:blipFill>
                <a:blip r:embed="rId17"/>
                <a:stretch>
                  <a:fillRect l="-4706" r="-470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440378" y="465637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375" y="4656369"/>
                <a:ext cx="524759" cy="276999"/>
              </a:xfrm>
              <a:prstGeom prst="rect">
                <a:avLst/>
              </a:prstGeom>
              <a:blipFill>
                <a:blip r:embed="rId18"/>
                <a:stretch>
                  <a:fillRect l="-4598" r="-344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778578" y="4656371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77" y="4656369"/>
                <a:ext cx="567335" cy="283283"/>
              </a:xfrm>
              <a:prstGeom prst="rect">
                <a:avLst/>
              </a:prstGeom>
              <a:blipFill rotWithShape="1">
                <a:blip r:embed="rId19"/>
                <a:stretch>
                  <a:fillRect l="-4301" t="-23913" r="-31183" b="-5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129474" y="5106512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471" y="5106511"/>
                <a:ext cx="567335" cy="283283"/>
              </a:xfrm>
              <a:prstGeom prst="rect">
                <a:avLst/>
              </a:prstGeom>
              <a:blipFill rotWithShape="1">
                <a:blip r:embed="rId20"/>
                <a:stretch>
                  <a:fillRect l="-3191" t="-23913" r="-30851" b="-5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467675" y="5106512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672" y="5106511"/>
                <a:ext cx="567335" cy="283283"/>
              </a:xfrm>
              <a:prstGeom prst="rect">
                <a:avLst/>
              </a:prstGeom>
              <a:blipFill rotWithShape="1">
                <a:blip r:embed="rId21"/>
                <a:stretch>
                  <a:fillRect l="-4301" t="-23913" r="-31183" b="-5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774858" y="5106512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854" y="5106511"/>
                <a:ext cx="567335" cy="283283"/>
              </a:xfrm>
              <a:prstGeom prst="rect">
                <a:avLst/>
              </a:prstGeom>
              <a:blipFill rotWithShape="1">
                <a:blip r:embed="rId22"/>
                <a:stretch>
                  <a:fillRect l="-3226" t="-23913" r="-32258" b="-5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113059" y="5106512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056" y="5106511"/>
                <a:ext cx="524759" cy="276999"/>
              </a:xfrm>
              <a:prstGeom prst="rect">
                <a:avLst/>
              </a:prstGeom>
              <a:blipFill>
                <a:blip r:embed="rId23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 flipV="1">
            <a:off x="4096311" y="5504795"/>
            <a:ext cx="4538603" cy="6252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444375" y="5613538"/>
                <a:ext cx="53701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376" y="5613538"/>
                <a:ext cx="53701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5638635" y="3767762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47779" y="5106512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7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rgbClr val="2D2D8A">
                    <a:lumMod val="50000"/>
                  </a:srgbClr>
                </a:solidFill>
              </a:rPr>
              <a:t>Binary 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Signed </a:t>
            </a:r>
            <a:r>
              <a:rPr lang="en-US" sz="2800" dirty="0">
                <a:solidFill>
                  <a:srgbClr val="2D2D8A">
                    <a:lumMod val="50000"/>
                  </a:srgbClr>
                </a:solidFill>
              </a:rPr>
              <a:t>Multiplier 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Design </a:t>
            </a:r>
            <a:b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</a:b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Baugh-</a:t>
            </a:r>
            <a:r>
              <a:rPr lang="en-US" sz="2800" dirty="0" err="1" smtClean="0">
                <a:solidFill>
                  <a:srgbClr val="00B050"/>
                </a:solidFill>
              </a:rPr>
              <a:t>Wooley</a:t>
            </a:r>
            <a:r>
              <a:rPr lang="en-US" sz="2800" dirty="0" smtClean="0">
                <a:solidFill>
                  <a:srgbClr val="00B050"/>
                </a:solidFill>
              </a:rPr>
              <a:t> Multiplier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) 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13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845906" y="1398362"/>
                <a:ext cx="85001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1400" b="1" dirty="0"/>
                  <a:t> Binary </a:t>
                </a:r>
                <a:r>
                  <a:rPr lang="en-US" sz="1400" b="1" dirty="0" smtClean="0"/>
                  <a:t>signed </a:t>
                </a:r>
                <a:r>
                  <a:rPr lang="en-US" sz="1400" b="1" dirty="0"/>
                  <a:t>Multiplier</a:t>
                </a:r>
                <a:r>
                  <a:rPr lang="en-US" sz="1400" dirty="0"/>
                  <a:t> will multiply two binary numbers </a:t>
                </a:r>
                <a:r>
                  <a:rPr lang="en-US" sz="1400" b="1" dirty="0"/>
                  <a:t>A</a:t>
                </a:r>
                <a:r>
                  <a:rPr lang="en-US" sz="1400" dirty="0"/>
                  <a:t> and </a:t>
                </a:r>
                <a:r>
                  <a:rPr lang="en-US" sz="1400" b="1" dirty="0"/>
                  <a:t>B</a:t>
                </a:r>
                <a:r>
                  <a:rPr lang="en-US" sz="1400" dirty="0"/>
                  <a:t> of size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400" dirty="0"/>
                  <a:t>-bits and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400" dirty="0"/>
                  <a:t>-bits respectively, and produce the output </a:t>
                </a:r>
                <a:r>
                  <a:rPr lang="en-US" sz="1400" b="1" dirty="0"/>
                  <a:t>S</a:t>
                </a:r>
                <a:r>
                  <a:rPr lang="en-US" sz="1400" dirty="0"/>
                  <a:t> of size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400" dirty="0"/>
                  <a:t>-bits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06" y="1398362"/>
                <a:ext cx="850018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15" t="-1163" b="-104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4155171" y="1982742"/>
            <a:ext cx="4152907" cy="942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80588" y="2008131"/>
                <a:ext cx="1501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88" y="2008130"/>
                <a:ext cx="1559593" cy="276999"/>
              </a:xfrm>
              <a:prstGeom prst="rect">
                <a:avLst/>
              </a:prstGeom>
              <a:blipFill>
                <a:blip r:embed="rId4"/>
                <a:stretch>
                  <a:fillRect l="-78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60620" y="2014940"/>
                <a:ext cx="1470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617" y="2014940"/>
                <a:ext cx="1470211" cy="276999"/>
              </a:xfrm>
              <a:prstGeom prst="rect">
                <a:avLst/>
              </a:prstGeom>
              <a:blipFill>
                <a:blip r:embed="rId5"/>
                <a:stretch>
                  <a:fillRect l="-3320" r="-83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84085" y="2498348"/>
                <a:ext cx="30692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085" y="2498348"/>
                <a:ext cx="3175869" cy="276999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05432" y="3196424"/>
                <a:ext cx="1703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1 0 0 1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b="1" dirty="0" smtClean="0">
                    <a:solidFill>
                      <a:srgbClr val="7030A0"/>
                    </a:solidFill>
                  </a:rPr>
                  <a:t> 1 0 1 1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429" y="3196424"/>
                <a:ext cx="1703993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8214" t="-26087" r="-11429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4830126" y="3613475"/>
            <a:ext cx="3844213" cy="2132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150302" y="3774856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02" y="3774855"/>
                <a:ext cx="192360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28125" t="-26087" r="-87500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488503" y="3774856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503" y="3774855"/>
                <a:ext cx="192360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25000" t="-26087" r="-90625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795685" y="3774856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33886" y="3774856"/>
                <a:ext cx="201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887" y="3774855"/>
                <a:ext cx="201978" cy="276999"/>
              </a:xfrm>
              <a:prstGeom prst="rect">
                <a:avLst/>
              </a:prstGeom>
              <a:blipFill rotWithShape="1">
                <a:blip r:embed="rId10"/>
                <a:stretch>
                  <a:fillRect l="-24242" t="-26087" r="-87879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460514" y="4206228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13" y="4206227"/>
                <a:ext cx="519437" cy="276999"/>
              </a:xfrm>
              <a:prstGeom prst="rect">
                <a:avLst/>
              </a:prstGeom>
              <a:blipFill>
                <a:blip r:embed="rId12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798717" y="4206228"/>
                <a:ext cx="514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715" y="4206227"/>
                <a:ext cx="514115" cy="276999"/>
              </a:xfrm>
              <a:prstGeom prst="rect">
                <a:avLst/>
              </a:prstGeom>
              <a:blipFill>
                <a:blip r:embed="rId13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05897" y="4206228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896" y="4206227"/>
                <a:ext cx="519437" cy="276999"/>
              </a:xfrm>
              <a:prstGeom prst="rect">
                <a:avLst/>
              </a:prstGeom>
              <a:blipFill>
                <a:blip r:embed="rId14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444098" y="4206229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098" y="4206227"/>
                <a:ext cx="567335" cy="283283"/>
              </a:xfrm>
              <a:prstGeom prst="rect">
                <a:avLst/>
              </a:prstGeom>
              <a:blipFill rotWithShape="1">
                <a:blip r:embed="rId15"/>
                <a:stretch>
                  <a:fillRect l="-3226" t="-23913" r="-32258" b="-5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794995" y="465637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992" y="4656369"/>
                <a:ext cx="524759" cy="276999"/>
              </a:xfrm>
              <a:prstGeom prst="rect">
                <a:avLst/>
              </a:prstGeom>
              <a:blipFill>
                <a:blip r:embed="rId16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133193" y="4656370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93" y="4656369"/>
                <a:ext cx="519438" cy="276999"/>
              </a:xfrm>
              <a:prstGeom prst="rect">
                <a:avLst/>
              </a:prstGeom>
              <a:blipFill>
                <a:blip r:embed="rId17"/>
                <a:stretch>
                  <a:fillRect l="-4706" r="-470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440378" y="465637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375" y="4656369"/>
                <a:ext cx="524759" cy="276999"/>
              </a:xfrm>
              <a:prstGeom prst="rect">
                <a:avLst/>
              </a:prstGeom>
              <a:blipFill>
                <a:blip r:embed="rId18"/>
                <a:stretch>
                  <a:fillRect l="-4598" r="-344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778578" y="4656371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77" y="4656369"/>
                <a:ext cx="567335" cy="283283"/>
              </a:xfrm>
              <a:prstGeom prst="rect">
                <a:avLst/>
              </a:prstGeom>
              <a:blipFill rotWithShape="1">
                <a:blip r:embed="rId19"/>
                <a:stretch>
                  <a:fillRect l="-4301" t="-23913" r="-31183" b="-5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129474" y="5106512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471" y="5106511"/>
                <a:ext cx="567335" cy="283283"/>
              </a:xfrm>
              <a:prstGeom prst="rect">
                <a:avLst/>
              </a:prstGeom>
              <a:blipFill rotWithShape="1">
                <a:blip r:embed="rId20"/>
                <a:stretch>
                  <a:fillRect l="-3191" t="-23913" r="-30851" b="-5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467675" y="5106512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672" y="5106511"/>
                <a:ext cx="567335" cy="283283"/>
              </a:xfrm>
              <a:prstGeom prst="rect">
                <a:avLst/>
              </a:prstGeom>
              <a:blipFill rotWithShape="1">
                <a:blip r:embed="rId21"/>
                <a:stretch>
                  <a:fillRect l="-4301" t="-23913" r="-31183" b="-5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774858" y="5106512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854" y="5106511"/>
                <a:ext cx="567335" cy="283283"/>
              </a:xfrm>
              <a:prstGeom prst="rect">
                <a:avLst/>
              </a:prstGeom>
              <a:blipFill rotWithShape="1">
                <a:blip r:embed="rId22"/>
                <a:stretch>
                  <a:fillRect l="-3226" t="-23913" r="-32258" b="-5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113059" y="5106512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056" y="5106511"/>
                <a:ext cx="524759" cy="276999"/>
              </a:xfrm>
              <a:prstGeom prst="rect">
                <a:avLst/>
              </a:prstGeom>
              <a:blipFill>
                <a:blip r:embed="rId23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 flipV="1">
            <a:off x="4096311" y="5504795"/>
            <a:ext cx="4538603" cy="6252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444375" y="5613538"/>
                <a:ext cx="53701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376" y="5613538"/>
                <a:ext cx="53701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5638635" y="3767762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21413" y="5106512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2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rgbClr val="2D2D8A">
                    <a:lumMod val="50000"/>
                  </a:srgbClr>
                </a:solidFill>
              </a:rPr>
              <a:t>Binary 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Signed Array Multiplier Design </a:t>
            </a:r>
            <a:b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</a:b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Baugh-Wooley Multiplier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) 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14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845906" y="1398362"/>
                <a:ext cx="85001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1400" b="1" dirty="0"/>
                  <a:t> Binary </a:t>
                </a:r>
                <a:r>
                  <a:rPr lang="en-US" sz="1400" b="1" dirty="0" smtClean="0"/>
                  <a:t>signed </a:t>
                </a:r>
                <a:r>
                  <a:rPr lang="en-US" sz="1400" b="1" dirty="0"/>
                  <a:t>Multiplier</a:t>
                </a:r>
                <a:r>
                  <a:rPr lang="en-US" sz="1400" dirty="0"/>
                  <a:t> will multiply two binary numbers </a:t>
                </a:r>
                <a:r>
                  <a:rPr lang="en-US" sz="1400" b="1" dirty="0"/>
                  <a:t>A</a:t>
                </a:r>
                <a:r>
                  <a:rPr lang="en-US" sz="1400" dirty="0"/>
                  <a:t> and </a:t>
                </a:r>
                <a:r>
                  <a:rPr lang="en-US" sz="1400" b="1" dirty="0"/>
                  <a:t>B</a:t>
                </a:r>
                <a:r>
                  <a:rPr lang="en-US" sz="1400" dirty="0"/>
                  <a:t> of size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400" dirty="0"/>
                  <a:t>-bits and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400" dirty="0"/>
                  <a:t>-bits respectively, and produce the output </a:t>
                </a:r>
                <a:r>
                  <a:rPr lang="en-US" sz="1400" b="1" dirty="0"/>
                  <a:t>S</a:t>
                </a:r>
                <a:r>
                  <a:rPr lang="en-US" sz="1400" dirty="0"/>
                  <a:t> of size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400" dirty="0"/>
                  <a:t>-bits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06" y="1398362"/>
                <a:ext cx="850018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15" t="-1163" b="-104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4155171" y="1982742"/>
            <a:ext cx="4152907" cy="942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80588" y="2008131"/>
                <a:ext cx="1501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88" y="2008130"/>
                <a:ext cx="1559593" cy="276999"/>
              </a:xfrm>
              <a:prstGeom prst="rect">
                <a:avLst/>
              </a:prstGeom>
              <a:blipFill>
                <a:blip r:embed="rId4"/>
                <a:stretch>
                  <a:fillRect l="-78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60620" y="2014940"/>
                <a:ext cx="1470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617" y="2014940"/>
                <a:ext cx="1470211" cy="276999"/>
              </a:xfrm>
              <a:prstGeom prst="rect">
                <a:avLst/>
              </a:prstGeom>
              <a:blipFill>
                <a:blip r:embed="rId5"/>
                <a:stretch>
                  <a:fillRect l="-3320" r="-83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84085" y="2498348"/>
                <a:ext cx="30692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085" y="2498348"/>
                <a:ext cx="3175869" cy="276999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05432" y="3196424"/>
                <a:ext cx="2625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429" y="3196424"/>
                <a:ext cx="2625399" cy="276999"/>
              </a:xfrm>
              <a:prstGeom prst="rect">
                <a:avLst/>
              </a:prstGeom>
              <a:blipFill>
                <a:blip r:embed="rId7"/>
                <a:stretch>
                  <a:fillRect l="-696" r="-46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4830126" y="3613475"/>
            <a:ext cx="3844213" cy="2132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150305" y="3774856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02" y="3774855"/>
                <a:ext cx="524759" cy="276999"/>
              </a:xfrm>
              <a:prstGeom prst="rect">
                <a:avLst/>
              </a:prstGeom>
              <a:blipFill>
                <a:blip r:embed="rId8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488503" y="3774856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503" y="3774855"/>
                <a:ext cx="519438" cy="276999"/>
              </a:xfrm>
              <a:prstGeom prst="rect">
                <a:avLst/>
              </a:prstGeom>
              <a:blipFill>
                <a:blip r:embed="rId9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95688" y="3774856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685" y="3774855"/>
                <a:ext cx="524759" cy="276999"/>
              </a:xfrm>
              <a:prstGeom prst="rect">
                <a:avLst/>
              </a:prstGeom>
              <a:blipFill>
                <a:blip r:embed="rId10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33890" y="3774857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887" y="3774855"/>
                <a:ext cx="567335" cy="283283"/>
              </a:xfrm>
              <a:prstGeom prst="rect">
                <a:avLst/>
              </a:prstGeom>
              <a:blipFill rotWithShape="1">
                <a:blip r:embed="rId11"/>
                <a:stretch>
                  <a:fillRect l="-3226" t="-21277" r="-32258" b="-510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460514" y="4206228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13" y="4206227"/>
                <a:ext cx="519437" cy="276999"/>
              </a:xfrm>
              <a:prstGeom prst="rect">
                <a:avLst/>
              </a:prstGeom>
              <a:blipFill>
                <a:blip r:embed="rId12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798717" y="4206228"/>
                <a:ext cx="514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715" y="4206227"/>
                <a:ext cx="514115" cy="276999"/>
              </a:xfrm>
              <a:prstGeom prst="rect">
                <a:avLst/>
              </a:prstGeom>
              <a:blipFill>
                <a:blip r:embed="rId13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05897" y="4206228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896" y="4206227"/>
                <a:ext cx="519437" cy="276999"/>
              </a:xfrm>
              <a:prstGeom prst="rect">
                <a:avLst/>
              </a:prstGeom>
              <a:blipFill>
                <a:blip r:embed="rId14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444098" y="4206229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098" y="4206227"/>
                <a:ext cx="567335" cy="283283"/>
              </a:xfrm>
              <a:prstGeom prst="rect">
                <a:avLst/>
              </a:prstGeom>
              <a:blipFill rotWithShape="1">
                <a:blip r:embed="rId15"/>
                <a:stretch>
                  <a:fillRect l="-3226" t="-23913" r="-32258" b="-5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794995" y="465637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992" y="4656369"/>
                <a:ext cx="524759" cy="276999"/>
              </a:xfrm>
              <a:prstGeom prst="rect">
                <a:avLst/>
              </a:prstGeom>
              <a:blipFill>
                <a:blip r:embed="rId16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133193" y="4656370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93" y="4656369"/>
                <a:ext cx="519438" cy="276999"/>
              </a:xfrm>
              <a:prstGeom prst="rect">
                <a:avLst/>
              </a:prstGeom>
              <a:blipFill>
                <a:blip r:embed="rId17"/>
                <a:stretch>
                  <a:fillRect l="-4706" r="-470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440378" y="465637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375" y="4656369"/>
                <a:ext cx="524759" cy="276999"/>
              </a:xfrm>
              <a:prstGeom prst="rect">
                <a:avLst/>
              </a:prstGeom>
              <a:blipFill>
                <a:blip r:embed="rId18"/>
                <a:stretch>
                  <a:fillRect l="-4598" r="-344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778578" y="4656371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77" y="4656369"/>
                <a:ext cx="567335" cy="283283"/>
              </a:xfrm>
              <a:prstGeom prst="rect">
                <a:avLst/>
              </a:prstGeom>
              <a:blipFill rotWithShape="1">
                <a:blip r:embed="rId19"/>
                <a:stretch>
                  <a:fillRect l="-4301" t="-23913" r="-31183" b="-5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129474" y="5106512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471" y="5106511"/>
                <a:ext cx="567335" cy="283283"/>
              </a:xfrm>
              <a:prstGeom prst="rect">
                <a:avLst/>
              </a:prstGeom>
              <a:blipFill rotWithShape="1">
                <a:blip r:embed="rId20"/>
                <a:stretch>
                  <a:fillRect l="-3191" t="-23913" r="-30851" b="-5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467675" y="5106512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672" y="5106511"/>
                <a:ext cx="567335" cy="283283"/>
              </a:xfrm>
              <a:prstGeom prst="rect">
                <a:avLst/>
              </a:prstGeom>
              <a:blipFill rotWithShape="1">
                <a:blip r:embed="rId21"/>
                <a:stretch>
                  <a:fillRect l="-4301" t="-23913" r="-31183" b="-5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774858" y="5106512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854" y="5106511"/>
                <a:ext cx="567335" cy="283283"/>
              </a:xfrm>
              <a:prstGeom prst="rect">
                <a:avLst/>
              </a:prstGeom>
              <a:blipFill rotWithShape="1">
                <a:blip r:embed="rId22"/>
                <a:stretch>
                  <a:fillRect l="-3226" t="-23913" r="-32258" b="-5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113059" y="5106512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056" y="5106511"/>
                <a:ext cx="524759" cy="276999"/>
              </a:xfrm>
              <a:prstGeom prst="rect">
                <a:avLst/>
              </a:prstGeom>
              <a:blipFill>
                <a:blip r:embed="rId23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 flipV="1">
            <a:off x="4096311" y="5504795"/>
            <a:ext cx="4538603" cy="6252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444375" y="5613538"/>
                <a:ext cx="53701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376" y="5613538"/>
                <a:ext cx="53701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5638635" y="3767762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66352" y="3737615"/>
            <a:ext cx="2733305" cy="321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13081" y="4178250"/>
            <a:ext cx="2733305" cy="321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35333" y="4628636"/>
            <a:ext cx="2733305" cy="321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57586" y="5079022"/>
            <a:ext cx="2733305" cy="321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868668" y="3737612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668" y="3737612"/>
                <a:ext cx="473976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197" r="-1794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8288748" y="4179121"/>
                <a:ext cx="4686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747" y="4179121"/>
                <a:ext cx="468653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18182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7708823" y="4620630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824" y="4620630"/>
                <a:ext cx="473976" cy="369332"/>
              </a:xfrm>
              <a:prstGeom prst="rect">
                <a:avLst/>
              </a:prstGeom>
              <a:blipFill rotWithShape="1">
                <a:blip r:embed="rId27"/>
                <a:stretch>
                  <a:fillRect t="-8197" r="-1948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128901" y="5062139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902" y="5062139"/>
                <a:ext cx="473976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197" r="-1923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626183" y="5123876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Design Single Circuit for Binary Unsigned and Signed Multiplication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15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007068" y="2292040"/>
                <a:ext cx="2625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068" y="2292040"/>
                <a:ext cx="2625398" cy="276999"/>
              </a:xfrm>
              <a:prstGeom prst="rect">
                <a:avLst/>
              </a:prstGeom>
              <a:blipFill>
                <a:blip r:embed="rId3"/>
                <a:stretch>
                  <a:fillRect l="-696" r="-464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7531762" y="2709091"/>
            <a:ext cx="3844213" cy="2132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851941" y="2870472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1941" y="2870472"/>
                <a:ext cx="524759" cy="276999"/>
              </a:xfrm>
              <a:prstGeom prst="rect">
                <a:avLst/>
              </a:prstGeom>
              <a:blipFill>
                <a:blip r:embed="rId4"/>
                <a:stretch>
                  <a:fillRect l="-4651" r="-4651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190139" y="2870472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139" y="2870472"/>
                <a:ext cx="519438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497324" y="2870472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324" y="2870472"/>
                <a:ext cx="524759" cy="276999"/>
              </a:xfrm>
              <a:prstGeom prst="rect">
                <a:avLst/>
              </a:prstGeom>
              <a:blipFill>
                <a:blip r:embed="rId6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835526" y="2870473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526" y="2870473"/>
                <a:ext cx="567335" cy="283283"/>
              </a:xfrm>
              <a:prstGeom prst="rect">
                <a:avLst/>
              </a:prstGeom>
              <a:blipFill>
                <a:blip r:embed="rId7"/>
                <a:stretch>
                  <a:fillRect l="-4301" r="-4301" b="-2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0162150" y="3301844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150" y="3301844"/>
                <a:ext cx="519438" cy="276999"/>
              </a:xfrm>
              <a:prstGeom prst="rect">
                <a:avLst/>
              </a:prstGeom>
              <a:blipFill>
                <a:blip r:embed="rId8"/>
                <a:stretch>
                  <a:fillRect l="-4706" r="-4706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500353" y="3301844"/>
                <a:ext cx="514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353" y="3301844"/>
                <a:ext cx="514115" cy="276999"/>
              </a:xfrm>
              <a:prstGeom prst="rect">
                <a:avLst/>
              </a:prstGeom>
              <a:blipFill>
                <a:blip r:embed="rId9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807533" y="3301844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533" y="3301844"/>
                <a:ext cx="519438" cy="276999"/>
              </a:xfrm>
              <a:prstGeom prst="rect">
                <a:avLst/>
              </a:prstGeom>
              <a:blipFill>
                <a:blip r:embed="rId10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145734" y="3301845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34" y="3301845"/>
                <a:ext cx="567335" cy="283283"/>
              </a:xfrm>
              <a:prstGeom prst="rect">
                <a:avLst/>
              </a:prstGeom>
              <a:blipFill>
                <a:blip r:embed="rId11"/>
                <a:stretch>
                  <a:fillRect l="-4301" r="-4301" b="-2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496631" y="3751986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631" y="3751986"/>
                <a:ext cx="524759" cy="276999"/>
              </a:xfrm>
              <a:prstGeom prst="rect">
                <a:avLst/>
              </a:prstGeom>
              <a:blipFill>
                <a:blip r:embed="rId12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834829" y="3751986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829" y="3751986"/>
                <a:ext cx="519438" cy="276999"/>
              </a:xfrm>
              <a:prstGeom prst="rect">
                <a:avLst/>
              </a:prstGeom>
              <a:blipFill>
                <a:blip r:embed="rId13"/>
                <a:stretch>
                  <a:fillRect l="-4706" r="-4706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142014" y="3751986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014" y="3751986"/>
                <a:ext cx="524759" cy="276999"/>
              </a:xfrm>
              <a:prstGeom prst="rect">
                <a:avLst/>
              </a:prstGeom>
              <a:blipFill>
                <a:blip r:embed="rId14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480214" y="3751987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214" y="3751987"/>
                <a:ext cx="567335" cy="283283"/>
              </a:xfrm>
              <a:prstGeom prst="rect">
                <a:avLst/>
              </a:prstGeom>
              <a:blipFill>
                <a:blip r:embed="rId15"/>
                <a:stretch>
                  <a:fillRect l="-4301" r="-4301" b="-191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831110" y="4202128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110" y="4202128"/>
                <a:ext cx="567335" cy="283283"/>
              </a:xfrm>
              <a:prstGeom prst="rect">
                <a:avLst/>
              </a:prstGeom>
              <a:blipFill>
                <a:blip r:embed="rId16"/>
                <a:stretch>
                  <a:fillRect l="-4301" r="-4301" b="-191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169311" y="4202128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311" y="4202128"/>
                <a:ext cx="567335" cy="283283"/>
              </a:xfrm>
              <a:prstGeom prst="rect">
                <a:avLst/>
              </a:prstGeom>
              <a:blipFill>
                <a:blip r:embed="rId17"/>
                <a:stretch>
                  <a:fillRect l="-4301" r="-4301" b="-191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476494" y="4202128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494" y="4202128"/>
                <a:ext cx="567335" cy="283283"/>
              </a:xfrm>
              <a:prstGeom prst="rect">
                <a:avLst/>
              </a:prstGeom>
              <a:blipFill>
                <a:blip r:embed="rId18"/>
                <a:stretch>
                  <a:fillRect l="-4255" r="-3191" b="-191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814695" y="4202128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695" y="4202128"/>
                <a:ext cx="524759" cy="276999"/>
              </a:xfrm>
              <a:prstGeom prst="rect">
                <a:avLst/>
              </a:prstGeom>
              <a:blipFill>
                <a:blip r:embed="rId19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 flipV="1">
            <a:off x="6797947" y="4600411"/>
            <a:ext cx="4538603" cy="6252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40271" y="2863378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76351" y="4214641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930071" y="2432092"/>
                <a:ext cx="2625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071" y="2432092"/>
                <a:ext cx="2625398" cy="276999"/>
              </a:xfrm>
              <a:prstGeom prst="rect">
                <a:avLst/>
              </a:prstGeom>
              <a:blipFill>
                <a:blip r:embed="rId20"/>
                <a:stretch>
                  <a:fillRect l="-698" r="-465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V="1">
            <a:off x="1454765" y="2849143"/>
            <a:ext cx="3844213" cy="2132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74944" y="3010524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944" y="3010524"/>
                <a:ext cx="524759" cy="276999"/>
              </a:xfrm>
              <a:prstGeom prst="rect">
                <a:avLst/>
              </a:prstGeom>
              <a:blipFill>
                <a:blip r:embed="rId21"/>
                <a:stretch>
                  <a:fillRect l="-4651" r="-4651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113142" y="3010524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2" y="3010524"/>
                <a:ext cx="519438" cy="276999"/>
              </a:xfrm>
              <a:prstGeom prst="rect">
                <a:avLst/>
              </a:prstGeom>
              <a:blipFill>
                <a:blip r:embed="rId22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420327" y="3010524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327" y="3010524"/>
                <a:ext cx="524759" cy="276999"/>
              </a:xfrm>
              <a:prstGeom prst="rect">
                <a:avLst/>
              </a:prstGeom>
              <a:blipFill>
                <a:blip r:embed="rId23"/>
                <a:stretch>
                  <a:fillRect l="-4651" r="-4651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758530" y="3010524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530" y="3010524"/>
                <a:ext cx="524759" cy="276999"/>
              </a:xfrm>
              <a:prstGeom prst="rect">
                <a:avLst/>
              </a:prstGeom>
              <a:blipFill>
                <a:blip r:embed="rId24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085153" y="3441896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153" y="3441896"/>
                <a:ext cx="519438" cy="276999"/>
              </a:xfrm>
              <a:prstGeom prst="rect">
                <a:avLst/>
              </a:prstGeom>
              <a:blipFill>
                <a:blip r:embed="rId25"/>
                <a:stretch>
                  <a:fillRect l="-4706" r="-4706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423356" y="3441896"/>
                <a:ext cx="514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356" y="3441896"/>
                <a:ext cx="514115" cy="276999"/>
              </a:xfrm>
              <a:prstGeom prst="rect">
                <a:avLst/>
              </a:prstGeom>
              <a:blipFill>
                <a:blip r:embed="rId26"/>
                <a:stretch>
                  <a:fillRect l="-4762" r="-3571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30536" y="3441896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36" y="3441896"/>
                <a:ext cx="519438" cy="276999"/>
              </a:xfrm>
              <a:prstGeom prst="rect">
                <a:avLst/>
              </a:prstGeom>
              <a:blipFill>
                <a:blip r:embed="rId27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068739" y="3441896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739" y="3441896"/>
                <a:ext cx="519438" cy="276999"/>
              </a:xfrm>
              <a:prstGeom prst="rect">
                <a:avLst/>
              </a:prstGeom>
              <a:blipFill>
                <a:blip r:embed="rId28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419634" y="3892038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634" y="3892038"/>
                <a:ext cx="524759" cy="276999"/>
              </a:xfrm>
              <a:prstGeom prst="rect">
                <a:avLst/>
              </a:prstGeom>
              <a:blipFill>
                <a:blip r:embed="rId29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757832" y="3892038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832" y="3892038"/>
                <a:ext cx="519438" cy="276999"/>
              </a:xfrm>
              <a:prstGeom prst="rect">
                <a:avLst/>
              </a:prstGeom>
              <a:blipFill>
                <a:blip r:embed="rId30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065017" y="3892038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017" y="3892038"/>
                <a:ext cx="524759" cy="276999"/>
              </a:xfrm>
              <a:prstGeom prst="rect">
                <a:avLst/>
              </a:prstGeom>
              <a:blipFill>
                <a:blip r:embed="rId31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403219" y="3892038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19" y="3892038"/>
                <a:ext cx="524759" cy="276999"/>
              </a:xfrm>
              <a:prstGeom prst="rect">
                <a:avLst/>
              </a:prstGeom>
              <a:blipFill>
                <a:blip r:embed="rId32"/>
                <a:stretch>
                  <a:fillRect l="-4651" r="-4651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754114" y="434218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114" y="4342180"/>
                <a:ext cx="524759" cy="276999"/>
              </a:xfrm>
              <a:prstGeom prst="rect">
                <a:avLst/>
              </a:prstGeom>
              <a:blipFill>
                <a:blip r:embed="rId33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092310" y="4342180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310" y="4342180"/>
                <a:ext cx="519438" cy="276999"/>
              </a:xfrm>
              <a:prstGeom prst="rect">
                <a:avLst/>
              </a:prstGeom>
              <a:blipFill>
                <a:blip r:embed="rId34"/>
                <a:stretch>
                  <a:fillRect l="-4706" r="-4706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399497" y="434218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497" y="4342180"/>
                <a:ext cx="524759" cy="276999"/>
              </a:xfrm>
              <a:prstGeom prst="rect">
                <a:avLst/>
              </a:prstGeom>
              <a:blipFill>
                <a:blip r:embed="rId35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37698" y="434218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98" y="4342180"/>
                <a:ext cx="524759" cy="276999"/>
              </a:xfrm>
              <a:prstGeom prst="rect">
                <a:avLst/>
              </a:prstGeom>
              <a:blipFill>
                <a:blip r:embed="rId36"/>
                <a:stretch>
                  <a:fillRect l="-4651" r="-4651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/>
          <p:cNvCxnSpPr/>
          <p:nvPr/>
        </p:nvCxnSpPr>
        <p:spPr>
          <a:xfrm flipV="1">
            <a:off x="720950" y="4740463"/>
            <a:ext cx="4538603" cy="6252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69014" y="4849206"/>
                <a:ext cx="53817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4" y="4849206"/>
                <a:ext cx="5381794" cy="5232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835290" y="1670969"/>
            <a:ext cx="316868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Unsigned Multiplication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83253" y="1670969"/>
            <a:ext cx="284808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Signed Multiplication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218407" y="4849206"/>
                <a:ext cx="53817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407" y="4849206"/>
                <a:ext cx="5381794" cy="5232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11748" y="5662584"/>
                <a:ext cx="819455" cy="369332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748" y="5662584"/>
                <a:ext cx="819455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8834213" y="5659916"/>
                <a:ext cx="745717" cy="369332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b="1" dirty="0" smtClean="0">
                    <a:solidFill>
                      <a:srgbClr val="FF0000"/>
                    </a:solidFill>
                  </a:rPr>
                  <a:t> 1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213" y="5659916"/>
                <a:ext cx="745717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50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Design Single Circuit for Binary Unsigned and Signed Multiplication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16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003308" y="2536616"/>
                <a:ext cx="2625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308" y="2536616"/>
                <a:ext cx="2625398" cy="276999"/>
              </a:xfrm>
              <a:prstGeom prst="rect">
                <a:avLst/>
              </a:prstGeom>
              <a:blipFill>
                <a:blip r:embed="rId3"/>
                <a:stretch>
                  <a:fillRect l="-698" r="-465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V="1">
            <a:off x="5528002" y="2953667"/>
            <a:ext cx="3844213" cy="2132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848181" y="3115048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181" y="3115048"/>
                <a:ext cx="524759" cy="276999"/>
              </a:xfrm>
              <a:prstGeom prst="rect">
                <a:avLst/>
              </a:prstGeom>
              <a:blipFill>
                <a:blip r:embed="rId4"/>
                <a:stretch>
                  <a:fillRect l="-4598" r="-344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186379" y="3115048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379" y="3115048"/>
                <a:ext cx="519438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3564" y="3115048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564" y="3115048"/>
                <a:ext cx="524759" cy="276999"/>
              </a:xfrm>
              <a:prstGeom prst="rect">
                <a:avLst/>
              </a:prstGeom>
              <a:blipFill>
                <a:blip r:embed="rId6"/>
                <a:stretch>
                  <a:fillRect l="-4651" r="-4651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12324" y="3083845"/>
                <a:ext cx="103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324" y="3083845"/>
                <a:ext cx="1030602" cy="276999"/>
              </a:xfrm>
              <a:prstGeom prst="rect">
                <a:avLst/>
              </a:prstGeom>
              <a:blipFill>
                <a:blip r:embed="rId7"/>
                <a:stretch>
                  <a:fillRect l="-4118" r="-1176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158390" y="3546420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390" y="3546420"/>
                <a:ext cx="519438" cy="276999"/>
              </a:xfrm>
              <a:prstGeom prst="rect">
                <a:avLst/>
              </a:prstGeom>
              <a:blipFill>
                <a:blip r:embed="rId8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496593" y="3546420"/>
                <a:ext cx="514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593" y="3546420"/>
                <a:ext cx="514115" cy="276999"/>
              </a:xfrm>
              <a:prstGeom prst="rect">
                <a:avLst/>
              </a:prstGeom>
              <a:blipFill>
                <a:blip r:embed="rId9"/>
                <a:stretch>
                  <a:fillRect l="-4762" r="-3571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803773" y="3546420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773" y="3546420"/>
                <a:ext cx="519438" cy="276999"/>
              </a:xfrm>
              <a:prstGeom prst="rect">
                <a:avLst/>
              </a:prstGeom>
              <a:blipFill>
                <a:blip r:embed="rId10"/>
                <a:stretch>
                  <a:fillRect l="-4706" r="-4706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202635" y="3546420"/>
                <a:ext cx="103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635" y="3546420"/>
                <a:ext cx="1030602" cy="276999"/>
              </a:xfrm>
              <a:prstGeom prst="rect">
                <a:avLst/>
              </a:prstGeom>
              <a:blipFill>
                <a:blip r:embed="rId11"/>
                <a:stretch>
                  <a:fillRect l="-4118" r="-1176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492871" y="3996562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871" y="3996562"/>
                <a:ext cx="524759" cy="276999"/>
              </a:xfrm>
              <a:prstGeom prst="rect">
                <a:avLst/>
              </a:prstGeom>
              <a:blipFill>
                <a:blip r:embed="rId12"/>
                <a:stretch>
                  <a:fillRect l="-4651" r="-4651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831069" y="3996562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069" y="3996562"/>
                <a:ext cx="519438" cy="276999"/>
              </a:xfrm>
              <a:prstGeom prst="rect">
                <a:avLst/>
              </a:prstGeom>
              <a:blipFill>
                <a:blip r:embed="rId13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579745" y="4003014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745" y="4003014"/>
                <a:ext cx="524759" cy="276999"/>
              </a:xfrm>
              <a:prstGeom prst="rect">
                <a:avLst/>
              </a:prstGeom>
              <a:blipFill>
                <a:blip r:embed="rId14"/>
                <a:stretch>
                  <a:fillRect l="-4651" r="-4651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094918" y="4003014"/>
                <a:ext cx="103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18" y="4003014"/>
                <a:ext cx="1030602" cy="276999"/>
              </a:xfrm>
              <a:prstGeom prst="rect">
                <a:avLst/>
              </a:prstGeom>
              <a:blipFill>
                <a:blip r:embed="rId15"/>
                <a:stretch>
                  <a:fillRect l="-4734" r="-177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312324" y="4456385"/>
                <a:ext cx="103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324" y="4456385"/>
                <a:ext cx="1030602" cy="276999"/>
              </a:xfrm>
              <a:prstGeom prst="rect">
                <a:avLst/>
              </a:prstGeom>
              <a:blipFill>
                <a:blip r:embed="rId16"/>
                <a:stretch>
                  <a:fillRect l="-4118" r="-1176" b="-2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202635" y="4459136"/>
                <a:ext cx="103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635" y="4459136"/>
                <a:ext cx="1030602" cy="276999"/>
              </a:xfrm>
              <a:prstGeom prst="rect">
                <a:avLst/>
              </a:prstGeom>
              <a:blipFill>
                <a:blip r:embed="rId17"/>
                <a:stretch>
                  <a:fillRect l="-4118" r="-1176" b="-260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094918" y="4441231"/>
                <a:ext cx="103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18" y="4441231"/>
                <a:ext cx="1030602" cy="276999"/>
              </a:xfrm>
              <a:prstGeom prst="rect">
                <a:avLst/>
              </a:prstGeom>
              <a:blipFill>
                <a:blip r:embed="rId18"/>
                <a:stretch>
                  <a:fillRect l="-4734" r="-177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364699" y="444123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699" y="4441230"/>
                <a:ext cx="524759" cy="276999"/>
              </a:xfrm>
              <a:prstGeom prst="rect">
                <a:avLst/>
              </a:prstGeom>
              <a:blipFill>
                <a:blip r:embed="rId19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/>
          <p:cNvCxnSpPr/>
          <p:nvPr/>
        </p:nvCxnSpPr>
        <p:spPr>
          <a:xfrm flipV="1">
            <a:off x="2410691" y="4844988"/>
            <a:ext cx="6922099" cy="487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2312029" y="4969228"/>
                <a:ext cx="71144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29" y="4969228"/>
                <a:ext cx="7114447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887318" y="1673460"/>
            <a:ext cx="464345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Unsigned and Signed Multiplication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628205" y="3020740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205" y="3020740"/>
                <a:ext cx="38023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485307" y="439506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307" y="4395063"/>
                <a:ext cx="380232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50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Design Single Circuit for 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Multiplier and Accumulator Unit (MAC)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17</a:t>
            </a:fld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887318" y="1673460"/>
            <a:ext cx="464345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Unsigned and Signed Multiplication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13977" y="2782738"/>
                <a:ext cx="20077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 sz="24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sz="24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77" y="2782738"/>
                <a:ext cx="2007794" cy="369332"/>
              </a:xfrm>
              <a:prstGeom prst="rect">
                <a:avLst/>
              </a:prstGeom>
              <a:blipFill>
                <a:blip r:embed="rId3"/>
                <a:stretch>
                  <a:fillRect l="-2432" r="-2128" b="-9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2678" y="3418397"/>
                <a:ext cx="256159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size</m:t>
                      </m:r>
                      <m: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bits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size</m:t>
                      </m:r>
                      <m: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bits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size</m:t>
                      </m:r>
                      <m: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bits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size</m:t>
                      </m:r>
                      <m: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+1−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bits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8" y="3418397"/>
                <a:ext cx="2561599" cy="1107996"/>
              </a:xfrm>
              <a:prstGeom prst="rect">
                <a:avLst/>
              </a:prstGeom>
              <a:blipFill>
                <a:blip r:embed="rId4"/>
                <a:stretch>
                  <a:fillRect l="-1425" r="-1663" b="-16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7341657" y="2298614"/>
                <a:ext cx="2625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657" y="2298614"/>
                <a:ext cx="2625398" cy="276999"/>
              </a:xfrm>
              <a:prstGeom prst="rect">
                <a:avLst/>
              </a:prstGeom>
              <a:blipFill>
                <a:blip r:embed="rId5"/>
                <a:stretch>
                  <a:fillRect l="-696" r="-464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 flipV="1">
            <a:off x="6866351" y="2715665"/>
            <a:ext cx="3844213" cy="2132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0186530" y="2877046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530" y="2877046"/>
                <a:ext cx="524759" cy="276999"/>
              </a:xfrm>
              <a:prstGeom prst="rect">
                <a:avLst/>
              </a:prstGeom>
              <a:blipFill>
                <a:blip r:embed="rId6"/>
                <a:stretch>
                  <a:fillRect l="-4651" r="-4651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9524728" y="2877046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728" y="2877046"/>
                <a:ext cx="519438" cy="276999"/>
              </a:xfrm>
              <a:prstGeom prst="rect">
                <a:avLst/>
              </a:prstGeom>
              <a:blipFill>
                <a:blip r:embed="rId7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8831913" y="2877046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913" y="2877046"/>
                <a:ext cx="524759" cy="276999"/>
              </a:xfrm>
              <a:prstGeom prst="rect">
                <a:avLst/>
              </a:prstGeom>
              <a:blipFill>
                <a:blip r:embed="rId8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7650673" y="2845843"/>
                <a:ext cx="103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673" y="2845843"/>
                <a:ext cx="1030602" cy="276999"/>
              </a:xfrm>
              <a:prstGeom prst="rect">
                <a:avLst/>
              </a:prstGeom>
              <a:blipFill>
                <a:blip r:embed="rId9"/>
                <a:stretch>
                  <a:fillRect l="-4142" r="-177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9496739" y="3308418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739" y="3308418"/>
                <a:ext cx="519438" cy="276999"/>
              </a:xfrm>
              <a:prstGeom prst="rect">
                <a:avLst/>
              </a:prstGeom>
              <a:blipFill>
                <a:blip r:embed="rId10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8834942" y="3308418"/>
                <a:ext cx="514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942" y="3308418"/>
                <a:ext cx="514115" cy="276999"/>
              </a:xfrm>
              <a:prstGeom prst="rect">
                <a:avLst/>
              </a:prstGeom>
              <a:blipFill>
                <a:blip r:embed="rId11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8142122" y="3308418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22" y="3308418"/>
                <a:ext cx="519438" cy="276999"/>
              </a:xfrm>
              <a:prstGeom prst="rect">
                <a:avLst/>
              </a:prstGeom>
              <a:blipFill>
                <a:blip r:embed="rId12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6540984" y="3308418"/>
                <a:ext cx="103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4" y="3308418"/>
                <a:ext cx="1030602" cy="276999"/>
              </a:xfrm>
              <a:prstGeom prst="rect">
                <a:avLst/>
              </a:prstGeom>
              <a:blipFill>
                <a:blip r:embed="rId13"/>
                <a:stretch>
                  <a:fillRect l="-4734" r="-177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8831220" y="375856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220" y="3758560"/>
                <a:ext cx="524759" cy="276999"/>
              </a:xfrm>
              <a:prstGeom prst="rect">
                <a:avLst/>
              </a:prstGeom>
              <a:blipFill>
                <a:blip r:embed="rId14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8169418" y="3758560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18" y="3758560"/>
                <a:ext cx="519438" cy="276999"/>
              </a:xfrm>
              <a:prstGeom prst="rect">
                <a:avLst/>
              </a:prstGeom>
              <a:blipFill>
                <a:blip r:embed="rId15"/>
                <a:stretch>
                  <a:fillRect l="-4706" r="-4706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6918094" y="3765012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094" y="3765012"/>
                <a:ext cx="524759" cy="276999"/>
              </a:xfrm>
              <a:prstGeom prst="rect">
                <a:avLst/>
              </a:prstGeom>
              <a:blipFill>
                <a:blip r:embed="rId16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5433267" y="3765012"/>
                <a:ext cx="103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267" y="3765012"/>
                <a:ext cx="1030602" cy="276999"/>
              </a:xfrm>
              <a:prstGeom prst="rect">
                <a:avLst/>
              </a:prstGeom>
              <a:blipFill>
                <a:blip r:embed="rId17"/>
                <a:stretch>
                  <a:fillRect l="-4142" r="-177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7650673" y="4218383"/>
                <a:ext cx="103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673" y="4218383"/>
                <a:ext cx="1030602" cy="276999"/>
              </a:xfrm>
              <a:prstGeom prst="rect">
                <a:avLst/>
              </a:prstGeom>
              <a:blipFill>
                <a:blip r:embed="rId18"/>
                <a:stretch>
                  <a:fillRect l="-4142" r="-177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6540984" y="4221134"/>
                <a:ext cx="103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4" y="4221134"/>
                <a:ext cx="1030602" cy="276999"/>
              </a:xfrm>
              <a:prstGeom prst="rect">
                <a:avLst/>
              </a:prstGeom>
              <a:blipFill>
                <a:blip r:embed="rId19"/>
                <a:stretch>
                  <a:fillRect l="-4734" r="-1775" b="-260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5433267" y="4203229"/>
                <a:ext cx="103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267" y="4203229"/>
                <a:ext cx="1030602" cy="276999"/>
              </a:xfrm>
              <a:prstGeom prst="rect">
                <a:avLst/>
              </a:prstGeom>
              <a:blipFill>
                <a:blip r:embed="rId20"/>
                <a:stretch>
                  <a:fillRect l="-4142" r="-177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4703048" y="4203228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048" y="4203228"/>
                <a:ext cx="524759" cy="276999"/>
              </a:xfrm>
              <a:prstGeom prst="rect">
                <a:avLst/>
              </a:prstGeom>
              <a:blipFill>
                <a:blip r:embed="rId21"/>
                <a:stretch>
                  <a:fillRect l="-4598" r="-344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/>
          <p:cNvCxnSpPr/>
          <p:nvPr/>
        </p:nvCxnSpPr>
        <p:spPr>
          <a:xfrm flipV="1">
            <a:off x="3749040" y="4606986"/>
            <a:ext cx="6922099" cy="487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/>
              <p:cNvSpPr/>
              <p:nvPr/>
            </p:nvSpPr>
            <p:spPr>
              <a:xfrm>
                <a:off x="3650378" y="4731226"/>
                <a:ext cx="71144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378" y="4731226"/>
                <a:ext cx="7114447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6966554" y="2782738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554" y="2782738"/>
                <a:ext cx="380232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/>
              <p:cNvSpPr/>
              <p:nvPr/>
            </p:nvSpPr>
            <p:spPr>
              <a:xfrm>
                <a:off x="3823656" y="4157061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656" y="4157061"/>
                <a:ext cx="380232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12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Design Single Circuit for 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Multiplier and Accumulator Unit (MAC)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18</a:t>
            </a:fld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887318" y="1673460"/>
            <a:ext cx="464345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Unsigned and Signed Multiplication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13977" y="2782738"/>
                <a:ext cx="20077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 sz="24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sz="24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77" y="2782738"/>
                <a:ext cx="2007794" cy="369332"/>
              </a:xfrm>
              <a:prstGeom prst="rect">
                <a:avLst/>
              </a:prstGeom>
              <a:blipFill>
                <a:blip r:embed="rId3"/>
                <a:stretch>
                  <a:fillRect l="-2432" r="-2128" b="-9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13977" y="3342462"/>
                <a:ext cx="2561599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size</m:t>
                      </m:r>
                      <m: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bits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size</m:t>
                      </m:r>
                      <m: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bits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size</m:t>
                      </m:r>
                      <m: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bits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size</m:t>
                      </m:r>
                      <m: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+1−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bits</m:t>
                      </m:r>
                    </m:oMath>
                  </m:oMathPara>
                </a14:m>
                <a:endParaRPr lang="en-US" dirty="0" smtClean="0">
                  <a:solidFill>
                    <a:srgbClr val="7030A0"/>
                  </a:solidFill>
                </a:endParaRPr>
              </a:p>
              <a:p>
                <a:pPr/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77" y="3342462"/>
                <a:ext cx="2561599" cy="1384995"/>
              </a:xfrm>
              <a:prstGeom prst="rect">
                <a:avLst/>
              </a:prstGeom>
              <a:blipFill>
                <a:blip r:embed="rId4"/>
                <a:stretch>
                  <a:fillRect l="-1667" r="-19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7341657" y="2298614"/>
                <a:ext cx="2625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657" y="2298614"/>
                <a:ext cx="2625398" cy="276999"/>
              </a:xfrm>
              <a:prstGeom prst="rect">
                <a:avLst/>
              </a:prstGeom>
              <a:blipFill>
                <a:blip r:embed="rId5"/>
                <a:stretch>
                  <a:fillRect l="-696" r="-464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 flipV="1">
            <a:off x="6866351" y="2715665"/>
            <a:ext cx="3844213" cy="2132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0186530" y="2877046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530" y="2877046"/>
                <a:ext cx="524759" cy="276999"/>
              </a:xfrm>
              <a:prstGeom prst="rect">
                <a:avLst/>
              </a:prstGeom>
              <a:blipFill>
                <a:blip r:embed="rId6"/>
                <a:stretch>
                  <a:fillRect l="-4651" r="-4651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9524728" y="2877046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728" y="2877046"/>
                <a:ext cx="519438" cy="276999"/>
              </a:xfrm>
              <a:prstGeom prst="rect">
                <a:avLst/>
              </a:prstGeom>
              <a:blipFill>
                <a:blip r:embed="rId7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8831913" y="2877046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913" y="2877046"/>
                <a:ext cx="524759" cy="276999"/>
              </a:xfrm>
              <a:prstGeom prst="rect">
                <a:avLst/>
              </a:prstGeom>
              <a:blipFill>
                <a:blip r:embed="rId8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7650673" y="2845843"/>
                <a:ext cx="103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673" y="2845843"/>
                <a:ext cx="1030602" cy="276999"/>
              </a:xfrm>
              <a:prstGeom prst="rect">
                <a:avLst/>
              </a:prstGeom>
              <a:blipFill>
                <a:blip r:embed="rId9"/>
                <a:stretch>
                  <a:fillRect l="-4142" r="-177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9496739" y="3308418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739" y="3308418"/>
                <a:ext cx="519438" cy="276999"/>
              </a:xfrm>
              <a:prstGeom prst="rect">
                <a:avLst/>
              </a:prstGeom>
              <a:blipFill>
                <a:blip r:embed="rId10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8834942" y="3308418"/>
                <a:ext cx="514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942" y="3308418"/>
                <a:ext cx="514115" cy="276999"/>
              </a:xfrm>
              <a:prstGeom prst="rect">
                <a:avLst/>
              </a:prstGeom>
              <a:blipFill>
                <a:blip r:embed="rId11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8142122" y="3308418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22" y="3308418"/>
                <a:ext cx="519438" cy="276999"/>
              </a:xfrm>
              <a:prstGeom prst="rect">
                <a:avLst/>
              </a:prstGeom>
              <a:blipFill>
                <a:blip r:embed="rId12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6540984" y="3308418"/>
                <a:ext cx="103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4" y="3308418"/>
                <a:ext cx="1030602" cy="276999"/>
              </a:xfrm>
              <a:prstGeom prst="rect">
                <a:avLst/>
              </a:prstGeom>
              <a:blipFill>
                <a:blip r:embed="rId13"/>
                <a:stretch>
                  <a:fillRect l="-4734" r="-177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8831220" y="375856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220" y="3758560"/>
                <a:ext cx="524759" cy="276999"/>
              </a:xfrm>
              <a:prstGeom prst="rect">
                <a:avLst/>
              </a:prstGeom>
              <a:blipFill>
                <a:blip r:embed="rId14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8169418" y="3758560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18" y="3758560"/>
                <a:ext cx="519438" cy="276999"/>
              </a:xfrm>
              <a:prstGeom prst="rect">
                <a:avLst/>
              </a:prstGeom>
              <a:blipFill>
                <a:blip r:embed="rId15"/>
                <a:stretch>
                  <a:fillRect l="-4706" r="-4706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6918094" y="3765012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094" y="3765012"/>
                <a:ext cx="524759" cy="276999"/>
              </a:xfrm>
              <a:prstGeom prst="rect">
                <a:avLst/>
              </a:prstGeom>
              <a:blipFill>
                <a:blip r:embed="rId16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5433267" y="3765012"/>
                <a:ext cx="103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267" y="3765012"/>
                <a:ext cx="1030602" cy="276999"/>
              </a:xfrm>
              <a:prstGeom prst="rect">
                <a:avLst/>
              </a:prstGeom>
              <a:blipFill>
                <a:blip r:embed="rId17"/>
                <a:stretch>
                  <a:fillRect l="-4142" r="-177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7650673" y="4218383"/>
                <a:ext cx="103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673" y="4218383"/>
                <a:ext cx="1030602" cy="276999"/>
              </a:xfrm>
              <a:prstGeom prst="rect">
                <a:avLst/>
              </a:prstGeom>
              <a:blipFill>
                <a:blip r:embed="rId18"/>
                <a:stretch>
                  <a:fillRect l="-4142" r="-177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6540984" y="4221134"/>
                <a:ext cx="103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4" y="4221134"/>
                <a:ext cx="1030602" cy="276999"/>
              </a:xfrm>
              <a:prstGeom prst="rect">
                <a:avLst/>
              </a:prstGeom>
              <a:blipFill>
                <a:blip r:embed="rId19"/>
                <a:stretch>
                  <a:fillRect l="-4734" r="-1775" b="-260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5433267" y="4203229"/>
                <a:ext cx="103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267" y="4203229"/>
                <a:ext cx="1030602" cy="276999"/>
              </a:xfrm>
              <a:prstGeom prst="rect">
                <a:avLst/>
              </a:prstGeom>
              <a:blipFill>
                <a:blip r:embed="rId20"/>
                <a:stretch>
                  <a:fillRect l="-4142" r="-177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4703048" y="4203228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048" y="4203228"/>
                <a:ext cx="524759" cy="276999"/>
              </a:xfrm>
              <a:prstGeom prst="rect">
                <a:avLst/>
              </a:prstGeom>
              <a:blipFill>
                <a:blip r:embed="rId21"/>
                <a:stretch>
                  <a:fillRect l="-4598" r="-344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/>
          <p:cNvCxnSpPr/>
          <p:nvPr/>
        </p:nvCxnSpPr>
        <p:spPr>
          <a:xfrm flipV="1">
            <a:off x="3749040" y="4606986"/>
            <a:ext cx="6922099" cy="487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/>
              <p:cNvSpPr/>
              <p:nvPr/>
            </p:nvSpPr>
            <p:spPr>
              <a:xfrm>
                <a:off x="3650378" y="4731226"/>
                <a:ext cx="71144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378" y="4731226"/>
                <a:ext cx="7114447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6966554" y="2782738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554" y="2782738"/>
                <a:ext cx="380232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/>
              <p:cNvSpPr/>
              <p:nvPr/>
            </p:nvSpPr>
            <p:spPr>
              <a:xfrm>
                <a:off x="3823656" y="4157061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656" y="4157061"/>
                <a:ext cx="380232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/>
              <p:cNvSpPr/>
              <p:nvPr/>
            </p:nvSpPr>
            <p:spPr>
              <a:xfrm>
                <a:off x="3650378" y="6054092"/>
                <a:ext cx="74047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378" y="6054092"/>
                <a:ext cx="7404783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866351" y="5287658"/>
                <a:ext cx="71045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351" y="5287658"/>
                <a:ext cx="710451" cy="70788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66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rgbClr val="2D2D8A">
                    <a:lumMod val="50000"/>
                  </a:srgbClr>
                </a:solidFill>
              </a:rPr>
              <a:t>Binary Unsigned 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Array Multiplier </a:t>
            </a:r>
            <a:r>
              <a:rPr lang="en-US" sz="2800" dirty="0">
                <a:solidFill>
                  <a:srgbClr val="2D2D8A">
                    <a:lumMod val="50000"/>
                  </a:srgbClr>
                </a:solidFill>
              </a:rPr>
              <a:t>Design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2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845906" y="1398362"/>
                <a:ext cx="85001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1400" b="1" dirty="0"/>
                  <a:t> Binary Unsigned Multiplier</a:t>
                </a:r>
                <a:r>
                  <a:rPr lang="en-US" sz="1400" dirty="0"/>
                  <a:t> will multiply two binary numbers </a:t>
                </a:r>
                <a:r>
                  <a:rPr lang="en-US" sz="1400" b="1" dirty="0"/>
                  <a:t>A</a:t>
                </a:r>
                <a:r>
                  <a:rPr lang="en-US" sz="1400" dirty="0"/>
                  <a:t> and </a:t>
                </a:r>
                <a:r>
                  <a:rPr lang="en-US" sz="1400" b="1" dirty="0"/>
                  <a:t>B</a:t>
                </a:r>
                <a:r>
                  <a:rPr lang="en-US" sz="1400" dirty="0"/>
                  <a:t> of size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400" dirty="0"/>
                  <a:t>-bits and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400" dirty="0"/>
                  <a:t>-bits respectively, and produce the output </a:t>
                </a:r>
                <a:r>
                  <a:rPr lang="en-US" sz="1400" b="1" dirty="0"/>
                  <a:t>S</a:t>
                </a:r>
                <a:r>
                  <a:rPr lang="en-US" sz="1400" dirty="0"/>
                  <a:t> of size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400" dirty="0"/>
                  <a:t>-bits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06" y="1398362"/>
                <a:ext cx="8500188" cy="523220"/>
              </a:xfrm>
              <a:prstGeom prst="rect">
                <a:avLst/>
              </a:prstGeom>
              <a:blipFill>
                <a:blip r:embed="rId3"/>
                <a:stretch>
                  <a:fillRect l="-215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4155171" y="1982742"/>
            <a:ext cx="4152907" cy="942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80588" y="2008131"/>
                <a:ext cx="1501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88" y="2008130"/>
                <a:ext cx="1559593" cy="276999"/>
              </a:xfrm>
              <a:prstGeom prst="rect">
                <a:avLst/>
              </a:prstGeom>
              <a:blipFill>
                <a:blip r:embed="rId4"/>
                <a:stretch>
                  <a:fillRect l="-78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60620" y="2014940"/>
                <a:ext cx="1470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617" y="2014940"/>
                <a:ext cx="1470211" cy="276999"/>
              </a:xfrm>
              <a:prstGeom prst="rect">
                <a:avLst/>
              </a:prstGeom>
              <a:blipFill>
                <a:blip r:embed="rId5"/>
                <a:stretch>
                  <a:fillRect l="-3320" r="-83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84085" y="2498348"/>
                <a:ext cx="30692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085" y="2498348"/>
                <a:ext cx="3175869" cy="276999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05432" y="3196424"/>
                <a:ext cx="2625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429" y="3196424"/>
                <a:ext cx="2625399" cy="276999"/>
              </a:xfrm>
              <a:prstGeom prst="rect">
                <a:avLst/>
              </a:prstGeom>
              <a:blipFill>
                <a:blip r:embed="rId7"/>
                <a:stretch>
                  <a:fillRect l="-696" r="-46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4830126" y="3613475"/>
            <a:ext cx="3844213" cy="2132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150305" y="3774856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02" y="3774855"/>
                <a:ext cx="524759" cy="276999"/>
              </a:xfrm>
              <a:prstGeom prst="rect">
                <a:avLst/>
              </a:prstGeom>
              <a:blipFill>
                <a:blip r:embed="rId8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488503" y="3774856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503" y="3774855"/>
                <a:ext cx="519438" cy="276999"/>
              </a:xfrm>
              <a:prstGeom prst="rect">
                <a:avLst/>
              </a:prstGeom>
              <a:blipFill>
                <a:blip r:embed="rId9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95688" y="3774856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685" y="3774855"/>
                <a:ext cx="524759" cy="276999"/>
              </a:xfrm>
              <a:prstGeom prst="rect">
                <a:avLst/>
              </a:prstGeom>
              <a:blipFill>
                <a:blip r:embed="rId10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33891" y="3774856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887" y="3774855"/>
                <a:ext cx="524759" cy="276999"/>
              </a:xfrm>
              <a:prstGeom prst="rect">
                <a:avLst/>
              </a:prstGeom>
              <a:blipFill>
                <a:blip r:embed="rId11"/>
                <a:stretch>
                  <a:fillRect l="-4651" r="-465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460514" y="4206228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13" y="4206227"/>
                <a:ext cx="519437" cy="276999"/>
              </a:xfrm>
              <a:prstGeom prst="rect">
                <a:avLst/>
              </a:prstGeom>
              <a:blipFill>
                <a:blip r:embed="rId12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798717" y="4206228"/>
                <a:ext cx="514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715" y="4206227"/>
                <a:ext cx="514115" cy="276999"/>
              </a:xfrm>
              <a:prstGeom prst="rect">
                <a:avLst/>
              </a:prstGeom>
              <a:blipFill>
                <a:blip r:embed="rId13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05897" y="4206228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896" y="4206227"/>
                <a:ext cx="519437" cy="276999"/>
              </a:xfrm>
              <a:prstGeom prst="rect">
                <a:avLst/>
              </a:prstGeom>
              <a:blipFill>
                <a:blip r:embed="rId14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444100" y="4206228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098" y="4206227"/>
                <a:ext cx="519437" cy="276999"/>
              </a:xfrm>
              <a:prstGeom prst="rect">
                <a:avLst/>
              </a:prstGeom>
              <a:blipFill>
                <a:blip r:embed="rId15"/>
                <a:stretch>
                  <a:fillRect l="-4706" r="-470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794995" y="465637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992" y="4656369"/>
                <a:ext cx="524759" cy="276999"/>
              </a:xfrm>
              <a:prstGeom prst="rect">
                <a:avLst/>
              </a:prstGeom>
              <a:blipFill>
                <a:blip r:embed="rId16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133193" y="4656370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93" y="4656369"/>
                <a:ext cx="519438" cy="276999"/>
              </a:xfrm>
              <a:prstGeom prst="rect">
                <a:avLst/>
              </a:prstGeom>
              <a:blipFill>
                <a:blip r:embed="rId17"/>
                <a:stretch>
                  <a:fillRect l="-4706" r="-470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440378" y="465637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375" y="4656369"/>
                <a:ext cx="524759" cy="276999"/>
              </a:xfrm>
              <a:prstGeom prst="rect">
                <a:avLst/>
              </a:prstGeom>
              <a:blipFill>
                <a:blip r:embed="rId18"/>
                <a:stretch>
                  <a:fillRect l="-4598" r="-344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778580" y="465637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77" y="4656369"/>
                <a:ext cx="524759" cy="276999"/>
              </a:xfrm>
              <a:prstGeom prst="rect">
                <a:avLst/>
              </a:prstGeom>
              <a:blipFill>
                <a:blip r:embed="rId19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129475" y="5106512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471" y="5106511"/>
                <a:ext cx="524759" cy="276999"/>
              </a:xfrm>
              <a:prstGeom prst="rect">
                <a:avLst/>
              </a:prstGeom>
              <a:blipFill>
                <a:blip r:embed="rId20"/>
                <a:stretch>
                  <a:fillRect l="-4598" r="-344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467671" y="5106512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672" y="5106511"/>
                <a:ext cx="519438" cy="276999"/>
              </a:xfrm>
              <a:prstGeom prst="rect">
                <a:avLst/>
              </a:prstGeom>
              <a:blipFill>
                <a:blip r:embed="rId21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774858" y="5106512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854" y="5106511"/>
                <a:ext cx="524759" cy="276999"/>
              </a:xfrm>
              <a:prstGeom prst="rect">
                <a:avLst/>
              </a:prstGeom>
              <a:blipFill>
                <a:blip r:embed="rId22"/>
                <a:stretch>
                  <a:fillRect l="-4651" r="-465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113059" y="5106512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056" y="5106511"/>
                <a:ext cx="524759" cy="276999"/>
              </a:xfrm>
              <a:prstGeom prst="rect">
                <a:avLst/>
              </a:prstGeom>
              <a:blipFill>
                <a:blip r:embed="rId23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 flipV="1">
            <a:off x="4096311" y="5504795"/>
            <a:ext cx="4538603" cy="6252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444375" y="5613538"/>
                <a:ext cx="53701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376" y="5613538"/>
                <a:ext cx="53701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31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rgbClr val="2D2D8A">
                    <a:lumMod val="50000"/>
                  </a:srgbClr>
                </a:solidFill>
              </a:rPr>
              <a:t>Binary Unsigned 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Array Multiplier </a:t>
            </a:r>
            <a:r>
              <a:rPr lang="en-US" sz="2800" dirty="0">
                <a:solidFill>
                  <a:srgbClr val="2D2D8A">
                    <a:lumMod val="50000"/>
                  </a:srgbClr>
                </a:solidFill>
              </a:rPr>
              <a:t>Design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3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845906" y="1398362"/>
                <a:ext cx="85001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1400" b="1" dirty="0"/>
                  <a:t> Binary Unsigned Multiplier</a:t>
                </a:r>
                <a:r>
                  <a:rPr lang="en-US" sz="1400" dirty="0"/>
                  <a:t> will multiply two binary numbers </a:t>
                </a:r>
                <a:r>
                  <a:rPr lang="en-US" sz="1400" b="1" dirty="0"/>
                  <a:t>A</a:t>
                </a:r>
                <a:r>
                  <a:rPr lang="en-US" sz="1400" dirty="0"/>
                  <a:t> and </a:t>
                </a:r>
                <a:r>
                  <a:rPr lang="en-US" sz="1400" b="1" dirty="0"/>
                  <a:t>B</a:t>
                </a:r>
                <a:r>
                  <a:rPr lang="en-US" sz="1400" dirty="0"/>
                  <a:t> of size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400" dirty="0"/>
                  <a:t>-bits and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400" dirty="0"/>
                  <a:t>-bits respectively, and produce the output </a:t>
                </a:r>
                <a:r>
                  <a:rPr lang="en-US" sz="1400" b="1" dirty="0"/>
                  <a:t>S</a:t>
                </a:r>
                <a:r>
                  <a:rPr lang="en-US" sz="1400" dirty="0"/>
                  <a:t> of size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400" dirty="0"/>
                  <a:t>-bits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06" y="1398362"/>
                <a:ext cx="8500188" cy="523220"/>
              </a:xfrm>
              <a:prstGeom prst="rect">
                <a:avLst/>
              </a:prstGeom>
              <a:blipFill>
                <a:blip r:embed="rId3"/>
                <a:stretch>
                  <a:fillRect l="-215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4155171" y="1982742"/>
            <a:ext cx="4152907" cy="942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80588" y="2008131"/>
                <a:ext cx="1501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88" y="2008130"/>
                <a:ext cx="1559593" cy="276999"/>
              </a:xfrm>
              <a:prstGeom prst="rect">
                <a:avLst/>
              </a:prstGeom>
              <a:blipFill>
                <a:blip r:embed="rId4"/>
                <a:stretch>
                  <a:fillRect l="-78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60620" y="2014940"/>
                <a:ext cx="1470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617" y="2014940"/>
                <a:ext cx="1470211" cy="276999"/>
              </a:xfrm>
              <a:prstGeom prst="rect">
                <a:avLst/>
              </a:prstGeom>
              <a:blipFill>
                <a:blip r:embed="rId5"/>
                <a:stretch>
                  <a:fillRect l="-3320" r="-83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84085" y="2498348"/>
                <a:ext cx="30692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085" y="2498348"/>
                <a:ext cx="3175869" cy="276999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113117" y="3286779"/>
                <a:ext cx="2625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114" y="3286778"/>
                <a:ext cx="2625399" cy="276999"/>
              </a:xfrm>
              <a:prstGeom prst="rect">
                <a:avLst/>
              </a:prstGeom>
              <a:blipFill>
                <a:blip r:embed="rId7"/>
                <a:stretch>
                  <a:fillRect l="-698" r="-46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2637812" y="3703829"/>
            <a:ext cx="3844213" cy="21326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957990" y="3865209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987" y="3865209"/>
                <a:ext cx="524759" cy="276999"/>
              </a:xfrm>
              <a:prstGeom prst="rect">
                <a:avLst/>
              </a:prstGeom>
              <a:blipFill>
                <a:blip r:embed="rId8"/>
                <a:stretch>
                  <a:fillRect l="-4651" r="-465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96189" y="3865209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88" y="3865209"/>
                <a:ext cx="519438" cy="276999"/>
              </a:xfrm>
              <a:prstGeom prst="rect">
                <a:avLst/>
              </a:prstGeom>
              <a:blipFill>
                <a:blip r:embed="rId9"/>
                <a:stretch>
                  <a:fillRect l="-4706" r="-352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03373" y="3865209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370" y="3865209"/>
                <a:ext cx="524759" cy="276999"/>
              </a:xfrm>
              <a:prstGeom prst="rect">
                <a:avLst/>
              </a:prstGeom>
              <a:blipFill>
                <a:blip r:embed="rId10"/>
                <a:stretch>
                  <a:fillRect l="-4651" r="-465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41576" y="3865209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572" y="3865209"/>
                <a:ext cx="524759" cy="276999"/>
              </a:xfrm>
              <a:prstGeom prst="rect">
                <a:avLst/>
              </a:prstGeom>
              <a:blipFill>
                <a:blip r:embed="rId11"/>
                <a:stretch>
                  <a:fillRect l="-4651" r="-348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268199" y="4296581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198" y="4296581"/>
                <a:ext cx="519437" cy="276999"/>
              </a:xfrm>
              <a:prstGeom prst="rect">
                <a:avLst/>
              </a:prstGeom>
              <a:blipFill>
                <a:blip r:embed="rId12"/>
                <a:stretch>
                  <a:fillRect l="-4706" r="-470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606403" y="4296581"/>
                <a:ext cx="514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400" y="4296581"/>
                <a:ext cx="514115" cy="276999"/>
              </a:xfrm>
              <a:prstGeom prst="rect">
                <a:avLst/>
              </a:prstGeom>
              <a:blipFill>
                <a:blip r:embed="rId13"/>
                <a:stretch>
                  <a:fillRect l="-4762" r="-357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913582" y="4296581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581" y="4296581"/>
                <a:ext cx="519437" cy="276999"/>
              </a:xfrm>
              <a:prstGeom prst="rect">
                <a:avLst/>
              </a:prstGeom>
              <a:blipFill>
                <a:blip r:embed="rId14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251783" y="4296581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783" y="4296581"/>
                <a:ext cx="519437" cy="276999"/>
              </a:xfrm>
              <a:prstGeom prst="rect">
                <a:avLst/>
              </a:prstGeom>
              <a:blipFill>
                <a:blip r:embed="rId15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602680" y="4746723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677" y="4746723"/>
                <a:ext cx="524759" cy="276999"/>
              </a:xfrm>
              <a:prstGeom prst="rect">
                <a:avLst/>
              </a:prstGeom>
              <a:blipFill>
                <a:blip r:embed="rId16"/>
                <a:stretch>
                  <a:fillRect l="-4651" r="-465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940878" y="4746723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878" y="4746723"/>
                <a:ext cx="519438" cy="276999"/>
              </a:xfrm>
              <a:prstGeom prst="rect">
                <a:avLst/>
              </a:prstGeom>
              <a:blipFill>
                <a:blip r:embed="rId17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248063" y="4746723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060" y="4746723"/>
                <a:ext cx="524759" cy="276999"/>
              </a:xfrm>
              <a:prstGeom prst="rect">
                <a:avLst/>
              </a:prstGeom>
              <a:blipFill>
                <a:blip r:embed="rId18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586266" y="4746723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262" y="4746723"/>
                <a:ext cx="524759" cy="276999"/>
              </a:xfrm>
              <a:prstGeom prst="rect">
                <a:avLst/>
              </a:prstGeom>
              <a:blipFill>
                <a:blip r:embed="rId19"/>
                <a:stretch>
                  <a:fillRect l="-4651" r="-465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937160" y="5196865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156" y="5196865"/>
                <a:ext cx="524759" cy="276999"/>
              </a:xfrm>
              <a:prstGeom prst="rect">
                <a:avLst/>
              </a:prstGeom>
              <a:blipFill>
                <a:blip r:embed="rId20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275357" y="5196865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357" y="5196865"/>
                <a:ext cx="519438" cy="276999"/>
              </a:xfrm>
              <a:prstGeom prst="rect">
                <a:avLst/>
              </a:prstGeom>
              <a:blipFill>
                <a:blip r:embed="rId21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82539" y="5196865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539" y="5196865"/>
                <a:ext cx="524759" cy="276999"/>
              </a:xfrm>
              <a:prstGeom prst="rect">
                <a:avLst/>
              </a:prstGeom>
              <a:blipFill>
                <a:blip r:embed="rId22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920744" y="5196865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741" y="5196865"/>
                <a:ext cx="524759" cy="276999"/>
              </a:xfrm>
              <a:prstGeom prst="rect">
                <a:avLst/>
              </a:prstGeom>
              <a:blipFill>
                <a:blip r:embed="rId23"/>
                <a:stretch>
                  <a:fillRect l="-4651" r="-465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 flipV="1">
            <a:off x="1903996" y="5595149"/>
            <a:ext cx="4538603" cy="62523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822789" y="3865211"/>
            <a:ext cx="2733305" cy="321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169518" y="4305846"/>
            <a:ext cx="2733305" cy="321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491772" y="4756232"/>
            <a:ext cx="2733305" cy="321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814023" y="5206618"/>
            <a:ext cx="2733305" cy="321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6625104" y="3865208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105" y="3865208"/>
                <a:ext cx="47397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6045184" y="4306717"/>
                <a:ext cx="4686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184" y="4306717"/>
                <a:ext cx="46865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465260" y="4748226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261" y="4748226"/>
                <a:ext cx="473976" cy="369332"/>
              </a:xfrm>
              <a:prstGeom prst="rect">
                <a:avLst/>
              </a:prstGeom>
              <a:blipFill>
                <a:blip r:embed="rId2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885339" y="5189735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339" y="5189735"/>
                <a:ext cx="473976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8095142" y="3865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7354144" y="3308113"/>
                <a:ext cx="3135442" cy="19495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0099"/>
                    </a:solidFill>
                  </a:rPr>
                  <a:t> </a:t>
                </a:r>
                <a:r>
                  <a:rPr lang="en-US" sz="1400" dirty="0"/>
                  <a:t>and</a:t>
                </a:r>
                <a:r>
                  <a:rPr lang="en-US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0099"/>
                    </a:solidFill>
                  </a:rPr>
                  <a:t> </a:t>
                </a:r>
                <a:r>
                  <a:rPr lang="en-US" sz="1400" dirty="0"/>
                  <a:t>are called partial products. The size of each partial product depends upon the size of </a:t>
                </a:r>
                <a:r>
                  <a:rPr lang="en-US" sz="1400" dirty="0">
                    <a:solidFill>
                      <a:srgbClr val="000099"/>
                    </a:solidFill>
                  </a:rPr>
                  <a:t>A</a:t>
                </a:r>
                <a:r>
                  <a:rPr lang="en-US" sz="1400" dirty="0"/>
                  <a:t> . In case of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r>
                  <a:rPr lang="en-US" sz="1400" dirty="0"/>
                  <a:t> multiplier, the size of each partial product is 4-bits. We can define each partial product bits as below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143" y="3308113"/>
                <a:ext cx="3135441" cy="1949573"/>
              </a:xfrm>
              <a:prstGeom prst="rect">
                <a:avLst/>
              </a:prstGeom>
              <a:blipFill>
                <a:blip r:embed="rId28"/>
                <a:stretch>
                  <a:fillRect l="-583" t="-627" r="-388" b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09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rgbClr val="2D2D8A">
                    <a:lumMod val="50000"/>
                  </a:srgbClr>
                </a:solidFill>
              </a:rPr>
              <a:t>Binary Unsigned 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Array Multiplier </a:t>
            </a:r>
            <a:r>
              <a:rPr lang="en-US" sz="2800" dirty="0">
                <a:solidFill>
                  <a:srgbClr val="2D2D8A">
                    <a:lumMod val="50000"/>
                  </a:srgbClr>
                </a:solidFill>
              </a:rPr>
              <a:t>Design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4</a:t>
            </a:fld>
            <a:endParaRPr lang="en-SG" dirty="0"/>
          </a:p>
        </p:txBody>
      </p:sp>
      <p:sp>
        <p:nvSpPr>
          <p:cNvPr id="49" name="Trapezoid 48"/>
          <p:cNvSpPr/>
          <p:nvPr/>
        </p:nvSpPr>
        <p:spPr>
          <a:xfrm rot="5400000">
            <a:off x="7952301" y="2082436"/>
            <a:ext cx="412958" cy="500539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8314765" y="188233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91389" y="190531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713047" y="2332704"/>
            <a:ext cx="195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rapezoid 52"/>
          <p:cNvSpPr/>
          <p:nvPr/>
        </p:nvSpPr>
        <p:spPr>
          <a:xfrm rot="5400000">
            <a:off x="7254957" y="2087041"/>
            <a:ext cx="412958" cy="500539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622813" y="189169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295782" y="1910341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7015705" y="2337309"/>
            <a:ext cx="195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rapezoid 56"/>
          <p:cNvSpPr/>
          <p:nvPr/>
        </p:nvSpPr>
        <p:spPr>
          <a:xfrm rot="5400000">
            <a:off x="6557615" y="2091647"/>
            <a:ext cx="412958" cy="500539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6922984" y="190083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607062" y="190531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318366" y="2341914"/>
            <a:ext cx="195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rapezoid 60"/>
          <p:cNvSpPr/>
          <p:nvPr/>
        </p:nvSpPr>
        <p:spPr>
          <a:xfrm rot="5400000">
            <a:off x="5868469" y="2096254"/>
            <a:ext cx="412958" cy="500539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6095238" y="191494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3"/>
          </p:cNvCxnSpPr>
          <p:nvPr/>
        </p:nvCxnSpPr>
        <p:spPr>
          <a:xfrm>
            <a:off x="8158778" y="2539186"/>
            <a:ext cx="2244" cy="2340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3" idx="3"/>
          </p:cNvCxnSpPr>
          <p:nvPr/>
        </p:nvCxnSpPr>
        <p:spPr>
          <a:xfrm flipH="1">
            <a:off x="7459913" y="2543790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7" idx="3"/>
          </p:cNvCxnSpPr>
          <p:nvPr/>
        </p:nvCxnSpPr>
        <p:spPr>
          <a:xfrm>
            <a:off x="6764096" y="2548398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3"/>
          </p:cNvCxnSpPr>
          <p:nvPr/>
        </p:nvCxnSpPr>
        <p:spPr>
          <a:xfrm>
            <a:off x="6074947" y="2553001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963755" y="2218806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99"/>
                </a:solidFill>
              </a:rPr>
              <a:t>HA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82176" y="2216324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99"/>
                </a:solidFill>
              </a:rPr>
              <a:t>FA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586896" y="222341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99"/>
                </a:solidFill>
              </a:rPr>
              <a:t>FA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896638" y="2255847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99"/>
                </a:solidFill>
              </a:rPr>
              <a:t>HA</a:t>
            </a:r>
          </a:p>
        </p:txBody>
      </p:sp>
      <p:cxnSp>
        <p:nvCxnSpPr>
          <p:cNvPr id="93" name="Elbow Connector 92"/>
          <p:cNvCxnSpPr>
            <a:stCxn id="61" idx="2"/>
          </p:cNvCxnSpPr>
          <p:nvPr/>
        </p:nvCxnSpPr>
        <p:spPr>
          <a:xfrm rot="10800000" flipV="1">
            <a:off x="5371580" y="2346524"/>
            <a:ext cx="453100" cy="72305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rapezoid 236"/>
          <p:cNvSpPr/>
          <p:nvPr/>
        </p:nvSpPr>
        <p:spPr>
          <a:xfrm rot="5400000">
            <a:off x="7089302" y="3004529"/>
            <a:ext cx="412958" cy="500539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Straight Arrow Connector 237"/>
          <p:cNvCxnSpPr/>
          <p:nvPr/>
        </p:nvCxnSpPr>
        <p:spPr>
          <a:xfrm flipH="1">
            <a:off x="7128390" y="2827411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H="1">
            <a:off x="6850050" y="3254797"/>
            <a:ext cx="195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0" name="Trapezoid 239"/>
          <p:cNvSpPr/>
          <p:nvPr/>
        </p:nvSpPr>
        <p:spPr>
          <a:xfrm rot="5400000">
            <a:off x="6391960" y="3009134"/>
            <a:ext cx="412958" cy="500539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1" name="Straight Arrow Connector 240"/>
          <p:cNvCxnSpPr/>
          <p:nvPr/>
        </p:nvCxnSpPr>
        <p:spPr>
          <a:xfrm flipH="1">
            <a:off x="6432789" y="2832434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H="1">
            <a:off x="6152709" y="3259402"/>
            <a:ext cx="195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3" name="Trapezoid 242"/>
          <p:cNvSpPr/>
          <p:nvPr/>
        </p:nvSpPr>
        <p:spPr>
          <a:xfrm rot="5400000">
            <a:off x="5694621" y="3013740"/>
            <a:ext cx="412958" cy="500539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4" name="Straight Arrow Connector 243"/>
          <p:cNvCxnSpPr/>
          <p:nvPr/>
        </p:nvCxnSpPr>
        <p:spPr>
          <a:xfrm flipH="1">
            <a:off x="5744063" y="2827411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H="1">
            <a:off x="5455367" y="3264007"/>
            <a:ext cx="195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" name="Trapezoid 245"/>
          <p:cNvSpPr/>
          <p:nvPr/>
        </p:nvSpPr>
        <p:spPr>
          <a:xfrm rot="5400000">
            <a:off x="5005469" y="3018347"/>
            <a:ext cx="412958" cy="500539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/>
          <p:nvPr/>
        </p:nvCxnSpPr>
        <p:spPr>
          <a:xfrm flipH="1">
            <a:off x="5056109" y="2832434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237" idx="3"/>
          </p:cNvCxnSpPr>
          <p:nvPr/>
        </p:nvCxnSpPr>
        <p:spPr>
          <a:xfrm>
            <a:off x="7295780" y="3461276"/>
            <a:ext cx="0" cy="1418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240" idx="3"/>
          </p:cNvCxnSpPr>
          <p:nvPr/>
        </p:nvCxnSpPr>
        <p:spPr>
          <a:xfrm flipH="1">
            <a:off x="6596916" y="3465883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43" idx="3"/>
          </p:cNvCxnSpPr>
          <p:nvPr/>
        </p:nvCxnSpPr>
        <p:spPr>
          <a:xfrm>
            <a:off x="5901100" y="3470491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46" idx="3"/>
          </p:cNvCxnSpPr>
          <p:nvPr/>
        </p:nvCxnSpPr>
        <p:spPr>
          <a:xfrm>
            <a:off x="5211950" y="3475094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7100759" y="3140898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99"/>
                </a:solidFill>
              </a:rPr>
              <a:t>HA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6419181" y="313841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99"/>
                </a:solidFill>
              </a:rPr>
              <a:t>FA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5723899" y="3145504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99"/>
                </a:solidFill>
              </a:rPr>
              <a:t>FA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5033641" y="3177940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99"/>
                </a:solidFill>
              </a:rPr>
              <a:t>FA</a:t>
            </a:r>
          </a:p>
        </p:txBody>
      </p:sp>
      <p:cxnSp>
        <p:nvCxnSpPr>
          <p:cNvPr id="256" name="Elbow Connector 255"/>
          <p:cNvCxnSpPr>
            <a:stCxn id="246" idx="2"/>
          </p:cNvCxnSpPr>
          <p:nvPr/>
        </p:nvCxnSpPr>
        <p:spPr>
          <a:xfrm rot="10800000" flipV="1">
            <a:off x="4515253" y="3268616"/>
            <a:ext cx="446430" cy="69699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rapezoid 256"/>
          <p:cNvSpPr/>
          <p:nvPr/>
        </p:nvSpPr>
        <p:spPr>
          <a:xfrm rot="5400000">
            <a:off x="6226307" y="3926622"/>
            <a:ext cx="412958" cy="500539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Arrow Connector 257"/>
          <p:cNvCxnSpPr/>
          <p:nvPr/>
        </p:nvCxnSpPr>
        <p:spPr>
          <a:xfrm flipH="1">
            <a:off x="6265397" y="3749504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/>
          <p:nvPr/>
        </p:nvCxnSpPr>
        <p:spPr>
          <a:xfrm flipH="1">
            <a:off x="5987054" y="4176890"/>
            <a:ext cx="195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0" name="Trapezoid 259"/>
          <p:cNvSpPr/>
          <p:nvPr/>
        </p:nvSpPr>
        <p:spPr>
          <a:xfrm rot="5400000">
            <a:off x="5528965" y="3931227"/>
            <a:ext cx="412958" cy="500539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Arrow Connector 260"/>
          <p:cNvCxnSpPr/>
          <p:nvPr/>
        </p:nvCxnSpPr>
        <p:spPr>
          <a:xfrm flipH="1">
            <a:off x="5569789" y="3754527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H="1">
            <a:off x="5289710" y="4181495"/>
            <a:ext cx="195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3" name="Trapezoid 262"/>
          <p:cNvSpPr/>
          <p:nvPr/>
        </p:nvSpPr>
        <p:spPr>
          <a:xfrm rot="5400000">
            <a:off x="4831622" y="3935833"/>
            <a:ext cx="412958" cy="500539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4" name="Straight Arrow Connector 263"/>
          <p:cNvCxnSpPr/>
          <p:nvPr/>
        </p:nvCxnSpPr>
        <p:spPr>
          <a:xfrm flipH="1">
            <a:off x="4881069" y="3749504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 flipH="1">
            <a:off x="4592370" y="4186100"/>
            <a:ext cx="195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rapezoid 265"/>
          <p:cNvSpPr/>
          <p:nvPr/>
        </p:nvSpPr>
        <p:spPr>
          <a:xfrm rot="5400000">
            <a:off x="4142472" y="3940440"/>
            <a:ext cx="412958" cy="500539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Arrow Connector 266"/>
          <p:cNvCxnSpPr/>
          <p:nvPr/>
        </p:nvCxnSpPr>
        <p:spPr>
          <a:xfrm flipH="1">
            <a:off x="4193110" y="3754527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257" idx="3"/>
          </p:cNvCxnSpPr>
          <p:nvPr/>
        </p:nvCxnSpPr>
        <p:spPr>
          <a:xfrm flipH="1">
            <a:off x="6430622" y="4383370"/>
            <a:ext cx="2165" cy="496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260" idx="3"/>
          </p:cNvCxnSpPr>
          <p:nvPr/>
        </p:nvCxnSpPr>
        <p:spPr>
          <a:xfrm flipH="1">
            <a:off x="5733920" y="4387976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stCxn id="263" idx="3"/>
          </p:cNvCxnSpPr>
          <p:nvPr/>
        </p:nvCxnSpPr>
        <p:spPr>
          <a:xfrm>
            <a:off x="5038101" y="4392584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266" idx="3"/>
          </p:cNvCxnSpPr>
          <p:nvPr/>
        </p:nvCxnSpPr>
        <p:spPr>
          <a:xfrm>
            <a:off x="4348953" y="4397187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6237760" y="4062991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99"/>
                </a:solidFill>
              </a:rPr>
              <a:t>HA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5556183" y="4060512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99"/>
                </a:solidFill>
              </a:rPr>
              <a:t>FA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4860901" y="4067597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99"/>
                </a:solidFill>
              </a:rPr>
              <a:t>FA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4170644" y="4100033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99"/>
                </a:solidFill>
              </a:rPr>
              <a:t>FA</a:t>
            </a:r>
          </a:p>
        </p:txBody>
      </p:sp>
      <p:cxnSp>
        <p:nvCxnSpPr>
          <p:cNvPr id="276" name="Elbow Connector 275"/>
          <p:cNvCxnSpPr>
            <a:stCxn id="266" idx="2"/>
          </p:cNvCxnSpPr>
          <p:nvPr/>
        </p:nvCxnSpPr>
        <p:spPr>
          <a:xfrm rot="10800000" flipV="1">
            <a:off x="3650088" y="4190708"/>
            <a:ext cx="448596" cy="72021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Rectangle 303"/>
              <p:cNvSpPr/>
              <p:nvPr/>
            </p:nvSpPr>
            <p:spPr>
              <a:xfrm>
                <a:off x="8095138" y="1515170"/>
                <a:ext cx="397572" cy="374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4" name="Rectangle 3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137" y="1515168"/>
                <a:ext cx="397572" cy="374205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Rectangle 304"/>
              <p:cNvSpPr/>
              <p:nvPr/>
            </p:nvSpPr>
            <p:spPr>
              <a:xfrm>
                <a:off x="7751490" y="1506697"/>
                <a:ext cx="397572" cy="374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5" name="Rectangle 3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489" y="1506695"/>
                <a:ext cx="397572" cy="374205"/>
              </a:xfrm>
              <a:prstGeom prst="rect">
                <a:avLst/>
              </a:prstGeom>
              <a:blipFill>
                <a:blip r:embed="rId4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Rectangle 305"/>
              <p:cNvSpPr/>
              <p:nvPr/>
            </p:nvSpPr>
            <p:spPr>
              <a:xfrm>
                <a:off x="7407842" y="1505828"/>
                <a:ext cx="397572" cy="3747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6" name="Rectangle 3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841" y="1505826"/>
                <a:ext cx="397572" cy="374783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Rectangle 306"/>
              <p:cNvSpPr/>
              <p:nvPr/>
            </p:nvSpPr>
            <p:spPr>
              <a:xfrm>
                <a:off x="7064194" y="1521868"/>
                <a:ext cx="397572" cy="371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7" name="Rectangle 3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193" y="1521866"/>
                <a:ext cx="397572" cy="371961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Rectangle 307"/>
              <p:cNvSpPr/>
              <p:nvPr/>
            </p:nvSpPr>
            <p:spPr>
              <a:xfrm>
                <a:off x="6720546" y="1536813"/>
                <a:ext cx="397572" cy="376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8" name="Rectangle 3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545" y="1536811"/>
                <a:ext cx="397572" cy="376193"/>
              </a:xfrm>
              <a:prstGeom prst="rect">
                <a:avLst/>
              </a:prstGeom>
              <a:blipFill>
                <a:blip r:embed="rId7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Rectangle 308"/>
              <p:cNvSpPr/>
              <p:nvPr/>
            </p:nvSpPr>
            <p:spPr>
              <a:xfrm>
                <a:off x="6376898" y="1528803"/>
                <a:ext cx="397572" cy="372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9" name="Rectangle 3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897" y="1528803"/>
                <a:ext cx="397572" cy="372538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/>
              <p:cNvSpPr/>
              <p:nvPr/>
            </p:nvSpPr>
            <p:spPr>
              <a:xfrm>
                <a:off x="5919104" y="1535926"/>
                <a:ext cx="397572" cy="37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0" name="Rectangle 3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103" y="1535924"/>
                <a:ext cx="397572" cy="373885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/>
              <p:cNvSpPr/>
              <p:nvPr/>
            </p:nvSpPr>
            <p:spPr>
              <a:xfrm>
                <a:off x="6888647" y="2474258"/>
                <a:ext cx="397572" cy="3747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5" name="Rectangle 3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647" y="2474256"/>
                <a:ext cx="397572" cy="374783"/>
              </a:xfrm>
              <a:prstGeom prst="rect">
                <a:avLst/>
              </a:prstGeom>
              <a:blipFill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/>
              <p:cNvSpPr/>
              <p:nvPr/>
            </p:nvSpPr>
            <p:spPr>
              <a:xfrm>
                <a:off x="6202912" y="2469631"/>
                <a:ext cx="397572" cy="3724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6" name="Rectangle 3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911" y="2469631"/>
                <a:ext cx="397572" cy="372474"/>
              </a:xfrm>
              <a:prstGeom prst="rect">
                <a:avLst/>
              </a:prstGeom>
              <a:blipFill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/>
              <p:cNvSpPr/>
              <p:nvPr/>
            </p:nvSpPr>
            <p:spPr>
              <a:xfrm>
                <a:off x="5469337" y="2449852"/>
                <a:ext cx="397572" cy="373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7" name="Rectangle 3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336" y="2449850"/>
                <a:ext cx="397572" cy="373051"/>
              </a:xfrm>
              <a:prstGeom prst="rect">
                <a:avLst/>
              </a:prstGeom>
              <a:blipFill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/>
              <p:cNvSpPr/>
              <p:nvPr/>
            </p:nvSpPr>
            <p:spPr>
              <a:xfrm>
                <a:off x="4824119" y="2425008"/>
                <a:ext cx="397572" cy="374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8" name="Rectangle 3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119" y="2425006"/>
                <a:ext cx="397572" cy="374461"/>
              </a:xfrm>
              <a:prstGeom prst="rect">
                <a:avLst/>
              </a:prstGeom>
              <a:blipFill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Rectangle 318"/>
              <p:cNvSpPr/>
              <p:nvPr/>
            </p:nvSpPr>
            <p:spPr>
              <a:xfrm>
                <a:off x="6035234" y="3388421"/>
                <a:ext cx="397572" cy="376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9" name="Rectangle 3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234" y="3388419"/>
                <a:ext cx="397572" cy="376193"/>
              </a:xfrm>
              <a:prstGeom prst="rect">
                <a:avLst/>
              </a:prstGeom>
              <a:blipFill>
                <a:blip r:embed="rId1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Rectangle 319"/>
              <p:cNvSpPr/>
              <p:nvPr/>
            </p:nvSpPr>
            <p:spPr>
              <a:xfrm>
                <a:off x="5349498" y="3383797"/>
                <a:ext cx="397572" cy="37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0" name="Rectangle 3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498" y="3383795"/>
                <a:ext cx="397572" cy="373885"/>
              </a:xfrm>
              <a:prstGeom prst="rect">
                <a:avLst/>
              </a:prstGeom>
              <a:blipFill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Rectangle 320"/>
              <p:cNvSpPr/>
              <p:nvPr/>
            </p:nvSpPr>
            <p:spPr>
              <a:xfrm>
                <a:off x="4615923" y="3364015"/>
                <a:ext cx="397572" cy="374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1" name="Rectangle 3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923" y="3364013"/>
                <a:ext cx="397572" cy="374461"/>
              </a:xfrm>
              <a:prstGeom prst="rect">
                <a:avLst/>
              </a:prstGeom>
              <a:blipFill>
                <a:blip r:embed="rId1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Rectangle 321"/>
              <p:cNvSpPr/>
              <p:nvPr/>
            </p:nvSpPr>
            <p:spPr>
              <a:xfrm>
                <a:off x="3970706" y="3339168"/>
                <a:ext cx="397572" cy="375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2" name="Rectangle 3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706" y="3339168"/>
                <a:ext cx="397572" cy="375872"/>
              </a:xfrm>
              <a:prstGeom prst="rect">
                <a:avLst/>
              </a:prstGeom>
              <a:blipFill>
                <a:blip r:embed="rId1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3" name="Straight Arrow Connector 322"/>
          <p:cNvCxnSpPr/>
          <p:nvPr/>
        </p:nvCxnSpPr>
        <p:spPr>
          <a:xfrm>
            <a:off x="8705744" y="1892964"/>
            <a:ext cx="0" cy="2986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Rectangle 324"/>
              <p:cNvSpPr/>
              <p:nvPr/>
            </p:nvSpPr>
            <p:spPr>
              <a:xfrm>
                <a:off x="8506595" y="1522113"/>
                <a:ext cx="397572" cy="376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5" name="Rectangle 3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595" y="1522111"/>
                <a:ext cx="397572" cy="376513"/>
              </a:xfrm>
              <a:prstGeom prst="rect">
                <a:avLst/>
              </a:prstGeom>
              <a:blipFill>
                <a:blip r:embed="rId1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TextBox 328"/>
              <p:cNvSpPr txBox="1"/>
              <p:nvPr/>
            </p:nvSpPr>
            <p:spPr>
              <a:xfrm>
                <a:off x="8506600" y="4910926"/>
                <a:ext cx="4998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9" name="TextBox 3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596" y="4910926"/>
                <a:ext cx="499817" cy="400110"/>
              </a:xfrm>
              <a:prstGeom prst="rect">
                <a:avLst/>
              </a:prstGeom>
              <a:blipFill>
                <a:blip r:embed="rId1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TextBox 329"/>
              <p:cNvSpPr txBox="1"/>
              <p:nvPr/>
            </p:nvSpPr>
            <p:spPr>
              <a:xfrm>
                <a:off x="7941546" y="4910926"/>
                <a:ext cx="4938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0" name="TextBox 3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543" y="4910926"/>
                <a:ext cx="493853" cy="400110"/>
              </a:xfrm>
              <a:prstGeom prst="rect">
                <a:avLst/>
              </a:prstGeom>
              <a:blipFill>
                <a:blip r:embed="rId2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TextBox 330"/>
              <p:cNvSpPr txBox="1"/>
              <p:nvPr/>
            </p:nvSpPr>
            <p:spPr>
              <a:xfrm>
                <a:off x="7119457" y="4910926"/>
                <a:ext cx="4998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1" name="TextBox 3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455" y="4910926"/>
                <a:ext cx="499816" cy="400110"/>
              </a:xfrm>
              <a:prstGeom prst="rect">
                <a:avLst/>
              </a:prstGeom>
              <a:blipFill>
                <a:blip r:embed="rId21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TextBox 331"/>
              <p:cNvSpPr txBox="1"/>
              <p:nvPr/>
            </p:nvSpPr>
            <p:spPr>
              <a:xfrm>
                <a:off x="6192792" y="4910926"/>
                <a:ext cx="4998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2" name="TextBox 3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790" y="4910926"/>
                <a:ext cx="499816" cy="400110"/>
              </a:xfrm>
              <a:prstGeom prst="rect">
                <a:avLst/>
              </a:prstGeom>
              <a:blipFill>
                <a:blip r:embed="rId2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/>
              <p:cNvSpPr txBox="1"/>
              <p:nvPr/>
            </p:nvSpPr>
            <p:spPr>
              <a:xfrm>
                <a:off x="5531841" y="4918806"/>
                <a:ext cx="4998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3" name="TextBox 3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838" y="4918806"/>
                <a:ext cx="499816" cy="400110"/>
              </a:xfrm>
              <a:prstGeom prst="rect">
                <a:avLst/>
              </a:prstGeom>
              <a:blipFill>
                <a:blip r:embed="rId2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/>
              <p:cNvSpPr txBox="1"/>
              <p:nvPr/>
            </p:nvSpPr>
            <p:spPr>
              <a:xfrm>
                <a:off x="4846498" y="4954387"/>
                <a:ext cx="4998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4" name="TextBox 3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499" y="4954387"/>
                <a:ext cx="499816" cy="400110"/>
              </a:xfrm>
              <a:prstGeom prst="rect">
                <a:avLst/>
              </a:prstGeom>
              <a:blipFill>
                <a:blip r:embed="rId2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/>
              <p:cNvSpPr txBox="1"/>
              <p:nvPr/>
            </p:nvSpPr>
            <p:spPr>
              <a:xfrm>
                <a:off x="4118370" y="4944741"/>
                <a:ext cx="4998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5" name="TextBox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369" y="4944741"/>
                <a:ext cx="499816" cy="400110"/>
              </a:xfrm>
              <a:prstGeom prst="rect">
                <a:avLst/>
              </a:prstGeom>
              <a:blipFill>
                <a:blip r:embed="rId2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/>
              <p:cNvSpPr txBox="1"/>
              <p:nvPr/>
            </p:nvSpPr>
            <p:spPr>
              <a:xfrm>
                <a:off x="3441611" y="4954387"/>
                <a:ext cx="4998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6" name="TextBox 3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612" y="4954387"/>
                <a:ext cx="499816" cy="400110"/>
              </a:xfrm>
              <a:prstGeom prst="rect">
                <a:avLst/>
              </a:prstGeom>
              <a:blipFill>
                <a:blip r:embed="rId2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TextBox 336"/>
          <p:cNvSpPr txBox="1"/>
          <p:nvPr/>
        </p:nvSpPr>
        <p:spPr>
          <a:xfrm>
            <a:off x="1752852" y="1816216"/>
            <a:ext cx="1894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HA</a:t>
            </a:r>
            <a:r>
              <a:rPr lang="en-US" dirty="0">
                <a:solidFill>
                  <a:srgbClr val="002060"/>
                </a:solidFill>
              </a:rPr>
              <a:t> is </a:t>
            </a:r>
            <a:r>
              <a:rPr lang="en-US" i="1" dirty="0">
                <a:solidFill>
                  <a:srgbClr val="002060"/>
                </a:solidFill>
              </a:rPr>
              <a:t>Half Adder</a:t>
            </a:r>
          </a:p>
          <a:p>
            <a:r>
              <a:rPr lang="en-US" b="1" dirty="0">
                <a:solidFill>
                  <a:srgbClr val="002060"/>
                </a:solidFill>
              </a:rPr>
              <a:t>FA  </a:t>
            </a:r>
            <a:r>
              <a:rPr lang="en-US" dirty="0">
                <a:solidFill>
                  <a:srgbClr val="002060"/>
                </a:solidFill>
              </a:rPr>
              <a:t>is </a:t>
            </a:r>
            <a:r>
              <a:rPr lang="en-US" i="1" dirty="0">
                <a:solidFill>
                  <a:srgbClr val="002060"/>
                </a:solidFill>
              </a:rPr>
              <a:t>Full Adder</a:t>
            </a:r>
          </a:p>
        </p:txBody>
      </p:sp>
    </p:spTree>
    <p:extLst>
      <p:ext uri="{BB962C8B-B14F-4D97-AF65-F5344CB8AC3E}">
        <p14:creationId xmlns:p14="http://schemas.microsoft.com/office/powerpoint/2010/main" val="51989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Writing HDL code for Unsigned Array Multiplier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5</a:t>
            </a:fld>
            <a:endParaRPr lang="en-SG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8314765" y="188233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622813" y="189169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6922984" y="190083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rapezoid 60"/>
          <p:cNvSpPr/>
          <p:nvPr/>
        </p:nvSpPr>
        <p:spPr>
          <a:xfrm rot="5400000">
            <a:off x="6790614" y="1174108"/>
            <a:ext cx="736159" cy="2668033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8158778" y="2863380"/>
            <a:ext cx="2244" cy="2340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7459913" y="2867984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764096" y="2872592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074947" y="2877195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657423" y="214755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93" name="Elbow Connector 92"/>
          <p:cNvCxnSpPr>
            <a:stCxn id="61" idx="2"/>
          </p:cNvCxnSpPr>
          <p:nvPr/>
        </p:nvCxnSpPr>
        <p:spPr>
          <a:xfrm rot="10800000" flipV="1">
            <a:off x="5377607" y="2508125"/>
            <a:ext cx="447070" cy="87820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7128390" y="315160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H="1">
            <a:off x="6432789" y="315662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H="1">
            <a:off x="5744063" y="315160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" name="Trapezoid 245"/>
          <p:cNvSpPr/>
          <p:nvPr/>
        </p:nvSpPr>
        <p:spPr>
          <a:xfrm rot="5400000">
            <a:off x="5913771" y="2434238"/>
            <a:ext cx="753409" cy="2657595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/>
          <p:nvPr/>
        </p:nvCxnSpPr>
        <p:spPr>
          <a:xfrm flipH="1">
            <a:off x="5056109" y="315662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7295780" y="4151228"/>
            <a:ext cx="0" cy="1418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>
            <a:off x="6596916" y="4155835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5901100" y="4160443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>
            <a:off x="5211950" y="4165046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5853564" y="3420329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256" name="Elbow Connector 255"/>
          <p:cNvCxnSpPr>
            <a:stCxn id="73" idx="1"/>
          </p:cNvCxnSpPr>
          <p:nvPr/>
        </p:nvCxnSpPr>
        <p:spPr>
          <a:xfrm rot="10800000" flipV="1">
            <a:off x="4509819" y="3627935"/>
            <a:ext cx="425902" cy="101954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 flipH="1">
            <a:off x="6265397" y="4439456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5569789" y="4444479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H="1">
            <a:off x="4881069" y="4439456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rapezoid 265"/>
          <p:cNvSpPr/>
          <p:nvPr/>
        </p:nvSpPr>
        <p:spPr>
          <a:xfrm rot="5400000">
            <a:off x="5011709" y="3761155"/>
            <a:ext cx="889590" cy="2715646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Arrow Connector 266"/>
          <p:cNvCxnSpPr/>
          <p:nvPr/>
        </p:nvCxnSpPr>
        <p:spPr>
          <a:xfrm flipH="1">
            <a:off x="4193110" y="4444479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 flipH="1">
            <a:off x="6430622" y="5563773"/>
            <a:ext cx="2165" cy="496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 flipH="1">
            <a:off x="5733920" y="5568379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5038101" y="5572987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4348953" y="5577590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5098609" y="4712673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276" name="Elbow Connector 275"/>
          <p:cNvCxnSpPr>
            <a:stCxn id="112" idx="1"/>
            <a:endCxn id="103" idx="0"/>
          </p:cNvCxnSpPr>
          <p:nvPr/>
        </p:nvCxnSpPr>
        <p:spPr>
          <a:xfrm rot="10800000" flipV="1">
            <a:off x="3439247" y="4905468"/>
            <a:ext cx="640777" cy="121594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/>
          <p:nvPr/>
        </p:nvCxnSpPr>
        <p:spPr>
          <a:xfrm>
            <a:off x="8705744" y="1892964"/>
            <a:ext cx="0" cy="2986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6214391" y="1884471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996693" y="1547014"/>
            <a:ext cx="39757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 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80849" y="489949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Y[0]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862409" y="525648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Y[1]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23218" y="558106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Y[2]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145779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Y[3]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390358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Y[4]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34937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Y[5]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879516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Y[6]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124095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Y[7]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5571" y="124297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P1[3]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278604" y="124577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P1[2]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88141" y="124857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P1[1]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664426" y="125137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P1[0]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643186" y="161206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P0[3]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286219" y="161486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P0[2]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995756" y="161766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P0[1]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80849" y="1628778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P0[0]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" y="2912378"/>
            <a:ext cx="2816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assign P[0] = B[0]?A:{N{1’b0}};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5359" y="1950404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 [N-1:0]P[0:M-1]; // N = 4 , M = 4</a:t>
            </a:r>
            <a:endParaRPr lang="en-I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359" y="2310351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Note : we cannot access the individual bits of </a:t>
            </a:r>
            <a:r>
              <a:rPr lang="en-US" sz="900" b="1" dirty="0">
                <a:solidFill>
                  <a:srgbClr val="00B050"/>
                </a:solidFill>
              </a:rPr>
              <a:t>P</a:t>
            </a:r>
            <a:r>
              <a:rPr lang="en-US" sz="900" dirty="0" smtClean="0">
                <a:solidFill>
                  <a:srgbClr val="00B050"/>
                </a:solidFill>
              </a:rPr>
              <a:t>. </a:t>
            </a:r>
            <a:endParaRPr lang="en-IN" sz="900" dirty="0" smtClean="0">
              <a:solidFill>
                <a:srgbClr val="00B050"/>
              </a:solidFill>
            </a:endParaRPr>
          </a:p>
          <a:p>
            <a:r>
              <a:rPr lang="en-US" sz="900" dirty="0">
                <a:solidFill>
                  <a:srgbClr val="00B050"/>
                </a:solidFill>
              </a:rPr>
              <a:t> </a:t>
            </a:r>
            <a:r>
              <a:rPr lang="en-US" sz="900" dirty="0" smtClean="0">
                <a:solidFill>
                  <a:srgbClr val="00B050"/>
                </a:solidFill>
              </a:rPr>
              <a:t>          Because </a:t>
            </a:r>
            <a:r>
              <a:rPr lang="en-US" sz="900" b="1" dirty="0">
                <a:solidFill>
                  <a:srgbClr val="00B050"/>
                </a:solidFill>
              </a:rPr>
              <a:t>P</a:t>
            </a:r>
            <a:r>
              <a:rPr lang="en-US" sz="900" dirty="0" smtClean="0">
                <a:solidFill>
                  <a:srgbClr val="00B050"/>
                </a:solidFill>
              </a:rPr>
              <a:t> is two dimensional array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09290" y="28578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P2[3]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52323" y="28606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P2[2]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161860" y="28634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P2[1]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838145" y="28662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P2[0]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997807" y="41740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P3[3]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640840" y="41768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P3[2]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350377" y="41796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P3[1]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026662" y="41824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P3[0]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10357" y="1409004"/>
            <a:ext cx="2706190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1575"/>
                </a:solidFill>
              </a:rPr>
              <a:t>Generate Partial Products</a:t>
            </a:r>
            <a:endParaRPr lang="en-IN" sz="1600" b="1" dirty="0">
              <a:solidFill>
                <a:srgbClr val="9B1575"/>
              </a:solidFill>
            </a:endParaRPr>
          </a:p>
        </p:txBody>
      </p:sp>
      <p:cxnSp>
        <p:nvCxnSpPr>
          <p:cNvPr id="116" name="Straight Arrow Connector 115"/>
          <p:cNvCxnSpPr>
            <a:stCxn id="79" idx="2"/>
          </p:cNvCxnSpPr>
          <p:nvPr/>
        </p:nvCxnSpPr>
        <p:spPr>
          <a:xfrm>
            <a:off x="7932288" y="1528370"/>
            <a:ext cx="10052" cy="571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8" idx="2"/>
          </p:cNvCxnSpPr>
          <p:nvPr/>
        </p:nvCxnSpPr>
        <p:spPr>
          <a:xfrm flipH="1">
            <a:off x="7253189" y="1525570"/>
            <a:ext cx="2814" cy="574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77" idx="2"/>
          </p:cNvCxnSpPr>
          <p:nvPr/>
        </p:nvCxnSpPr>
        <p:spPr>
          <a:xfrm>
            <a:off x="6546466" y="1522770"/>
            <a:ext cx="12742" cy="581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5897611" y="1544909"/>
            <a:ext cx="5822" cy="558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31469" y="3474045"/>
            <a:ext cx="2816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assign P[1] = B[1]?A:{N{1’b0}};</a:t>
            </a:r>
            <a:endParaRPr lang="en-IN" sz="1400" b="1" dirty="0">
              <a:solidFill>
                <a:srgbClr val="7030A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05508" y="4033598"/>
            <a:ext cx="2816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assign P[2] = B[2]?A:{N{1’b0}};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06092" y="4574131"/>
            <a:ext cx="2816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assign P[3] = B[3]?A:{N{1’b0}};</a:t>
            </a:r>
            <a:endParaRPr lang="en-IN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42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Writing HDL code for Array Multiplier </a:t>
            </a:r>
            <a:r>
              <a:rPr lang="en-US" sz="2800" dirty="0">
                <a:solidFill>
                  <a:srgbClr val="2D2D8A">
                    <a:lumMod val="50000"/>
                  </a:srgbClr>
                </a:solidFill>
              </a:rPr>
              <a:t>Design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6</a:t>
            </a:fld>
            <a:endParaRPr lang="en-SG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8314765" y="188233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91389" y="190531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622813" y="189169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295782" y="1910341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6922984" y="190083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607062" y="190531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rapezoid 60"/>
          <p:cNvSpPr/>
          <p:nvPr/>
        </p:nvSpPr>
        <p:spPr>
          <a:xfrm rot="5400000">
            <a:off x="6790614" y="1174108"/>
            <a:ext cx="736159" cy="2668033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5912357" y="191494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58778" y="2863380"/>
            <a:ext cx="2244" cy="2340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7459913" y="2867984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764096" y="2872592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074947" y="2877195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657423" y="214755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93" name="Elbow Connector 92"/>
          <p:cNvCxnSpPr>
            <a:stCxn id="61" idx="2"/>
          </p:cNvCxnSpPr>
          <p:nvPr/>
        </p:nvCxnSpPr>
        <p:spPr>
          <a:xfrm rot="10800000" flipV="1">
            <a:off x="5377607" y="2508125"/>
            <a:ext cx="447070" cy="87820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7128390" y="315160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H="1">
            <a:off x="6432789" y="315662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H="1">
            <a:off x="5744063" y="315160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" name="Trapezoid 245"/>
          <p:cNvSpPr/>
          <p:nvPr/>
        </p:nvSpPr>
        <p:spPr>
          <a:xfrm rot="5400000">
            <a:off x="5913771" y="2434238"/>
            <a:ext cx="753409" cy="2657595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/>
          <p:nvPr/>
        </p:nvCxnSpPr>
        <p:spPr>
          <a:xfrm flipH="1">
            <a:off x="5056109" y="315662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7295780" y="4151228"/>
            <a:ext cx="0" cy="1418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>
            <a:off x="6596916" y="4155835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5901100" y="4160443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>
            <a:off x="5211950" y="4165046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5853564" y="3420329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256" name="Elbow Connector 255"/>
          <p:cNvCxnSpPr/>
          <p:nvPr/>
        </p:nvCxnSpPr>
        <p:spPr>
          <a:xfrm rot="10800000" flipV="1">
            <a:off x="4509819" y="3627935"/>
            <a:ext cx="425902" cy="101954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 flipH="1">
            <a:off x="6265397" y="4439456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5569789" y="4444479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H="1">
            <a:off x="4881069" y="4439456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rapezoid 265"/>
          <p:cNvSpPr/>
          <p:nvPr/>
        </p:nvSpPr>
        <p:spPr>
          <a:xfrm rot="5400000">
            <a:off x="5011709" y="3761155"/>
            <a:ext cx="889590" cy="2715646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Arrow Connector 266"/>
          <p:cNvCxnSpPr/>
          <p:nvPr/>
        </p:nvCxnSpPr>
        <p:spPr>
          <a:xfrm flipH="1">
            <a:off x="4193110" y="4444479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 flipH="1">
            <a:off x="6430622" y="5563773"/>
            <a:ext cx="2165" cy="496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 flipH="1">
            <a:off x="5733920" y="5568379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5038101" y="5572987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4348953" y="5577590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5098609" y="4712673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276" name="Elbow Connector 275"/>
          <p:cNvCxnSpPr/>
          <p:nvPr/>
        </p:nvCxnSpPr>
        <p:spPr>
          <a:xfrm rot="10800000" flipV="1">
            <a:off x="3650088" y="4905597"/>
            <a:ext cx="448596" cy="72021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/>
          <p:nvPr/>
        </p:nvCxnSpPr>
        <p:spPr>
          <a:xfrm>
            <a:off x="8705744" y="1892964"/>
            <a:ext cx="0" cy="2986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6214391" y="1884471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996693" y="1547014"/>
            <a:ext cx="39757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 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12044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Y[0]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56621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Y[1]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901200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Y[2]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145779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Y[3]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390358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Y[4]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34937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Y[5]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879516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Y[6]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124095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Y[7]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5571" y="157548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P1[3]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278604" y="157828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P1[2]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88141" y="158108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P1[1]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664426" y="158388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P1[0]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643186" y="166194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S0[2]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286219" y="166474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S0[1]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995756" y="166754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S0[0]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80849" y="1628778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991812" y="138185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S0[3]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278958"/>
            <a:ext cx="2853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assign {S[0], Y[0]} = {1’b0, P[0]}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9600" y="2484045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 [3:0]S[0:2];</a:t>
            </a:r>
            <a:endParaRPr lang="en-I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694634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Note : we cannot access the individual bits of </a:t>
            </a:r>
            <a:r>
              <a:rPr lang="en-US" sz="900" b="1" dirty="0" smtClean="0">
                <a:solidFill>
                  <a:srgbClr val="00B050"/>
                </a:solidFill>
              </a:rPr>
              <a:t>S</a:t>
            </a:r>
            <a:r>
              <a:rPr lang="en-US" sz="900" dirty="0" smtClean="0">
                <a:solidFill>
                  <a:srgbClr val="00B050"/>
                </a:solidFill>
              </a:rPr>
              <a:t>. </a:t>
            </a:r>
            <a:endParaRPr lang="en-IN" sz="900" dirty="0" smtClean="0">
              <a:solidFill>
                <a:srgbClr val="00B050"/>
              </a:solidFill>
            </a:endParaRPr>
          </a:p>
          <a:p>
            <a:r>
              <a:rPr lang="en-US" sz="900" dirty="0">
                <a:solidFill>
                  <a:srgbClr val="00B050"/>
                </a:solidFill>
              </a:rPr>
              <a:t> </a:t>
            </a:r>
            <a:r>
              <a:rPr lang="en-US" sz="900" dirty="0" smtClean="0">
                <a:solidFill>
                  <a:srgbClr val="00B050"/>
                </a:solidFill>
              </a:rPr>
              <a:t>          Because </a:t>
            </a:r>
            <a:r>
              <a:rPr lang="en-US" sz="900" b="1" dirty="0" smtClean="0">
                <a:solidFill>
                  <a:srgbClr val="00B050"/>
                </a:solidFill>
              </a:rPr>
              <a:t>S</a:t>
            </a:r>
            <a:r>
              <a:rPr lang="en-US" sz="900" dirty="0" smtClean="0">
                <a:solidFill>
                  <a:srgbClr val="00B050"/>
                </a:solidFill>
              </a:rPr>
              <a:t> is two dimensional array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820855" y="260315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S1[2]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506071" y="259890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S1[1]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249493" y="260964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S1[0]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782774" y="220666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S1[3]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44931" y="4220142"/>
            <a:ext cx="2797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assign {S[1], Y[1]} = P[1] + S[0]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8275" y="1463829"/>
            <a:ext cx="2214068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1575"/>
                </a:solidFill>
              </a:rPr>
              <a:t>Add Partial Products</a:t>
            </a:r>
            <a:endParaRPr lang="en-IN" sz="1600" b="1" dirty="0">
              <a:solidFill>
                <a:srgbClr val="9B15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9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Writing HDL code for Array Multiplier </a:t>
            </a:r>
            <a:r>
              <a:rPr lang="en-US" sz="2800" dirty="0">
                <a:solidFill>
                  <a:srgbClr val="2D2D8A">
                    <a:lumMod val="50000"/>
                  </a:srgbClr>
                </a:solidFill>
              </a:rPr>
              <a:t>Design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7</a:t>
            </a:fld>
            <a:endParaRPr lang="en-SG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8314765" y="188233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91389" y="190531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622813" y="189169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295782" y="1910341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6922984" y="190083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607062" y="190531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rapezoid 60"/>
          <p:cNvSpPr/>
          <p:nvPr/>
        </p:nvSpPr>
        <p:spPr>
          <a:xfrm rot="5400000">
            <a:off x="6790614" y="1174108"/>
            <a:ext cx="736159" cy="2668033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5912357" y="191494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58778" y="2863380"/>
            <a:ext cx="2244" cy="2340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7459913" y="2867984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764096" y="2872592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074947" y="2877195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657423" y="214755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93" name="Elbow Connector 92"/>
          <p:cNvCxnSpPr>
            <a:stCxn id="61" idx="2"/>
          </p:cNvCxnSpPr>
          <p:nvPr/>
        </p:nvCxnSpPr>
        <p:spPr>
          <a:xfrm rot="10800000" flipV="1">
            <a:off x="5377607" y="2508125"/>
            <a:ext cx="447070" cy="87820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7128390" y="315160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H="1">
            <a:off x="6432789" y="315662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H="1">
            <a:off x="5744063" y="315160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" name="Trapezoid 245"/>
          <p:cNvSpPr/>
          <p:nvPr/>
        </p:nvSpPr>
        <p:spPr>
          <a:xfrm rot="5400000">
            <a:off x="5913771" y="2434238"/>
            <a:ext cx="753409" cy="2657595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/>
          <p:nvPr/>
        </p:nvCxnSpPr>
        <p:spPr>
          <a:xfrm flipH="1">
            <a:off x="5056109" y="315662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7295780" y="4151228"/>
            <a:ext cx="0" cy="1418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>
            <a:off x="6596916" y="4155835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5901100" y="4160443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>
            <a:off x="5211950" y="4165046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5853564" y="3420329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256" name="Elbow Connector 255"/>
          <p:cNvCxnSpPr>
            <a:stCxn id="73" idx="1"/>
          </p:cNvCxnSpPr>
          <p:nvPr/>
        </p:nvCxnSpPr>
        <p:spPr>
          <a:xfrm rot="10800000" flipV="1">
            <a:off x="4509819" y="3627935"/>
            <a:ext cx="425902" cy="101954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 flipH="1">
            <a:off x="6265397" y="4439456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5569789" y="4444479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H="1">
            <a:off x="4881069" y="4439456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rapezoid 265"/>
          <p:cNvSpPr/>
          <p:nvPr/>
        </p:nvSpPr>
        <p:spPr>
          <a:xfrm rot="5400000">
            <a:off x="5011709" y="3761155"/>
            <a:ext cx="889590" cy="2715646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Arrow Connector 266"/>
          <p:cNvCxnSpPr/>
          <p:nvPr/>
        </p:nvCxnSpPr>
        <p:spPr>
          <a:xfrm flipH="1">
            <a:off x="4193110" y="4444479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 flipH="1">
            <a:off x="6430622" y="5563773"/>
            <a:ext cx="2165" cy="496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 flipH="1">
            <a:off x="5733920" y="5568379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5038101" y="5572987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4348953" y="5577590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5098609" y="4712673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276" name="Elbow Connector 275"/>
          <p:cNvCxnSpPr/>
          <p:nvPr/>
        </p:nvCxnSpPr>
        <p:spPr>
          <a:xfrm rot="10800000" flipV="1">
            <a:off x="3650088" y="4905597"/>
            <a:ext cx="448596" cy="72021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/>
          <p:nvPr/>
        </p:nvCxnSpPr>
        <p:spPr>
          <a:xfrm>
            <a:off x="8705744" y="1892964"/>
            <a:ext cx="0" cy="2986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6214391" y="1884471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996693" y="1547014"/>
            <a:ext cx="39757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 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80849" y="489949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Y[0]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862409" y="525648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Y[1]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23218" y="558106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Y[2]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145779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Y[3]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390358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Y[4]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34937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Y[5]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879516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Y[6]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124095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Y[7]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5571" y="157548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P1[3]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278604" y="157828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P1[2]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88141" y="158108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P1[1]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664426" y="158388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P1[0]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643186" y="166194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S0[2]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286219" y="166474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S0[1]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995756" y="166754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S0[0]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80849" y="1628778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991812" y="138185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S0[3]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339616"/>
            <a:ext cx="2853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assign {S[0], Y[0]} = {1’b0, P[0]}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9600" y="1544703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 [3:0]S[0:2];</a:t>
            </a:r>
            <a:endParaRPr lang="en-I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755292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Note : we cannot access the individual bits of </a:t>
            </a:r>
            <a:r>
              <a:rPr lang="en-US" sz="900" b="1" dirty="0" smtClean="0">
                <a:solidFill>
                  <a:srgbClr val="00B050"/>
                </a:solidFill>
              </a:rPr>
              <a:t>S</a:t>
            </a:r>
            <a:r>
              <a:rPr lang="en-US" sz="900" dirty="0" smtClean="0">
                <a:solidFill>
                  <a:srgbClr val="00B050"/>
                </a:solidFill>
              </a:rPr>
              <a:t>. </a:t>
            </a:r>
            <a:endParaRPr lang="en-IN" sz="900" dirty="0" smtClean="0">
              <a:solidFill>
                <a:srgbClr val="00B050"/>
              </a:solidFill>
            </a:endParaRPr>
          </a:p>
          <a:p>
            <a:r>
              <a:rPr lang="en-US" sz="900" dirty="0">
                <a:solidFill>
                  <a:srgbClr val="00B050"/>
                </a:solidFill>
              </a:rPr>
              <a:t> </a:t>
            </a:r>
            <a:r>
              <a:rPr lang="en-US" sz="900" dirty="0" smtClean="0">
                <a:solidFill>
                  <a:srgbClr val="00B050"/>
                </a:solidFill>
              </a:rPr>
              <a:t>          Because </a:t>
            </a:r>
            <a:r>
              <a:rPr lang="en-US" sz="900" b="1" dirty="0" smtClean="0">
                <a:solidFill>
                  <a:srgbClr val="00B050"/>
                </a:solidFill>
              </a:rPr>
              <a:t>S</a:t>
            </a:r>
            <a:r>
              <a:rPr lang="en-US" sz="900" dirty="0" smtClean="0">
                <a:solidFill>
                  <a:srgbClr val="00B050"/>
                </a:solidFill>
              </a:rPr>
              <a:t> is two dimensional array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820855" y="260315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S1[2]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506071" y="259890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S1[1]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249493" y="260964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S1[0]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782774" y="220666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S1[3]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44931" y="3280800"/>
            <a:ext cx="2797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assign {S[1], Y[1]} = P[1] + S[0]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973802" y="3885926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S2[2]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59018" y="388167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S2[1]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02440" y="3892420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S2[0]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35721" y="348943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S2[3]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09290" y="28578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P2[3]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52323" y="28606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P2[2]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161860" y="28634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P2[1]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838145" y="28662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P2[0]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44931" y="3825414"/>
            <a:ext cx="2797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assign {S[2], Y[2]} = P[2] + S[1]</a:t>
            </a:r>
            <a:endParaRPr lang="en-IN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87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Writing HDL code for Unsigned Array Multiplier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8</a:t>
            </a:fld>
            <a:endParaRPr lang="en-SG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8314765" y="188233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91389" y="190531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622813" y="189169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295782" y="1910341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6922984" y="190083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607062" y="190531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rapezoid 60"/>
          <p:cNvSpPr/>
          <p:nvPr/>
        </p:nvSpPr>
        <p:spPr>
          <a:xfrm rot="5400000">
            <a:off x="6790614" y="1174108"/>
            <a:ext cx="736159" cy="2668033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5912357" y="191494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58778" y="2863380"/>
            <a:ext cx="2244" cy="2340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7459913" y="2867984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764096" y="2872592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074947" y="2877195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657423" y="214755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93" name="Elbow Connector 92"/>
          <p:cNvCxnSpPr>
            <a:stCxn id="61" idx="2"/>
          </p:cNvCxnSpPr>
          <p:nvPr/>
        </p:nvCxnSpPr>
        <p:spPr>
          <a:xfrm rot="10800000" flipV="1">
            <a:off x="5377607" y="2508125"/>
            <a:ext cx="447070" cy="87820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7128390" y="315160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H="1">
            <a:off x="6432789" y="315662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H="1">
            <a:off x="5744063" y="315160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" name="Trapezoid 245"/>
          <p:cNvSpPr/>
          <p:nvPr/>
        </p:nvSpPr>
        <p:spPr>
          <a:xfrm rot="5400000">
            <a:off x="5913771" y="2434238"/>
            <a:ext cx="753409" cy="2657595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/>
          <p:nvPr/>
        </p:nvCxnSpPr>
        <p:spPr>
          <a:xfrm flipH="1">
            <a:off x="5056109" y="315662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7295780" y="4151228"/>
            <a:ext cx="0" cy="1418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>
            <a:off x="6596916" y="4155835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5901100" y="4160443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>
            <a:off x="5211950" y="4165046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5853564" y="3420329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256" name="Elbow Connector 255"/>
          <p:cNvCxnSpPr>
            <a:stCxn id="73" idx="1"/>
          </p:cNvCxnSpPr>
          <p:nvPr/>
        </p:nvCxnSpPr>
        <p:spPr>
          <a:xfrm rot="10800000" flipV="1">
            <a:off x="4509819" y="3627935"/>
            <a:ext cx="425902" cy="101954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 flipH="1">
            <a:off x="6265397" y="4439456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5569789" y="4444479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H="1">
            <a:off x="4881069" y="4439456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rapezoid 265"/>
          <p:cNvSpPr/>
          <p:nvPr/>
        </p:nvSpPr>
        <p:spPr>
          <a:xfrm rot="5400000">
            <a:off x="5011709" y="3761155"/>
            <a:ext cx="889590" cy="2715646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Arrow Connector 266"/>
          <p:cNvCxnSpPr/>
          <p:nvPr/>
        </p:nvCxnSpPr>
        <p:spPr>
          <a:xfrm flipH="1">
            <a:off x="4193110" y="4444479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 flipH="1">
            <a:off x="6430622" y="5563773"/>
            <a:ext cx="2165" cy="496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 flipH="1">
            <a:off x="5733920" y="5568379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5038101" y="5572987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4348953" y="5577590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5098609" y="4712673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276" name="Elbow Connector 275"/>
          <p:cNvCxnSpPr>
            <a:stCxn id="112" idx="1"/>
            <a:endCxn id="103" idx="0"/>
          </p:cNvCxnSpPr>
          <p:nvPr/>
        </p:nvCxnSpPr>
        <p:spPr>
          <a:xfrm rot="10800000" flipV="1">
            <a:off x="3439247" y="4905468"/>
            <a:ext cx="640777" cy="121594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/>
          <p:nvPr/>
        </p:nvCxnSpPr>
        <p:spPr>
          <a:xfrm>
            <a:off x="8705744" y="1892964"/>
            <a:ext cx="0" cy="2986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6214391" y="1884471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996693" y="1547014"/>
            <a:ext cx="39757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 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80849" y="489949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Y[0]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862409" y="525648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Y[1]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23218" y="558106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Y[2]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145779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Y[3]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390358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Y[4]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34937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Y[5]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879516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Y[6]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124095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Y[7]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5571" y="157548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P1[3]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278604" y="157828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P1[2]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88141" y="158108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P1[1]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664426" y="158388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P1[0]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643186" y="166194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S0[2]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286219" y="166474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S0[1]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995756" y="166754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S0[0]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80849" y="1628778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991812" y="138185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S0[3]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232" y="2778417"/>
            <a:ext cx="2853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assign {S[0], Y[0]} = {1’b0, P[0]}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4211" y="2034146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 [3:0]S[0:2];</a:t>
            </a:r>
            <a:endParaRPr lang="en-I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211" y="2345848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Note : we cannot access the individual bits of </a:t>
            </a:r>
            <a:r>
              <a:rPr lang="en-US" sz="900" b="1" dirty="0" smtClean="0">
                <a:solidFill>
                  <a:srgbClr val="00B050"/>
                </a:solidFill>
              </a:rPr>
              <a:t>S</a:t>
            </a:r>
            <a:r>
              <a:rPr lang="en-US" sz="900" dirty="0" smtClean="0">
                <a:solidFill>
                  <a:srgbClr val="00B050"/>
                </a:solidFill>
              </a:rPr>
              <a:t>. </a:t>
            </a:r>
            <a:endParaRPr lang="en-IN" sz="900" dirty="0" smtClean="0">
              <a:solidFill>
                <a:srgbClr val="00B050"/>
              </a:solidFill>
            </a:endParaRPr>
          </a:p>
          <a:p>
            <a:r>
              <a:rPr lang="en-US" sz="900" dirty="0">
                <a:solidFill>
                  <a:srgbClr val="00B050"/>
                </a:solidFill>
              </a:rPr>
              <a:t> </a:t>
            </a:r>
            <a:r>
              <a:rPr lang="en-US" sz="900" dirty="0" smtClean="0">
                <a:solidFill>
                  <a:srgbClr val="00B050"/>
                </a:solidFill>
              </a:rPr>
              <a:t>          Because </a:t>
            </a:r>
            <a:r>
              <a:rPr lang="en-US" sz="900" b="1" dirty="0" smtClean="0">
                <a:solidFill>
                  <a:srgbClr val="00B050"/>
                </a:solidFill>
              </a:rPr>
              <a:t>S</a:t>
            </a:r>
            <a:r>
              <a:rPr lang="en-US" sz="900" dirty="0" smtClean="0">
                <a:solidFill>
                  <a:srgbClr val="00B050"/>
                </a:solidFill>
              </a:rPr>
              <a:t> is two dimensional array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820855" y="260315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S1[2]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506071" y="259890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S1[1]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249493" y="260964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S1[0]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782774" y="220666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S1[3]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44931" y="3280800"/>
            <a:ext cx="2797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assign {S[1], Y[1]} = P[1] + S[0]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973802" y="3885926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S2[2]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59018" y="388167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S2[1]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02440" y="3892420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S2[0]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35721" y="348943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S2[3]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09290" y="28578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P2[3]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52323" y="28606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P2[2]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161860" y="28634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P2[1]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838145" y="28662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P2[0]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44931" y="3825414"/>
            <a:ext cx="2797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assign {S[2], Y[2]} = P[2] + S[1]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997807" y="41740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P3[3]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640840" y="41768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P3[2]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350377" y="41796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P3[1]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026662" y="41824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P3[0]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118104" y="525490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S3[2]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803320" y="525065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S3[1]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546742" y="5261396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S3[0]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080023" y="476696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S3[3]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49891" y="4285567"/>
            <a:ext cx="2797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assign {S[3], Y[3]} = P[3] + S[2]</a:t>
            </a:r>
            <a:endParaRPr lang="en-IN" sz="1400" b="1" dirty="0">
              <a:solidFill>
                <a:srgbClr val="00B05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44931" y="4918974"/>
            <a:ext cx="1835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assign Y[7:4] = S[3]</a:t>
            </a:r>
            <a:endParaRPr lang="en-IN" sz="1400" b="1" dirty="0">
              <a:solidFill>
                <a:srgbClr val="00B05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4211" y="1455837"/>
            <a:ext cx="2214068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1575"/>
                </a:solidFill>
              </a:rPr>
              <a:t>Add Partial Products</a:t>
            </a:r>
            <a:endParaRPr lang="en-IN" sz="1600" b="1" dirty="0">
              <a:solidFill>
                <a:srgbClr val="9B15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5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402070" y="2310351"/>
            <a:ext cx="3651385" cy="23371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" y="274638"/>
            <a:ext cx="11499273" cy="1143000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Writing Generic HDL code for Unsigned Array Multiplier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9</a:t>
            </a:fld>
            <a:endParaRPr lang="en-SG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7907443" y="188233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215491" y="189169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6515662" y="190083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rapezoid 60"/>
          <p:cNvSpPr/>
          <p:nvPr/>
        </p:nvSpPr>
        <p:spPr>
          <a:xfrm rot="5400000">
            <a:off x="6383292" y="1174108"/>
            <a:ext cx="736159" cy="2668033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7751456" y="2863380"/>
            <a:ext cx="2244" cy="2340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7052591" y="2867984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356774" y="2872592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667625" y="2877195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250101" y="214755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93" name="Elbow Connector 92"/>
          <p:cNvCxnSpPr>
            <a:stCxn id="61" idx="2"/>
          </p:cNvCxnSpPr>
          <p:nvPr/>
        </p:nvCxnSpPr>
        <p:spPr>
          <a:xfrm rot="10800000" flipV="1">
            <a:off x="4970285" y="2508125"/>
            <a:ext cx="447070" cy="87820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6721068" y="315160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H="1">
            <a:off x="6025467" y="315662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H="1">
            <a:off x="5336741" y="315160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" name="Trapezoid 245"/>
          <p:cNvSpPr/>
          <p:nvPr/>
        </p:nvSpPr>
        <p:spPr>
          <a:xfrm rot="5400000">
            <a:off x="5506449" y="2434238"/>
            <a:ext cx="753409" cy="2657595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/>
          <p:nvPr/>
        </p:nvCxnSpPr>
        <p:spPr>
          <a:xfrm flipH="1">
            <a:off x="4648787" y="315662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6888458" y="4151228"/>
            <a:ext cx="0" cy="1418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>
            <a:off x="6189594" y="4155835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5493778" y="4160443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>
            <a:off x="4804628" y="4165046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5446242" y="3420329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256" name="Elbow Connector 255"/>
          <p:cNvCxnSpPr/>
          <p:nvPr/>
        </p:nvCxnSpPr>
        <p:spPr>
          <a:xfrm rot="10800000" flipV="1">
            <a:off x="4102497" y="3627935"/>
            <a:ext cx="425902" cy="101954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 flipH="1">
            <a:off x="5858075" y="4439456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5162467" y="4444479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H="1">
            <a:off x="4473747" y="4439456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rapezoid 265"/>
          <p:cNvSpPr/>
          <p:nvPr/>
        </p:nvSpPr>
        <p:spPr>
          <a:xfrm rot="5400000">
            <a:off x="4604387" y="3761155"/>
            <a:ext cx="889590" cy="2715646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Arrow Connector 266"/>
          <p:cNvCxnSpPr/>
          <p:nvPr/>
        </p:nvCxnSpPr>
        <p:spPr>
          <a:xfrm flipH="1">
            <a:off x="3785788" y="4444479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 flipH="1">
            <a:off x="6023300" y="5563773"/>
            <a:ext cx="2165" cy="496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 flipH="1">
            <a:off x="5326598" y="5568379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4630779" y="5572987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3941631" y="5577590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4691287" y="4712673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276" name="Elbow Connector 275"/>
          <p:cNvCxnSpPr>
            <a:endCxn id="103" idx="0"/>
          </p:cNvCxnSpPr>
          <p:nvPr/>
        </p:nvCxnSpPr>
        <p:spPr>
          <a:xfrm rot="10800000" flipV="1">
            <a:off x="3031925" y="4905468"/>
            <a:ext cx="640777" cy="121594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/>
          <p:nvPr/>
        </p:nvCxnSpPr>
        <p:spPr>
          <a:xfrm>
            <a:off x="8298422" y="1892964"/>
            <a:ext cx="0" cy="2986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5807069" y="1884471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589371" y="1547014"/>
            <a:ext cx="39757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 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73527" y="489949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Y[0]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455087" y="525648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Y[1]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615896" y="558106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Y[2]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738457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Y[3]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983036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Y[4]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227615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Y[5]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472194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Y[6]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716773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Y[7]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8249" y="124297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P1[3]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71282" y="124577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P1[2]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580819" y="124857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P1[1]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257104" y="125137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P1[0]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235864" y="161206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P0[3]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78897" y="161486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P0[2]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588434" y="161766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P0[1]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073527" y="1628778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P0[0]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" y="2912378"/>
            <a:ext cx="2816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assign P[0] = B[0]?A:{N{1’b0}};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5359" y="1950404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 [N-1:0]P[0:M-1]; // N = 4 , M = 4</a:t>
            </a:r>
            <a:endParaRPr lang="en-I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359" y="2310351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Note : we cannot access the individual bits of </a:t>
            </a:r>
            <a:r>
              <a:rPr lang="en-US" sz="900" b="1" dirty="0">
                <a:solidFill>
                  <a:srgbClr val="00B050"/>
                </a:solidFill>
              </a:rPr>
              <a:t>P</a:t>
            </a:r>
            <a:r>
              <a:rPr lang="en-US" sz="900" dirty="0" smtClean="0">
                <a:solidFill>
                  <a:srgbClr val="00B050"/>
                </a:solidFill>
              </a:rPr>
              <a:t>. </a:t>
            </a:r>
            <a:endParaRPr lang="en-IN" sz="900" dirty="0" smtClean="0">
              <a:solidFill>
                <a:srgbClr val="00B050"/>
              </a:solidFill>
            </a:endParaRPr>
          </a:p>
          <a:p>
            <a:r>
              <a:rPr lang="en-US" sz="900" dirty="0">
                <a:solidFill>
                  <a:srgbClr val="00B050"/>
                </a:solidFill>
              </a:rPr>
              <a:t> </a:t>
            </a:r>
            <a:r>
              <a:rPr lang="en-US" sz="900" dirty="0" smtClean="0">
                <a:solidFill>
                  <a:srgbClr val="00B050"/>
                </a:solidFill>
              </a:rPr>
              <a:t>          Because </a:t>
            </a:r>
            <a:r>
              <a:rPr lang="en-US" sz="900" b="1" dirty="0">
                <a:solidFill>
                  <a:srgbClr val="00B050"/>
                </a:solidFill>
              </a:rPr>
              <a:t>P</a:t>
            </a:r>
            <a:r>
              <a:rPr lang="en-US" sz="900" dirty="0" smtClean="0">
                <a:solidFill>
                  <a:srgbClr val="00B050"/>
                </a:solidFill>
              </a:rPr>
              <a:t> is two dimensional array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01968" y="28578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P2[3]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45001" y="28606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P2[2]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54538" y="28634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P2[1]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30823" y="28662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P2[0]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590485" y="41740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P3[3]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233518" y="41768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P3[2]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943055" y="41796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P3[1]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619340" y="41824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P3[0]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10357" y="1409004"/>
            <a:ext cx="2706190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1575"/>
                </a:solidFill>
              </a:rPr>
              <a:t>Generate Partial Products</a:t>
            </a:r>
            <a:endParaRPr lang="en-IN" sz="1600" b="1" dirty="0">
              <a:solidFill>
                <a:srgbClr val="9B1575"/>
              </a:solidFill>
            </a:endParaRPr>
          </a:p>
        </p:txBody>
      </p:sp>
      <p:cxnSp>
        <p:nvCxnSpPr>
          <p:cNvPr id="116" name="Straight Arrow Connector 115"/>
          <p:cNvCxnSpPr>
            <a:stCxn id="79" idx="2"/>
          </p:cNvCxnSpPr>
          <p:nvPr/>
        </p:nvCxnSpPr>
        <p:spPr>
          <a:xfrm>
            <a:off x="7524966" y="1528370"/>
            <a:ext cx="10052" cy="571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8" idx="2"/>
          </p:cNvCxnSpPr>
          <p:nvPr/>
        </p:nvCxnSpPr>
        <p:spPr>
          <a:xfrm flipH="1">
            <a:off x="6845867" y="1525570"/>
            <a:ext cx="2814" cy="574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77" idx="2"/>
          </p:cNvCxnSpPr>
          <p:nvPr/>
        </p:nvCxnSpPr>
        <p:spPr>
          <a:xfrm>
            <a:off x="6139144" y="1522770"/>
            <a:ext cx="12742" cy="581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5490289" y="1544909"/>
            <a:ext cx="5822" cy="558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31469" y="3474045"/>
            <a:ext cx="2816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assign P[1] = B[1]?A:{N{1’b0}};</a:t>
            </a:r>
            <a:endParaRPr lang="en-IN" sz="1400" b="1" dirty="0">
              <a:solidFill>
                <a:srgbClr val="7030A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05508" y="4033598"/>
            <a:ext cx="2816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assign P[2] = B[2]?A:{N{1’b0}};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06092" y="4574131"/>
            <a:ext cx="2816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assign P[3] = B[3]?A:{N{1’b0}};</a:t>
            </a:r>
            <a:endParaRPr lang="en-IN" sz="1400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02070" y="2499515"/>
            <a:ext cx="37899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Generate partial products </a:t>
            </a:r>
          </a:p>
          <a:p>
            <a:r>
              <a:rPr lang="en-IN" sz="1600" dirty="0"/>
              <a:t>    </a:t>
            </a:r>
            <a:r>
              <a:rPr lang="en-IN" sz="1600" dirty="0" err="1">
                <a:solidFill>
                  <a:schemeClr val="accent6"/>
                </a:solidFill>
              </a:rPr>
              <a:t>genvar</a:t>
            </a:r>
            <a:r>
              <a:rPr lang="en-IN" sz="1600" dirty="0">
                <a:solidFill>
                  <a:schemeClr val="accent6"/>
                </a:solidFill>
              </a:rPr>
              <a:t> </a:t>
            </a:r>
            <a:r>
              <a:rPr lang="en-IN" sz="1600" dirty="0" err="1">
                <a:solidFill>
                  <a:schemeClr val="accent6"/>
                </a:solidFill>
              </a:rPr>
              <a:t>i</a:t>
            </a:r>
            <a:r>
              <a:rPr lang="en-IN" sz="1600" dirty="0">
                <a:solidFill>
                  <a:schemeClr val="accent6"/>
                </a:solidFill>
              </a:rPr>
              <a:t>;</a:t>
            </a:r>
          </a:p>
          <a:p>
            <a:r>
              <a:rPr lang="en-IN" sz="1600" dirty="0"/>
              <a:t>    </a:t>
            </a:r>
            <a:r>
              <a:rPr lang="en-IN" sz="1600" dirty="0">
                <a:solidFill>
                  <a:srgbClr val="C00000"/>
                </a:solidFill>
              </a:rPr>
              <a:t>generate</a:t>
            </a:r>
          </a:p>
          <a:p>
            <a:r>
              <a:rPr lang="en-IN" sz="1600" dirty="0">
                <a:solidFill>
                  <a:srgbClr val="C00000"/>
                </a:solidFill>
              </a:rPr>
              <a:t>    for(</a:t>
            </a:r>
            <a:r>
              <a:rPr lang="en-IN" sz="1600" dirty="0" err="1">
                <a:solidFill>
                  <a:srgbClr val="C00000"/>
                </a:solidFill>
              </a:rPr>
              <a:t>i</a:t>
            </a:r>
            <a:r>
              <a:rPr lang="en-IN" sz="1600" dirty="0">
                <a:solidFill>
                  <a:srgbClr val="C00000"/>
                </a:solidFill>
              </a:rPr>
              <a:t>=0;i&lt;</a:t>
            </a:r>
            <a:r>
              <a:rPr lang="en-IN" sz="1600" dirty="0" err="1">
                <a:solidFill>
                  <a:srgbClr val="C00000"/>
                </a:solidFill>
              </a:rPr>
              <a:t>M;i</a:t>
            </a:r>
            <a:r>
              <a:rPr lang="en-IN" sz="1600" dirty="0">
                <a:solidFill>
                  <a:srgbClr val="C00000"/>
                </a:solidFill>
              </a:rPr>
              <a:t>=i+1)</a:t>
            </a:r>
          </a:p>
          <a:p>
            <a:r>
              <a:rPr lang="en-IN" sz="1600" dirty="0">
                <a:solidFill>
                  <a:srgbClr val="C00000"/>
                </a:solidFill>
              </a:rPr>
              <a:t>    </a:t>
            </a:r>
            <a:r>
              <a:rPr lang="en-IN" sz="1600" dirty="0" err="1">
                <a:solidFill>
                  <a:srgbClr val="C00000"/>
                </a:solidFill>
              </a:rPr>
              <a:t>begin:</a:t>
            </a:r>
            <a:r>
              <a:rPr lang="en-IN" sz="1600" i="1" dirty="0" err="1">
                <a:solidFill>
                  <a:srgbClr val="0070C0"/>
                </a:solidFill>
              </a:rPr>
              <a:t>partial_products_gen</a:t>
            </a:r>
            <a:endParaRPr lang="en-IN" sz="1600" i="1" dirty="0">
              <a:solidFill>
                <a:srgbClr val="0070C0"/>
              </a:solidFill>
            </a:endParaRPr>
          </a:p>
          <a:p>
            <a:r>
              <a:rPr lang="en-IN" sz="1600" b="1" dirty="0" smtClean="0">
                <a:solidFill>
                  <a:srgbClr val="7030A0"/>
                </a:solidFill>
              </a:rPr>
              <a:t>assign </a:t>
            </a:r>
            <a:r>
              <a:rPr lang="en-IN" sz="1600" b="1" dirty="0">
                <a:solidFill>
                  <a:srgbClr val="7030A0"/>
                </a:solidFill>
              </a:rPr>
              <a:t>P1[</a:t>
            </a:r>
            <a:r>
              <a:rPr lang="en-IN" sz="1600" b="1" dirty="0" err="1">
                <a:solidFill>
                  <a:srgbClr val="7030A0"/>
                </a:solidFill>
              </a:rPr>
              <a:t>i</a:t>
            </a:r>
            <a:r>
              <a:rPr lang="en-IN" sz="1600" b="1" dirty="0">
                <a:solidFill>
                  <a:srgbClr val="7030A0"/>
                </a:solidFill>
              </a:rPr>
              <a:t>] = B[</a:t>
            </a:r>
            <a:r>
              <a:rPr lang="en-IN" sz="1600" b="1" dirty="0" err="1">
                <a:solidFill>
                  <a:srgbClr val="7030A0"/>
                </a:solidFill>
              </a:rPr>
              <a:t>i</a:t>
            </a:r>
            <a:r>
              <a:rPr lang="en-IN" sz="1600" b="1" dirty="0">
                <a:solidFill>
                  <a:srgbClr val="7030A0"/>
                </a:solidFill>
              </a:rPr>
              <a:t>] ? A : {(N){1'B0}};</a:t>
            </a:r>
          </a:p>
          <a:p>
            <a:r>
              <a:rPr lang="en-IN" sz="1600" dirty="0"/>
              <a:t>    </a:t>
            </a:r>
            <a:r>
              <a:rPr lang="en-IN" sz="1600" dirty="0">
                <a:solidFill>
                  <a:srgbClr val="C00000"/>
                </a:solidFill>
              </a:rPr>
              <a:t>end</a:t>
            </a:r>
          </a:p>
          <a:p>
            <a:r>
              <a:rPr lang="en-IN" sz="1600" dirty="0">
                <a:solidFill>
                  <a:srgbClr val="C00000"/>
                </a:solidFill>
              </a:rPr>
              <a:t>    </a:t>
            </a:r>
            <a:r>
              <a:rPr lang="en-IN" sz="1600" dirty="0" err="1">
                <a:solidFill>
                  <a:srgbClr val="C00000"/>
                </a:solidFill>
              </a:rPr>
              <a:t>endgenerate</a:t>
            </a:r>
            <a:endParaRPr lang="en-IN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25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 May 06">
  <a:themeElements>
    <a:clrScheme name="Powerpoint Template May 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werpoint Template May 06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 Template May 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4228</TotalTime>
  <Words>1233</Words>
  <Application>Microsoft Office PowerPoint</Application>
  <PresentationFormat>Widescreen</PresentationFormat>
  <Paragraphs>612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Arial Rounded MT Bold</vt:lpstr>
      <vt:lpstr>Calibri</vt:lpstr>
      <vt:lpstr>Cambria Math</vt:lpstr>
      <vt:lpstr>Times New Roman</vt:lpstr>
      <vt:lpstr>Verdana</vt:lpstr>
      <vt:lpstr>Powerpoint Template May 06</vt:lpstr>
      <vt:lpstr>Lecture : Binary Multipliers (EE5037 : VLSI Circuits for Signal Processing)</vt:lpstr>
      <vt:lpstr>Binary Unsigned Array Multiplier Design</vt:lpstr>
      <vt:lpstr>Binary Unsigned Array Multiplier Design</vt:lpstr>
      <vt:lpstr>Binary Unsigned Array Multiplier Design</vt:lpstr>
      <vt:lpstr>Writing HDL code for Unsigned Array Multiplier</vt:lpstr>
      <vt:lpstr>Writing HDL code for Array Multiplier Design</vt:lpstr>
      <vt:lpstr>Writing HDL code for Array Multiplier Design</vt:lpstr>
      <vt:lpstr>Writing HDL code for Unsigned Array Multiplier</vt:lpstr>
      <vt:lpstr>Writing Generic HDL code for Unsigned Array Multiplier</vt:lpstr>
      <vt:lpstr>Writing Generic HDL code for Unsigned Array Multiplier</vt:lpstr>
      <vt:lpstr>Binary Signed Multiplier Design</vt:lpstr>
      <vt:lpstr>Binary Signed Multiplier Design  (Baugh-Wooley Multiplier) </vt:lpstr>
      <vt:lpstr>Binary Signed Multiplier Design  (Baugh-Wooley Multiplier) </vt:lpstr>
      <vt:lpstr>Binary Signed Array Multiplier Design  (Baugh-Wooley Multiplier) </vt:lpstr>
      <vt:lpstr>Design Single Circuit for Binary Unsigned and Signed Multiplication</vt:lpstr>
      <vt:lpstr>Design Single Circuit for Binary Unsigned and Signed Multiplication</vt:lpstr>
      <vt:lpstr>Design Single Circuit for Multiplier and Accumulator Unit (MAC)</vt:lpstr>
      <vt:lpstr>Design Single Circuit for Multiplier and Accumulator Unit (MAC)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 : Basics of Digital Gates  (EE5xxx : CAD for VLSI Systems)</dc:title>
  <dc:creator>Windows User</dc:creator>
  <cp:lastModifiedBy>DELL</cp:lastModifiedBy>
  <cp:revision>83</cp:revision>
  <dcterms:created xsi:type="dcterms:W3CDTF">2019-01-11T22:15:14Z</dcterms:created>
  <dcterms:modified xsi:type="dcterms:W3CDTF">2021-03-24T23:32:03Z</dcterms:modified>
</cp:coreProperties>
</file>