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21388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230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500370"/>
            <a:ext cx="25733931" cy="7446328"/>
          </a:xfrm>
        </p:spPr>
        <p:txBody>
          <a:bodyPr anchor="b"/>
          <a:lstStyle>
            <a:lvl1pPr algn="ctr">
              <a:defRPr sz="18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3856"/>
            <a:ext cx="22706410" cy="5163908"/>
          </a:xfrm>
        </p:spPr>
        <p:txBody>
          <a:bodyPr/>
          <a:lstStyle>
            <a:lvl1pPr marL="0" indent="0" algn="ctr">
              <a:buNone/>
              <a:defRPr sz="7485"/>
            </a:lvl1pPr>
            <a:lvl2pPr marL="1425915" indent="0" algn="ctr">
              <a:buNone/>
              <a:defRPr sz="6238"/>
            </a:lvl2pPr>
            <a:lvl3pPr marL="2851831" indent="0" algn="ctr">
              <a:buNone/>
              <a:defRPr sz="5614"/>
            </a:lvl3pPr>
            <a:lvl4pPr marL="4277746" indent="0" algn="ctr">
              <a:buNone/>
              <a:defRPr sz="4990"/>
            </a:lvl4pPr>
            <a:lvl5pPr marL="5703661" indent="0" algn="ctr">
              <a:buNone/>
              <a:defRPr sz="4990"/>
            </a:lvl5pPr>
            <a:lvl6pPr marL="7129577" indent="0" algn="ctr">
              <a:buNone/>
              <a:defRPr sz="4990"/>
            </a:lvl6pPr>
            <a:lvl7pPr marL="8555492" indent="0" algn="ctr">
              <a:buNone/>
              <a:defRPr sz="4990"/>
            </a:lvl7pPr>
            <a:lvl8pPr marL="9981408" indent="0" algn="ctr">
              <a:buNone/>
              <a:defRPr sz="4990"/>
            </a:lvl8pPr>
            <a:lvl9pPr marL="11407323" indent="0" algn="ctr">
              <a:buNone/>
              <a:defRPr sz="4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2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734"/>
            <a:ext cx="6528093" cy="181256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734"/>
            <a:ext cx="19205838" cy="181256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9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2250"/>
            <a:ext cx="26112371" cy="8896974"/>
          </a:xfrm>
        </p:spPr>
        <p:txBody>
          <a:bodyPr anchor="b"/>
          <a:lstStyle>
            <a:lvl1pPr>
              <a:defRPr sz="18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3393"/>
            <a:ext cx="26112371" cy="4678708"/>
          </a:xfrm>
        </p:spPr>
        <p:txBody>
          <a:bodyPr/>
          <a:lstStyle>
            <a:lvl1pPr marL="0" indent="0">
              <a:buNone/>
              <a:defRPr sz="7485">
                <a:solidFill>
                  <a:schemeClr val="tx1"/>
                </a:solidFill>
              </a:defRPr>
            </a:lvl1pPr>
            <a:lvl2pPr marL="1425915" indent="0">
              <a:buNone/>
              <a:defRPr sz="6238">
                <a:solidFill>
                  <a:schemeClr val="tx1">
                    <a:tint val="75000"/>
                  </a:schemeClr>
                </a:solidFill>
              </a:defRPr>
            </a:lvl2pPr>
            <a:lvl3pPr marL="2851831" indent="0">
              <a:buNone/>
              <a:defRPr sz="5614">
                <a:solidFill>
                  <a:schemeClr val="tx1">
                    <a:tint val="75000"/>
                  </a:schemeClr>
                </a:solidFill>
              </a:defRPr>
            </a:lvl3pPr>
            <a:lvl4pPr marL="4277746" indent="0">
              <a:buNone/>
              <a:defRPr sz="4990">
                <a:solidFill>
                  <a:schemeClr val="tx1">
                    <a:tint val="75000"/>
                  </a:schemeClr>
                </a:solidFill>
              </a:defRPr>
            </a:lvl4pPr>
            <a:lvl5pPr marL="5703661" indent="0">
              <a:buNone/>
              <a:defRPr sz="4990">
                <a:solidFill>
                  <a:schemeClr val="tx1">
                    <a:tint val="75000"/>
                  </a:schemeClr>
                </a:solidFill>
              </a:defRPr>
            </a:lvl5pPr>
            <a:lvl6pPr marL="7129577" indent="0">
              <a:buNone/>
              <a:defRPr sz="4990">
                <a:solidFill>
                  <a:schemeClr val="tx1">
                    <a:tint val="75000"/>
                  </a:schemeClr>
                </a:solidFill>
              </a:defRPr>
            </a:lvl6pPr>
            <a:lvl7pPr marL="8555492" indent="0">
              <a:buNone/>
              <a:defRPr sz="4990">
                <a:solidFill>
                  <a:schemeClr val="tx1">
                    <a:tint val="75000"/>
                  </a:schemeClr>
                </a:solidFill>
              </a:defRPr>
            </a:lvl7pPr>
            <a:lvl8pPr marL="9981408" indent="0">
              <a:buNone/>
              <a:defRPr sz="4990">
                <a:solidFill>
                  <a:schemeClr val="tx1">
                    <a:tint val="75000"/>
                  </a:schemeClr>
                </a:solidFill>
              </a:defRPr>
            </a:lvl8pPr>
            <a:lvl9pPr marL="11407323" indent="0">
              <a:buNone/>
              <a:defRPr sz="4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3668"/>
            <a:ext cx="12866966" cy="13570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3668"/>
            <a:ext cx="12866966" cy="13570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738"/>
            <a:ext cx="26112371" cy="4134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3127"/>
            <a:ext cx="12807832" cy="2569576"/>
          </a:xfrm>
        </p:spPr>
        <p:txBody>
          <a:bodyPr anchor="b"/>
          <a:lstStyle>
            <a:lvl1pPr marL="0" indent="0">
              <a:buNone/>
              <a:defRPr sz="7485" b="1"/>
            </a:lvl1pPr>
            <a:lvl2pPr marL="1425915" indent="0">
              <a:buNone/>
              <a:defRPr sz="6238" b="1"/>
            </a:lvl2pPr>
            <a:lvl3pPr marL="2851831" indent="0">
              <a:buNone/>
              <a:defRPr sz="5614" b="1"/>
            </a:lvl3pPr>
            <a:lvl4pPr marL="4277746" indent="0">
              <a:buNone/>
              <a:defRPr sz="4990" b="1"/>
            </a:lvl4pPr>
            <a:lvl5pPr marL="5703661" indent="0">
              <a:buNone/>
              <a:defRPr sz="4990" b="1"/>
            </a:lvl5pPr>
            <a:lvl6pPr marL="7129577" indent="0">
              <a:buNone/>
              <a:defRPr sz="4990" b="1"/>
            </a:lvl6pPr>
            <a:lvl7pPr marL="8555492" indent="0">
              <a:buNone/>
              <a:defRPr sz="4990" b="1"/>
            </a:lvl7pPr>
            <a:lvl8pPr marL="9981408" indent="0">
              <a:buNone/>
              <a:defRPr sz="4990" b="1"/>
            </a:lvl8pPr>
            <a:lvl9pPr marL="11407323" indent="0">
              <a:buNone/>
              <a:defRPr sz="49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2703"/>
            <a:ext cx="12807832" cy="11491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3127"/>
            <a:ext cx="12870909" cy="2569576"/>
          </a:xfrm>
        </p:spPr>
        <p:txBody>
          <a:bodyPr anchor="b"/>
          <a:lstStyle>
            <a:lvl1pPr marL="0" indent="0">
              <a:buNone/>
              <a:defRPr sz="7485" b="1"/>
            </a:lvl1pPr>
            <a:lvl2pPr marL="1425915" indent="0">
              <a:buNone/>
              <a:defRPr sz="6238" b="1"/>
            </a:lvl2pPr>
            <a:lvl3pPr marL="2851831" indent="0">
              <a:buNone/>
              <a:defRPr sz="5614" b="1"/>
            </a:lvl3pPr>
            <a:lvl4pPr marL="4277746" indent="0">
              <a:buNone/>
              <a:defRPr sz="4990" b="1"/>
            </a:lvl4pPr>
            <a:lvl5pPr marL="5703661" indent="0">
              <a:buNone/>
              <a:defRPr sz="4990" b="1"/>
            </a:lvl5pPr>
            <a:lvl6pPr marL="7129577" indent="0">
              <a:buNone/>
              <a:defRPr sz="4990" b="1"/>
            </a:lvl6pPr>
            <a:lvl7pPr marL="8555492" indent="0">
              <a:buNone/>
              <a:defRPr sz="4990" b="1"/>
            </a:lvl7pPr>
            <a:lvl8pPr marL="9981408" indent="0">
              <a:buNone/>
              <a:defRPr sz="4990" b="1"/>
            </a:lvl8pPr>
            <a:lvl9pPr marL="11407323" indent="0">
              <a:buNone/>
              <a:defRPr sz="49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2703"/>
            <a:ext cx="12870909" cy="11491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892"/>
            <a:ext cx="9764544" cy="4990624"/>
          </a:xfrm>
        </p:spPr>
        <p:txBody>
          <a:bodyPr anchor="b"/>
          <a:lstStyle>
            <a:lvl1pPr>
              <a:defRPr sz="9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9537"/>
            <a:ext cx="15326827" cy="15199618"/>
          </a:xfrm>
        </p:spPr>
        <p:txBody>
          <a:bodyPr/>
          <a:lstStyle>
            <a:lvl1pPr>
              <a:defRPr sz="9980"/>
            </a:lvl1pPr>
            <a:lvl2pPr>
              <a:defRPr sz="8733"/>
            </a:lvl2pPr>
            <a:lvl3pPr>
              <a:defRPr sz="7485"/>
            </a:lvl3pPr>
            <a:lvl4pPr>
              <a:defRPr sz="6238"/>
            </a:lvl4pPr>
            <a:lvl5pPr>
              <a:defRPr sz="6238"/>
            </a:lvl5pPr>
            <a:lvl6pPr>
              <a:defRPr sz="6238"/>
            </a:lvl6pPr>
            <a:lvl7pPr>
              <a:defRPr sz="6238"/>
            </a:lvl7pPr>
            <a:lvl8pPr>
              <a:defRPr sz="6238"/>
            </a:lvl8pPr>
            <a:lvl9pPr>
              <a:defRPr sz="623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6517"/>
            <a:ext cx="9764544" cy="11887390"/>
          </a:xfrm>
        </p:spPr>
        <p:txBody>
          <a:bodyPr/>
          <a:lstStyle>
            <a:lvl1pPr marL="0" indent="0">
              <a:buNone/>
              <a:defRPr sz="4990"/>
            </a:lvl1pPr>
            <a:lvl2pPr marL="1425915" indent="0">
              <a:buNone/>
              <a:defRPr sz="4366"/>
            </a:lvl2pPr>
            <a:lvl3pPr marL="2851831" indent="0">
              <a:buNone/>
              <a:defRPr sz="3743"/>
            </a:lvl3pPr>
            <a:lvl4pPr marL="4277746" indent="0">
              <a:buNone/>
              <a:defRPr sz="3119"/>
            </a:lvl4pPr>
            <a:lvl5pPr marL="5703661" indent="0">
              <a:buNone/>
              <a:defRPr sz="3119"/>
            </a:lvl5pPr>
            <a:lvl6pPr marL="7129577" indent="0">
              <a:buNone/>
              <a:defRPr sz="3119"/>
            </a:lvl6pPr>
            <a:lvl7pPr marL="8555492" indent="0">
              <a:buNone/>
              <a:defRPr sz="3119"/>
            </a:lvl7pPr>
            <a:lvl8pPr marL="9981408" indent="0">
              <a:buNone/>
              <a:defRPr sz="3119"/>
            </a:lvl8pPr>
            <a:lvl9pPr marL="11407323" indent="0">
              <a:buNone/>
              <a:defRPr sz="311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892"/>
            <a:ext cx="9764544" cy="4990624"/>
          </a:xfrm>
        </p:spPr>
        <p:txBody>
          <a:bodyPr anchor="b"/>
          <a:lstStyle>
            <a:lvl1pPr>
              <a:defRPr sz="9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9537"/>
            <a:ext cx="15326827" cy="15199618"/>
          </a:xfrm>
        </p:spPr>
        <p:txBody>
          <a:bodyPr anchor="t"/>
          <a:lstStyle>
            <a:lvl1pPr marL="0" indent="0">
              <a:buNone/>
              <a:defRPr sz="9980"/>
            </a:lvl1pPr>
            <a:lvl2pPr marL="1425915" indent="0">
              <a:buNone/>
              <a:defRPr sz="8733"/>
            </a:lvl2pPr>
            <a:lvl3pPr marL="2851831" indent="0">
              <a:buNone/>
              <a:defRPr sz="7485"/>
            </a:lvl3pPr>
            <a:lvl4pPr marL="4277746" indent="0">
              <a:buNone/>
              <a:defRPr sz="6238"/>
            </a:lvl4pPr>
            <a:lvl5pPr marL="5703661" indent="0">
              <a:buNone/>
              <a:defRPr sz="6238"/>
            </a:lvl5pPr>
            <a:lvl6pPr marL="7129577" indent="0">
              <a:buNone/>
              <a:defRPr sz="6238"/>
            </a:lvl6pPr>
            <a:lvl7pPr marL="8555492" indent="0">
              <a:buNone/>
              <a:defRPr sz="6238"/>
            </a:lvl7pPr>
            <a:lvl8pPr marL="9981408" indent="0">
              <a:buNone/>
              <a:defRPr sz="6238"/>
            </a:lvl8pPr>
            <a:lvl9pPr marL="11407323" indent="0">
              <a:buNone/>
              <a:defRPr sz="6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6517"/>
            <a:ext cx="9764544" cy="11887390"/>
          </a:xfrm>
        </p:spPr>
        <p:txBody>
          <a:bodyPr/>
          <a:lstStyle>
            <a:lvl1pPr marL="0" indent="0">
              <a:buNone/>
              <a:defRPr sz="4990"/>
            </a:lvl1pPr>
            <a:lvl2pPr marL="1425915" indent="0">
              <a:buNone/>
              <a:defRPr sz="4366"/>
            </a:lvl2pPr>
            <a:lvl3pPr marL="2851831" indent="0">
              <a:buNone/>
              <a:defRPr sz="3743"/>
            </a:lvl3pPr>
            <a:lvl4pPr marL="4277746" indent="0">
              <a:buNone/>
              <a:defRPr sz="3119"/>
            </a:lvl4pPr>
            <a:lvl5pPr marL="5703661" indent="0">
              <a:buNone/>
              <a:defRPr sz="3119"/>
            </a:lvl5pPr>
            <a:lvl6pPr marL="7129577" indent="0">
              <a:buNone/>
              <a:defRPr sz="3119"/>
            </a:lvl6pPr>
            <a:lvl7pPr marL="8555492" indent="0">
              <a:buNone/>
              <a:defRPr sz="3119"/>
            </a:lvl7pPr>
            <a:lvl8pPr marL="9981408" indent="0">
              <a:buNone/>
              <a:defRPr sz="3119"/>
            </a:lvl8pPr>
            <a:lvl9pPr marL="11407323" indent="0">
              <a:buNone/>
              <a:defRPr sz="311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738"/>
            <a:ext cx="26112371" cy="413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3668"/>
            <a:ext cx="26112371" cy="1357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23872"/>
            <a:ext cx="6811923" cy="1138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B232-733F-47C6-931E-C25D6F1A93A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23872"/>
            <a:ext cx="10217884" cy="1138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23872"/>
            <a:ext cx="6811923" cy="1138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B2E5-7502-4ABE-9F28-C56513E4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831" rtl="0" eaLnBrk="1" latinLnBrk="0" hangingPunct="1">
        <a:lnSpc>
          <a:spcPct val="90000"/>
        </a:lnSpc>
        <a:spcBef>
          <a:spcPct val="0"/>
        </a:spcBef>
        <a:buNone/>
        <a:defRPr sz="13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958" indent="-712958" algn="l" defTabSz="2851831" rtl="0" eaLnBrk="1" latinLnBrk="0" hangingPunct="1">
        <a:lnSpc>
          <a:spcPct val="90000"/>
        </a:lnSpc>
        <a:spcBef>
          <a:spcPts val="3119"/>
        </a:spcBef>
        <a:buFont typeface="Arial" panose="020B0604020202020204" pitchFamily="34" charset="0"/>
        <a:buChar char="•"/>
        <a:defRPr sz="8733" kern="1200">
          <a:solidFill>
            <a:schemeClr val="tx1"/>
          </a:solidFill>
          <a:latin typeface="+mn-lt"/>
          <a:ea typeface="+mn-ea"/>
          <a:cs typeface="+mn-cs"/>
        </a:defRPr>
      </a:lvl1pPr>
      <a:lvl2pPr marL="2138873" indent="-712958" algn="l" defTabSz="285183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5" kern="1200">
          <a:solidFill>
            <a:schemeClr val="tx1"/>
          </a:solidFill>
          <a:latin typeface="+mn-lt"/>
          <a:ea typeface="+mn-ea"/>
          <a:cs typeface="+mn-cs"/>
        </a:defRPr>
      </a:lvl2pPr>
      <a:lvl3pPr marL="3564788" indent="-712958" algn="l" defTabSz="285183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8" kern="1200">
          <a:solidFill>
            <a:schemeClr val="tx1"/>
          </a:solidFill>
          <a:latin typeface="+mn-lt"/>
          <a:ea typeface="+mn-ea"/>
          <a:cs typeface="+mn-cs"/>
        </a:defRPr>
      </a:lvl3pPr>
      <a:lvl4pPr marL="4990704" indent="-712958" algn="l" defTabSz="285183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4pPr>
      <a:lvl5pPr marL="6416619" indent="-712958" algn="l" defTabSz="285183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5pPr>
      <a:lvl6pPr marL="7842534" indent="-712958" algn="l" defTabSz="285183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6pPr>
      <a:lvl7pPr marL="9268450" indent="-712958" algn="l" defTabSz="285183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7pPr>
      <a:lvl8pPr marL="10694365" indent="-712958" algn="l" defTabSz="285183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8pPr>
      <a:lvl9pPr marL="12120281" indent="-712958" algn="l" defTabSz="285183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831" rtl="0" eaLnBrk="1" latinLnBrk="0" hangingPunct="1">
        <a:defRPr sz="5614" kern="1200">
          <a:solidFill>
            <a:schemeClr val="tx1"/>
          </a:solidFill>
          <a:latin typeface="+mn-lt"/>
          <a:ea typeface="+mn-ea"/>
          <a:cs typeface="+mn-cs"/>
        </a:defRPr>
      </a:lvl1pPr>
      <a:lvl2pPr marL="1425915" algn="l" defTabSz="2851831" rtl="0" eaLnBrk="1" latinLnBrk="0" hangingPunct="1"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851831" algn="l" defTabSz="2851831" rtl="0" eaLnBrk="1" latinLnBrk="0" hangingPunct="1">
        <a:defRPr sz="5614" kern="1200">
          <a:solidFill>
            <a:schemeClr val="tx1"/>
          </a:solidFill>
          <a:latin typeface="+mn-lt"/>
          <a:ea typeface="+mn-ea"/>
          <a:cs typeface="+mn-cs"/>
        </a:defRPr>
      </a:lvl3pPr>
      <a:lvl4pPr marL="4277746" algn="l" defTabSz="2851831" rtl="0" eaLnBrk="1" latinLnBrk="0" hangingPunct="1">
        <a:defRPr sz="5614" kern="1200">
          <a:solidFill>
            <a:schemeClr val="tx1"/>
          </a:solidFill>
          <a:latin typeface="+mn-lt"/>
          <a:ea typeface="+mn-ea"/>
          <a:cs typeface="+mn-cs"/>
        </a:defRPr>
      </a:lvl4pPr>
      <a:lvl5pPr marL="5703661" algn="l" defTabSz="2851831" rtl="0" eaLnBrk="1" latinLnBrk="0" hangingPunct="1">
        <a:defRPr sz="5614" kern="1200">
          <a:solidFill>
            <a:schemeClr val="tx1"/>
          </a:solidFill>
          <a:latin typeface="+mn-lt"/>
          <a:ea typeface="+mn-ea"/>
          <a:cs typeface="+mn-cs"/>
        </a:defRPr>
      </a:lvl5pPr>
      <a:lvl6pPr marL="7129577" algn="l" defTabSz="2851831" rtl="0" eaLnBrk="1" latinLnBrk="0" hangingPunct="1">
        <a:defRPr sz="5614" kern="1200">
          <a:solidFill>
            <a:schemeClr val="tx1"/>
          </a:solidFill>
          <a:latin typeface="+mn-lt"/>
          <a:ea typeface="+mn-ea"/>
          <a:cs typeface="+mn-cs"/>
        </a:defRPr>
      </a:lvl6pPr>
      <a:lvl7pPr marL="8555492" algn="l" defTabSz="2851831" rtl="0" eaLnBrk="1" latinLnBrk="0" hangingPunct="1">
        <a:defRPr sz="5614" kern="1200">
          <a:solidFill>
            <a:schemeClr val="tx1"/>
          </a:solidFill>
          <a:latin typeface="+mn-lt"/>
          <a:ea typeface="+mn-ea"/>
          <a:cs typeface="+mn-cs"/>
        </a:defRPr>
      </a:lvl7pPr>
      <a:lvl8pPr marL="9981408" algn="l" defTabSz="2851831" rtl="0" eaLnBrk="1" latinLnBrk="0" hangingPunct="1">
        <a:defRPr sz="5614" kern="1200">
          <a:solidFill>
            <a:schemeClr val="tx1"/>
          </a:solidFill>
          <a:latin typeface="+mn-lt"/>
          <a:ea typeface="+mn-ea"/>
          <a:cs typeface="+mn-cs"/>
        </a:defRPr>
      </a:lvl8pPr>
      <a:lvl9pPr marL="11407323" algn="l" defTabSz="2851831" rtl="0" eaLnBrk="1" latinLnBrk="0" hangingPunct="1">
        <a:defRPr sz="5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69F630C-E4DA-4DD2-AC06-71CFEF6C4684}"/>
              </a:ext>
            </a:extLst>
          </p:cNvPr>
          <p:cNvSpPr/>
          <p:nvPr/>
        </p:nvSpPr>
        <p:spPr>
          <a:xfrm>
            <a:off x="4114800" y="8019601"/>
            <a:ext cx="10744200" cy="6331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D0C28-521B-4693-955E-F3F101D38FAE}"/>
              </a:ext>
            </a:extLst>
          </p:cNvPr>
          <p:cNvSpPr/>
          <p:nvPr/>
        </p:nvSpPr>
        <p:spPr>
          <a:xfrm>
            <a:off x="203200" y="143554"/>
            <a:ext cx="14951789" cy="21084457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99" tIns="32300" rIns="64599" bIns="323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72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0CD66-1207-463E-9A03-18197000EE6F}"/>
              </a:ext>
            </a:extLst>
          </p:cNvPr>
          <p:cNvSpPr/>
          <p:nvPr/>
        </p:nvSpPr>
        <p:spPr>
          <a:xfrm>
            <a:off x="15154989" y="143554"/>
            <a:ext cx="14918611" cy="21084457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99" tIns="32300" rIns="64599" bIns="323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7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3926D-EC5D-445F-88E1-A39C841FBD99}"/>
              </a:ext>
            </a:extLst>
          </p:cNvPr>
          <p:cNvSpPr txBox="1"/>
          <p:nvPr/>
        </p:nvSpPr>
        <p:spPr>
          <a:xfrm>
            <a:off x="203199" y="143556"/>
            <a:ext cx="1495178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Bare-Metal Cloud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23D119-82AA-429B-8B9E-9A93B9273300}"/>
              </a:ext>
            </a:extLst>
          </p:cNvPr>
          <p:cNvSpPr txBox="1"/>
          <p:nvPr/>
        </p:nvSpPr>
        <p:spPr>
          <a:xfrm>
            <a:off x="203199" y="7145670"/>
            <a:ext cx="1495178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Network Provisioning Challenges I : Supporting arbitrary topologies 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D601A1-5C8C-4984-AE9B-464FCD5CF520}"/>
              </a:ext>
            </a:extLst>
          </p:cNvPr>
          <p:cNvGrpSpPr/>
          <p:nvPr/>
        </p:nvGrpSpPr>
        <p:grpSpPr>
          <a:xfrm>
            <a:off x="4395633" y="8463432"/>
            <a:ext cx="10290627" cy="6046573"/>
            <a:chOff x="1110540" y="570641"/>
            <a:chExt cx="10290627" cy="604657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3D9EB8-653F-4258-8BE4-162385AEEBB8}"/>
                </a:ext>
              </a:extLst>
            </p:cNvPr>
            <p:cNvGrpSpPr/>
            <p:nvPr/>
          </p:nvGrpSpPr>
          <p:grpSpPr>
            <a:xfrm>
              <a:off x="1110540" y="570641"/>
              <a:ext cx="10290627" cy="6046573"/>
              <a:chOff x="129603" y="258378"/>
              <a:chExt cx="7858301" cy="391250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BBA370-6EC0-4120-A23D-1FD605CDFBA5}"/>
                  </a:ext>
                </a:extLst>
              </p:cNvPr>
              <p:cNvSpPr/>
              <p:nvPr/>
            </p:nvSpPr>
            <p:spPr>
              <a:xfrm>
                <a:off x="129603" y="279840"/>
                <a:ext cx="2593910" cy="1264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2" descr="https://openclipart.org/image/2400px/svg_to_png/215022/blue-switch.png">
                <a:extLst>
                  <a:ext uri="{FF2B5EF4-FFF2-40B4-BE49-F238E27FC236}">
                    <a16:creationId xmlns:a16="http://schemas.microsoft.com/office/drawing/2014/main" id="{1813EC4F-BDC0-4E96-863C-803A176DAC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482520" y="3335026"/>
                <a:ext cx="1446829" cy="569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https://openclipart.org/image/2400px/svg_to_png/215022/blue-switch.png">
                <a:extLst>
                  <a:ext uri="{FF2B5EF4-FFF2-40B4-BE49-F238E27FC236}">
                    <a16:creationId xmlns:a16="http://schemas.microsoft.com/office/drawing/2014/main" id="{43353C10-C856-42D2-B2DB-09019886CF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30455" y="3335025"/>
                <a:ext cx="1446829" cy="569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C8666F-C635-4F26-A7CF-7E43D8DB48BA}"/>
                  </a:ext>
                </a:extLst>
              </p:cNvPr>
              <p:cNvSpPr txBox="1"/>
              <p:nvPr/>
            </p:nvSpPr>
            <p:spPr>
              <a:xfrm>
                <a:off x="2747281" y="3801549"/>
                <a:ext cx="9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Switch1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D3651D-9EEA-495A-9C94-F40E0338D021}"/>
                  </a:ext>
                </a:extLst>
              </p:cNvPr>
              <p:cNvSpPr txBox="1"/>
              <p:nvPr/>
            </p:nvSpPr>
            <p:spPr>
              <a:xfrm>
                <a:off x="4495216" y="3801549"/>
                <a:ext cx="9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Switch2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167D79C-7841-4B60-979D-9FF26A91AB50}"/>
                  </a:ext>
                </a:extLst>
              </p:cNvPr>
              <p:cNvCxnSpPr/>
              <p:nvPr/>
            </p:nvCxnSpPr>
            <p:spPr>
              <a:xfrm>
                <a:off x="3745173" y="3619601"/>
                <a:ext cx="8584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74CFA9-AF78-4C1B-973F-594756C3B6CE}"/>
                  </a:ext>
                </a:extLst>
              </p:cNvPr>
              <p:cNvSpPr/>
              <p:nvPr/>
            </p:nvSpPr>
            <p:spPr>
              <a:xfrm>
                <a:off x="2723513" y="279840"/>
                <a:ext cx="2593910" cy="1264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98FD9C4-091C-4C65-B9D7-C9EA5E54EE2F}"/>
                  </a:ext>
                </a:extLst>
              </p:cNvPr>
              <p:cNvSpPr/>
              <p:nvPr/>
            </p:nvSpPr>
            <p:spPr>
              <a:xfrm>
                <a:off x="5317423" y="286264"/>
                <a:ext cx="2593910" cy="1258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758DB1A-2539-45E2-AB78-FD43587926F0}"/>
                  </a:ext>
                </a:extLst>
              </p:cNvPr>
              <p:cNvCxnSpPr>
                <a:stCxn id="58" idx="0"/>
                <a:endCxn id="40" idx="2"/>
              </p:cNvCxnSpPr>
              <p:nvPr/>
            </p:nvCxnSpPr>
            <p:spPr>
              <a:xfrm flipH="1" flipV="1">
                <a:off x="1426558" y="1544481"/>
                <a:ext cx="2788304" cy="12669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AF9F76-A10B-4204-9A63-F6B150C3B032}"/>
                  </a:ext>
                </a:extLst>
              </p:cNvPr>
              <p:cNvCxnSpPr>
                <a:stCxn id="58" idx="0"/>
                <a:endCxn id="46" idx="2"/>
              </p:cNvCxnSpPr>
              <p:nvPr/>
            </p:nvCxnSpPr>
            <p:spPr>
              <a:xfrm flipH="1" flipV="1">
                <a:off x="4020468" y="1544481"/>
                <a:ext cx="194394" cy="12669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66B5C4E-1578-47A0-95C5-D8ECF598DE00}"/>
                  </a:ext>
                </a:extLst>
              </p:cNvPr>
              <p:cNvCxnSpPr>
                <a:stCxn id="58" idx="0"/>
                <a:endCxn id="47" idx="2"/>
              </p:cNvCxnSpPr>
              <p:nvPr/>
            </p:nvCxnSpPr>
            <p:spPr>
              <a:xfrm flipV="1">
                <a:off x="4214862" y="1544481"/>
                <a:ext cx="2399516" cy="12669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8E1C6A-F3A0-486A-981E-D1F3E787434A}"/>
                  </a:ext>
                </a:extLst>
              </p:cNvPr>
              <p:cNvSpPr txBox="1"/>
              <p:nvPr/>
            </p:nvSpPr>
            <p:spPr>
              <a:xfrm>
                <a:off x="916252" y="258378"/>
                <a:ext cx="990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Tenant 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785C0F-8E88-41B6-9A62-9A0AB8F5FD03}"/>
                  </a:ext>
                </a:extLst>
              </p:cNvPr>
              <p:cNvSpPr txBox="1"/>
              <p:nvPr/>
            </p:nvSpPr>
            <p:spPr>
              <a:xfrm>
                <a:off x="3598193" y="259928"/>
                <a:ext cx="990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Tenant 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3C0D5B-B266-44B2-A960-8088646706D4}"/>
                  </a:ext>
                </a:extLst>
              </p:cNvPr>
              <p:cNvSpPr txBox="1"/>
              <p:nvPr/>
            </p:nvSpPr>
            <p:spPr>
              <a:xfrm>
                <a:off x="6414565" y="294325"/>
                <a:ext cx="990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Tenant 3</a:t>
                </a:r>
              </a:p>
            </p:txBody>
          </p:sp>
          <p:pic>
            <p:nvPicPr>
              <p:cNvPr id="54" name="Picture 2" descr="https://openclipart.org/image/2400px/svg_to_png/215022/blue-switch.png">
                <a:extLst>
                  <a:ext uri="{FF2B5EF4-FFF2-40B4-BE49-F238E27FC236}">
                    <a16:creationId xmlns:a16="http://schemas.microsoft.com/office/drawing/2014/main" id="{4FFAF8A6-D6D6-4324-B48C-5D90CA4E6C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77608" y="877899"/>
                <a:ext cx="497419" cy="195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https://openclipart.org/image/2400px/svg_to_png/215022/blue-switch.png">
                <a:extLst>
                  <a:ext uri="{FF2B5EF4-FFF2-40B4-BE49-F238E27FC236}">
                    <a16:creationId xmlns:a16="http://schemas.microsoft.com/office/drawing/2014/main" id="{F517EEA8-028F-4661-AC97-B72111FA83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695084" y="885960"/>
                <a:ext cx="497419" cy="195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40F2FD-5522-4E7F-AC10-BD65A566C7A4}"/>
                  </a:ext>
                </a:extLst>
              </p:cNvPr>
              <p:cNvCxnSpPr/>
              <p:nvPr/>
            </p:nvCxnSpPr>
            <p:spPr>
              <a:xfrm>
                <a:off x="6434872" y="971245"/>
                <a:ext cx="401216" cy="12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7E71E9D-D105-4F2E-9DE5-69DBC8AAF52E}"/>
                  </a:ext>
                </a:extLst>
              </p:cNvPr>
              <p:cNvCxnSpPr/>
              <p:nvPr/>
            </p:nvCxnSpPr>
            <p:spPr>
              <a:xfrm>
                <a:off x="129603" y="3050438"/>
                <a:ext cx="785830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5DF7AC-C402-459E-96C8-B762626610F5}"/>
                  </a:ext>
                </a:extLst>
              </p:cNvPr>
              <p:cNvSpPr txBox="1"/>
              <p:nvPr/>
            </p:nvSpPr>
            <p:spPr>
              <a:xfrm>
                <a:off x="2942422" y="2811458"/>
                <a:ext cx="2544880" cy="23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Existing SDN Network Hypervisors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C8157D9-3DAE-4C8D-9A4B-6B662F42F484}"/>
                </a:ext>
              </a:extLst>
            </p:cNvPr>
            <p:cNvGrpSpPr/>
            <p:nvPr/>
          </p:nvGrpSpPr>
          <p:grpSpPr>
            <a:xfrm>
              <a:off x="2115204" y="1649138"/>
              <a:ext cx="1368219" cy="275540"/>
              <a:chOff x="1160797" y="1189604"/>
              <a:chExt cx="4183617" cy="879614"/>
            </a:xfrm>
          </p:grpSpPr>
          <p:pic>
            <p:nvPicPr>
              <p:cNvPr id="60" name="Picture 2" descr="https://openclipart.org/image/2400px/svg_to_png/215022/blue-switch.png">
                <a:extLst>
                  <a:ext uri="{FF2B5EF4-FFF2-40B4-BE49-F238E27FC236}">
                    <a16:creationId xmlns:a16="http://schemas.microsoft.com/office/drawing/2014/main" id="{36788D08-63F8-4C09-B132-FE7FE79F54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60797" y="1189606"/>
                <a:ext cx="1894656" cy="879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https://openclipart.org/image/2400px/svg_to_png/215022/blue-switch.png">
                <a:extLst>
                  <a:ext uri="{FF2B5EF4-FFF2-40B4-BE49-F238E27FC236}">
                    <a16:creationId xmlns:a16="http://schemas.microsoft.com/office/drawing/2014/main" id="{2CB43D10-A3B7-41CA-BDA3-9987A200E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449758" y="1189604"/>
                <a:ext cx="1894656" cy="879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24B64C2-6B55-4353-ABD2-057F6D262470}"/>
                  </a:ext>
                </a:extLst>
              </p:cNvPr>
              <p:cNvCxnSpPr/>
              <p:nvPr/>
            </p:nvCxnSpPr>
            <p:spPr>
              <a:xfrm>
                <a:off x="2814270" y="1629402"/>
                <a:ext cx="1124116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A0782E-82B9-4C12-BB09-BCBDD013ADBB}"/>
                </a:ext>
              </a:extLst>
            </p:cNvPr>
            <p:cNvSpPr txBox="1"/>
            <p:nvPr/>
          </p:nvSpPr>
          <p:spPr>
            <a:xfrm>
              <a:off x="7986127" y="3593928"/>
              <a:ext cx="1120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OpenFlow</a:t>
              </a:r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8F2751-6BE8-479A-B741-DCDA64297AE4}"/>
                </a:ext>
              </a:extLst>
            </p:cNvPr>
            <p:cNvSpPr txBox="1"/>
            <p:nvPr/>
          </p:nvSpPr>
          <p:spPr>
            <a:xfrm>
              <a:off x="7425941" y="5078427"/>
              <a:ext cx="1120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OpenFlow</a:t>
              </a:r>
              <a:endParaRPr lang="en-US"/>
            </a:p>
          </p:txBody>
        </p:sp>
        <p:pic>
          <p:nvPicPr>
            <p:cNvPr id="65" name="Picture 2" descr="https://openclipart.org/image/2400px/svg_to_png/215022/blue-switch.png">
              <a:extLst>
                <a:ext uri="{FF2B5EF4-FFF2-40B4-BE49-F238E27FC236}">
                  <a16:creationId xmlns:a16="http://schemas.microsoft.com/office/drawing/2014/main" id="{9B461526-FCCB-4534-AA4B-A4A5D178B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46038" y="1647854"/>
              <a:ext cx="619632" cy="27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ounded Rectangle 92">
              <a:extLst>
                <a:ext uri="{FF2B5EF4-FFF2-40B4-BE49-F238E27FC236}">
                  <a16:creationId xmlns:a16="http://schemas.microsoft.com/office/drawing/2014/main" id="{2FE0565D-E4AB-495F-A5A5-3760E1EFD7B6}"/>
                </a:ext>
              </a:extLst>
            </p:cNvPr>
            <p:cNvSpPr/>
            <p:nvPr/>
          </p:nvSpPr>
          <p:spPr>
            <a:xfrm>
              <a:off x="8073384" y="1101361"/>
              <a:ext cx="1272155" cy="38563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POX Controller</a:t>
              </a:r>
            </a:p>
          </p:txBody>
        </p:sp>
        <p:sp>
          <p:nvSpPr>
            <p:cNvPr id="67" name="Rounded Rectangle 86">
              <a:extLst>
                <a:ext uri="{FF2B5EF4-FFF2-40B4-BE49-F238E27FC236}">
                  <a16:creationId xmlns:a16="http://schemas.microsoft.com/office/drawing/2014/main" id="{8C7B6A29-F6D1-4F57-94D7-5F1AC4EB20FB}"/>
                </a:ext>
              </a:extLst>
            </p:cNvPr>
            <p:cNvSpPr/>
            <p:nvPr/>
          </p:nvSpPr>
          <p:spPr>
            <a:xfrm>
              <a:off x="1213604" y="1049888"/>
              <a:ext cx="1272155" cy="38563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OpenDaylight</a:t>
              </a:r>
              <a:r>
                <a:rPr lang="en-US" sz="1400" b="1" dirty="0">
                  <a:solidFill>
                    <a:schemeClr val="tx1"/>
                  </a:solidFill>
                </a:rPr>
                <a:t> Controller</a:t>
              </a:r>
            </a:p>
          </p:txBody>
        </p:sp>
        <p:sp>
          <p:nvSpPr>
            <p:cNvPr id="68" name="Rounded Rectangle 88">
              <a:extLst>
                <a:ext uri="{FF2B5EF4-FFF2-40B4-BE49-F238E27FC236}">
                  <a16:creationId xmlns:a16="http://schemas.microsoft.com/office/drawing/2014/main" id="{4129293B-E89D-4501-A3C9-A09AB5E80834}"/>
                </a:ext>
              </a:extLst>
            </p:cNvPr>
            <p:cNvSpPr/>
            <p:nvPr/>
          </p:nvSpPr>
          <p:spPr>
            <a:xfrm>
              <a:off x="4607169" y="1097332"/>
              <a:ext cx="1272155" cy="38563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>
                  <a:solidFill>
                    <a:sysClr val="windowText" lastClr="000000"/>
                  </a:solidFill>
                </a:rPr>
                <a:t>ONOS Controller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230826B-292C-4F37-8BA1-59FB6D08A48D}"/>
                </a:ext>
              </a:extLst>
            </p:cNvPr>
            <p:cNvCxnSpPr>
              <a:stCxn id="58" idx="2"/>
              <a:endCxn id="41" idx="0"/>
            </p:cNvCxnSpPr>
            <p:nvPr/>
          </p:nvCxnSpPr>
          <p:spPr>
            <a:xfrm flipH="1">
              <a:off x="5139067" y="4885626"/>
              <a:ext cx="1321215" cy="43981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29F66FD-C203-404A-B8B8-32DD0DC80143}"/>
                </a:ext>
              </a:extLst>
            </p:cNvPr>
            <p:cNvCxnSpPr>
              <a:stCxn id="58" idx="2"/>
              <a:endCxn id="42" idx="0"/>
            </p:cNvCxnSpPr>
            <p:nvPr/>
          </p:nvCxnSpPr>
          <p:spPr>
            <a:xfrm>
              <a:off x="6460282" y="4885626"/>
              <a:ext cx="967747" cy="43981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6633B6C-F863-40E8-8108-8557EDA9F211}"/>
              </a:ext>
            </a:extLst>
          </p:cNvPr>
          <p:cNvSpPr txBox="1"/>
          <p:nvPr/>
        </p:nvSpPr>
        <p:spPr>
          <a:xfrm>
            <a:off x="15154989" y="17000870"/>
            <a:ext cx="1495178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1DD4DF-6983-49BF-BD27-940FEBF165DB}"/>
              </a:ext>
            </a:extLst>
          </p:cNvPr>
          <p:cNvSpPr txBox="1"/>
          <p:nvPr/>
        </p:nvSpPr>
        <p:spPr>
          <a:xfrm>
            <a:off x="203199" y="14711680"/>
            <a:ext cx="1495178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Network Provisioning Challenges II : Providing Bare-Metal Network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5E24827-7CB5-4904-A678-CC8A4A89084B}"/>
              </a:ext>
            </a:extLst>
          </p:cNvPr>
          <p:cNvGrpSpPr/>
          <p:nvPr/>
        </p:nvGrpSpPr>
        <p:grpSpPr>
          <a:xfrm>
            <a:off x="10229248" y="638080"/>
            <a:ext cx="3810000" cy="2857500"/>
            <a:chOff x="1247738" y="2601741"/>
            <a:chExt cx="3810000" cy="2857500"/>
          </a:xfrm>
        </p:grpSpPr>
        <p:pic>
          <p:nvPicPr>
            <p:cNvPr id="77" name="Picture 2" descr="Image result for rack server images">
              <a:extLst>
                <a:ext uri="{FF2B5EF4-FFF2-40B4-BE49-F238E27FC236}">
                  <a16:creationId xmlns:a16="http://schemas.microsoft.com/office/drawing/2014/main" id="{EA3A210A-710B-48E6-81A4-B067331CF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738" y="2601741"/>
              <a:ext cx="38100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EF74B89A-1F6B-4AE8-B485-ED528CEB3503}"/>
                </a:ext>
              </a:extLst>
            </p:cNvPr>
            <p:cNvSpPr/>
            <p:nvPr/>
          </p:nvSpPr>
          <p:spPr>
            <a:xfrm rot="10552668" flipV="1">
              <a:off x="1430342" y="3546271"/>
              <a:ext cx="3399417" cy="905692"/>
            </a:xfrm>
            <a:prstGeom prst="cube">
              <a:avLst>
                <a:gd name="adj" fmla="val 625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/>
                <a:t>Vmware</a:t>
              </a:r>
              <a:r>
                <a:rPr lang="en-SG" dirty="0"/>
                <a:t> or QEMU</a:t>
              </a:r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FE5816DA-2D0B-417D-B3D9-09AD9CA1082E}"/>
                </a:ext>
              </a:extLst>
            </p:cNvPr>
            <p:cNvSpPr/>
            <p:nvPr/>
          </p:nvSpPr>
          <p:spPr>
            <a:xfrm rot="10565964" flipV="1">
              <a:off x="3843593" y="2975450"/>
              <a:ext cx="957742" cy="1023651"/>
            </a:xfrm>
            <a:prstGeom prst="cube">
              <a:avLst>
                <a:gd name="adj" fmla="val 55012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/>
                <a:t>VM7</a:t>
              </a:r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298BF500-43CA-4336-AF55-A0737FB18EAF}"/>
                </a:ext>
              </a:extLst>
            </p:cNvPr>
            <p:cNvSpPr/>
            <p:nvPr/>
          </p:nvSpPr>
          <p:spPr>
            <a:xfrm rot="10565964" flipV="1">
              <a:off x="3428343" y="2999990"/>
              <a:ext cx="957742" cy="1023651"/>
            </a:xfrm>
            <a:prstGeom prst="cube">
              <a:avLst>
                <a:gd name="adj" fmla="val 55012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/>
                <a:t>VM6</a:t>
              </a: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6D0F6B25-C366-42CB-990E-877F0A402A7F}"/>
                </a:ext>
              </a:extLst>
            </p:cNvPr>
            <p:cNvSpPr/>
            <p:nvPr/>
          </p:nvSpPr>
          <p:spPr>
            <a:xfrm rot="10565964" flipV="1">
              <a:off x="3025243" y="3028435"/>
              <a:ext cx="957742" cy="1023651"/>
            </a:xfrm>
            <a:prstGeom prst="cube">
              <a:avLst>
                <a:gd name="adj" fmla="val 55012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/>
                <a:t>VM5</a:t>
              </a:r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73342091-16C3-441F-AB21-A7AC4E90EF1C}"/>
                </a:ext>
              </a:extLst>
            </p:cNvPr>
            <p:cNvSpPr/>
            <p:nvPr/>
          </p:nvSpPr>
          <p:spPr>
            <a:xfrm rot="10565964" flipV="1">
              <a:off x="2589957" y="3061452"/>
              <a:ext cx="957742" cy="1023651"/>
            </a:xfrm>
            <a:prstGeom prst="cube">
              <a:avLst>
                <a:gd name="adj" fmla="val 55012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/>
                <a:t>VM4</a:t>
              </a:r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6F1FA286-BC1B-4D60-8DFA-025343BA1BF7}"/>
                </a:ext>
              </a:extLst>
            </p:cNvPr>
            <p:cNvSpPr/>
            <p:nvPr/>
          </p:nvSpPr>
          <p:spPr>
            <a:xfrm rot="10565964" flipV="1">
              <a:off x="2184020" y="3097408"/>
              <a:ext cx="957742" cy="1023651"/>
            </a:xfrm>
            <a:prstGeom prst="cube">
              <a:avLst>
                <a:gd name="adj" fmla="val 55012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/>
                <a:t>VM3</a:t>
              </a:r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E9EC5E0C-F9E3-40A0-8864-6D767EEB2962}"/>
                </a:ext>
              </a:extLst>
            </p:cNvPr>
            <p:cNvSpPr/>
            <p:nvPr/>
          </p:nvSpPr>
          <p:spPr>
            <a:xfrm rot="10565964" flipV="1">
              <a:off x="1791637" y="3119341"/>
              <a:ext cx="957742" cy="1023651"/>
            </a:xfrm>
            <a:prstGeom prst="cube">
              <a:avLst>
                <a:gd name="adj" fmla="val 55012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/>
                <a:t>VM2</a:t>
              </a:r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FE6BA23D-9023-4D3A-97F2-5E0AD12996B2}"/>
                </a:ext>
              </a:extLst>
            </p:cNvPr>
            <p:cNvSpPr/>
            <p:nvPr/>
          </p:nvSpPr>
          <p:spPr>
            <a:xfrm rot="10565964" flipV="1">
              <a:off x="1412529" y="3144659"/>
              <a:ext cx="957742" cy="1023651"/>
            </a:xfrm>
            <a:prstGeom prst="cube">
              <a:avLst>
                <a:gd name="adj" fmla="val 55012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/>
                <a:t>VM1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60EA8C-7781-4637-B720-237B29363B33}"/>
              </a:ext>
            </a:extLst>
          </p:cNvPr>
          <p:cNvGrpSpPr/>
          <p:nvPr/>
        </p:nvGrpSpPr>
        <p:grpSpPr>
          <a:xfrm>
            <a:off x="9489619" y="3604737"/>
            <a:ext cx="5155146" cy="2870058"/>
            <a:chOff x="7333639" y="2667364"/>
            <a:chExt cx="5155146" cy="2870058"/>
          </a:xfrm>
        </p:grpSpPr>
        <p:pic>
          <p:nvPicPr>
            <p:cNvPr id="75" name="Picture 2" descr="Image result for rack server images">
              <a:extLst>
                <a:ext uri="{FF2B5EF4-FFF2-40B4-BE49-F238E27FC236}">
                  <a16:creationId xmlns:a16="http://schemas.microsoft.com/office/drawing/2014/main" id="{A95D617D-854E-47A8-A9D9-FFE3D56F7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4683" y="2679922"/>
              <a:ext cx="38100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5" descr="Image result for hadoop">
              <a:extLst>
                <a:ext uri="{FF2B5EF4-FFF2-40B4-BE49-F238E27FC236}">
                  <a16:creationId xmlns:a16="http://schemas.microsoft.com/office/drawing/2014/main" id="{B86F21CE-34DB-4EC9-8A46-5304632B7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859" y="4688034"/>
              <a:ext cx="1453665" cy="705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Image result for tensorflow">
              <a:extLst>
                <a:ext uri="{FF2B5EF4-FFF2-40B4-BE49-F238E27FC236}">
                  <a16:creationId xmlns:a16="http://schemas.microsoft.com/office/drawing/2014/main" id="{1EC5FB04-8980-40EC-9623-E7C3EEDE0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8397" y="4864606"/>
              <a:ext cx="1950388" cy="352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 descr="Image result for cyber privacy">
              <a:extLst>
                <a:ext uri="{FF2B5EF4-FFF2-40B4-BE49-F238E27FC236}">
                  <a16:creationId xmlns:a16="http://schemas.microsoft.com/office/drawing/2014/main" id="{D57014D0-44CD-4188-858A-439A8CE19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3078" y="2667364"/>
              <a:ext cx="1461025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Image result for docker">
              <a:extLst>
                <a:ext uri="{FF2B5EF4-FFF2-40B4-BE49-F238E27FC236}">
                  <a16:creationId xmlns:a16="http://schemas.microsoft.com/office/drawing/2014/main" id="{897F9D6C-5D79-4137-A1D2-098936011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639" y="2875178"/>
              <a:ext cx="3226745" cy="104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21051C4-0C83-4E67-B430-CD75790DAA70}"/>
              </a:ext>
            </a:extLst>
          </p:cNvPr>
          <p:cNvSpPr txBox="1"/>
          <p:nvPr/>
        </p:nvSpPr>
        <p:spPr>
          <a:xfrm>
            <a:off x="558800" y="1149608"/>
            <a:ext cx="90105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Cloud Providers provide the critical infrastructure (Compute, Network and Storage) that many companies rely 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Cloud Providers support two kinds of provisioning : 			1) VM-Based, and 2) Bare-Metal Hardware.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“When a VM in a public cloud is not good enough, some turn to physical servers” </a:t>
            </a:r>
            <a:r>
              <a:rPr lang="en-US" sz="2800" dirty="0"/>
              <a:t>[1]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Bare-Metal cloud services are increasing due to following:</a:t>
            </a:r>
          </a:p>
          <a:p>
            <a:pPr lvl="1"/>
            <a:r>
              <a:rPr lang="en-US" sz="2800" dirty="0"/>
              <a:t>	a) </a:t>
            </a:r>
            <a:r>
              <a:rPr lang="en-US" sz="2800" b="1" dirty="0"/>
              <a:t>Data-Isolation &amp; Privacy concerns </a:t>
            </a:r>
            <a:r>
              <a:rPr lang="en-US" sz="2800" dirty="0"/>
              <a:t>over Sharing Compute/Storage.</a:t>
            </a:r>
          </a:p>
          <a:p>
            <a:pPr lvl="1"/>
            <a:r>
              <a:rPr lang="en-US" sz="2800" dirty="0"/>
              <a:t>	b) </a:t>
            </a:r>
            <a:r>
              <a:rPr lang="en-US" sz="2800" b="1" dirty="0"/>
              <a:t>Regulatory Reasons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	c</a:t>
            </a:r>
            <a:r>
              <a:rPr lang="en-US" sz="2800" b="1" dirty="0"/>
              <a:t>) Performance Guarantees.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268FA5-8185-402A-8BC8-97FBC2655E91}"/>
              </a:ext>
            </a:extLst>
          </p:cNvPr>
          <p:cNvSpPr txBox="1"/>
          <p:nvPr/>
        </p:nvSpPr>
        <p:spPr>
          <a:xfrm>
            <a:off x="481437" y="8034370"/>
            <a:ext cx="3354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Software Defined Networking </a:t>
            </a:r>
            <a:r>
              <a:rPr lang="en-US" sz="2800" dirty="0"/>
              <a:t>has become the next Big Thing!! And seeing lots of movement towards it.</a:t>
            </a:r>
            <a:r>
              <a:rPr lang="en-US" sz="2800" b="1" dirty="0"/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69AFAA-DE4E-4DB2-8023-0172D6C9AC6F}"/>
              </a:ext>
            </a:extLst>
          </p:cNvPr>
          <p:cNvSpPr txBox="1"/>
          <p:nvPr/>
        </p:nvSpPr>
        <p:spPr>
          <a:xfrm>
            <a:off x="542768" y="11278666"/>
            <a:ext cx="33546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Current SDN Network Hypervisors either cannot virtualize the substrate network into any arbitrary network topologies.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238683-EA4F-4D14-AFAA-50C91552A347}"/>
              </a:ext>
            </a:extLst>
          </p:cNvPr>
          <p:cNvSpPr txBox="1"/>
          <p:nvPr/>
        </p:nvSpPr>
        <p:spPr>
          <a:xfrm>
            <a:off x="558800" y="15451312"/>
            <a:ext cx="14127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provide arbitrary topologies, Software Based switches such as </a:t>
            </a:r>
            <a:r>
              <a:rPr lang="en-US" sz="2800" b="1" dirty="0" err="1"/>
              <a:t>OpenVswitch</a:t>
            </a:r>
            <a:r>
              <a:rPr lang="en-US" sz="2800" b="1" dirty="0"/>
              <a:t> can be used. However, they are limited by performance.</a:t>
            </a:r>
          </a:p>
          <a:p>
            <a:endParaRPr lang="en-US" sz="2800" b="1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BF8F952-9006-4CC8-8A7B-C7A19BB00EEC}"/>
              </a:ext>
            </a:extLst>
          </p:cNvPr>
          <p:cNvGrpSpPr/>
          <p:nvPr/>
        </p:nvGrpSpPr>
        <p:grpSpPr>
          <a:xfrm>
            <a:off x="18014453" y="1461599"/>
            <a:ext cx="8843296" cy="6744206"/>
            <a:chOff x="1671807" y="21962"/>
            <a:chExt cx="8843296" cy="674420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9F2186B-7E0E-4D17-A47B-EB68C9D0DEE7}"/>
                </a:ext>
              </a:extLst>
            </p:cNvPr>
            <p:cNvGrpSpPr/>
            <p:nvPr/>
          </p:nvGrpSpPr>
          <p:grpSpPr>
            <a:xfrm>
              <a:off x="1671807" y="2274278"/>
              <a:ext cx="8456928" cy="4491890"/>
              <a:chOff x="175133" y="93785"/>
              <a:chExt cx="11909441" cy="6645694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8FC56D0-B984-4CD3-8E0C-6433F0719F06}"/>
                  </a:ext>
                </a:extLst>
              </p:cNvPr>
              <p:cNvSpPr/>
              <p:nvPr/>
            </p:nvSpPr>
            <p:spPr>
              <a:xfrm>
                <a:off x="8666689" y="767379"/>
                <a:ext cx="3417885" cy="2382131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F6C8A756-3407-4742-BC57-C89FB8E82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5600" y="4243929"/>
                <a:ext cx="4686300" cy="2495550"/>
              </a:xfrm>
              <a:prstGeom prst="rect">
                <a:avLst/>
              </a:prstGeom>
            </p:spPr>
          </p:pic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E894F28-C1C5-423C-91FA-B6A60AF31F0D}"/>
                  </a:ext>
                </a:extLst>
              </p:cNvPr>
              <p:cNvGrpSpPr/>
              <p:nvPr/>
            </p:nvGrpSpPr>
            <p:grpSpPr>
              <a:xfrm>
                <a:off x="3615600" y="3631474"/>
                <a:ext cx="4686300" cy="457200"/>
                <a:chOff x="3502941" y="3553097"/>
                <a:chExt cx="4798959" cy="513909"/>
              </a:xfrm>
            </p:grpSpPr>
            <p:sp>
              <p:nvSpPr>
                <p:cNvPr id="198" name="Rounded Rectangle 76">
                  <a:extLst>
                    <a:ext uri="{FF2B5EF4-FFF2-40B4-BE49-F238E27FC236}">
                      <a16:creationId xmlns:a16="http://schemas.microsoft.com/office/drawing/2014/main" id="{A110F990-A97F-4956-95BF-7AF939965C01}"/>
                    </a:ext>
                  </a:extLst>
                </p:cNvPr>
                <p:cNvSpPr/>
                <p:nvPr/>
              </p:nvSpPr>
              <p:spPr>
                <a:xfrm>
                  <a:off x="3502941" y="3553097"/>
                  <a:ext cx="4798959" cy="51390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err="1">
                      <a:solidFill>
                        <a:schemeClr val="bg1"/>
                      </a:solidFill>
                    </a:rPr>
                    <a:t>BNVirt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99" name="Picture 2" descr="Logo-NBV-Color.png">
                  <a:extLst>
                    <a:ext uri="{FF2B5EF4-FFF2-40B4-BE49-F238E27FC236}">
                      <a16:creationId xmlns:a16="http://schemas.microsoft.com/office/drawing/2014/main" id="{171205E3-A964-402E-9E80-D0B71A07FD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472" y="3601181"/>
                  <a:ext cx="417739" cy="4177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3" name="Picture 4" descr="Image result for customer icon">
                <a:extLst>
                  <a:ext uri="{FF2B5EF4-FFF2-40B4-BE49-F238E27FC236}">
                    <a16:creationId xmlns:a16="http://schemas.microsoft.com/office/drawing/2014/main" id="{59BAE389-1850-48E1-951A-DCB888DD75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850" y="3349948"/>
                <a:ext cx="722845" cy="722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4" descr="Image result for customer icon">
                <a:extLst>
                  <a:ext uri="{FF2B5EF4-FFF2-40B4-BE49-F238E27FC236}">
                    <a16:creationId xmlns:a16="http://schemas.microsoft.com/office/drawing/2014/main" id="{3C2DADA0-A9DC-4C77-B782-4FC4E41A48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1838" y="350563"/>
                <a:ext cx="722845" cy="722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4" descr="Image result for customer icon">
                <a:extLst>
                  <a:ext uri="{FF2B5EF4-FFF2-40B4-BE49-F238E27FC236}">
                    <a16:creationId xmlns:a16="http://schemas.microsoft.com/office/drawing/2014/main" id="{E1D53A16-46C3-4D13-AAFF-C917600C36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53427" y="3229782"/>
                <a:ext cx="722845" cy="722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CB627F7-36F0-448D-8802-D75FDB133052}"/>
                  </a:ext>
                </a:extLst>
              </p:cNvPr>
              <p:cNvSpPr txBox="1"/>
              <p:nvPr/>
            </p:nvSpPr>
            <p:spPr>
              <a:xfrm>
                <a:off x="478866" y="4025724"/>
                <a:ext cx="1085557" cy="409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Tenant 1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6E574D-F004-4918-8809-7225C0E01DE8}"/>
                  </a:ext>
                </a:extLst>
              </p:cNvPr>
              <p:cNvSpPr txBox="1"/>
              <p:nvPr/>
            </p:nvSpPr>
            <p:spPr>
              <a:xfrm>
                <a:off x="3431286" y="1017235"/>
                <a:ext cx="1085557" cy="409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Tenant 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06C1B33-19D5-498B-908B-F618BC879044}"/>
                  </a:ext>
                </a:extLst>
              </p:cNvPr>
              <p:cNvSpPr txBox="1"/>
              <p:nvPr/>
            </p:nvSpPr>
            <p:spPr>
              <a:xfrm>
                <a:off x="10835702" y="3973780"/>
                <a:ext cx="1085557" cy="409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Tenant 3</a:t>
                </a:r>
              </a:p>
            </p:txBody>
          </p:sp>
          <p:pic>
            <p:nvPicPr>
              <p:cNvPr id="119" name="Graphic 118" descr="Head with Gears">
                <a:extLst>
                  <a:ext uri="{FF2B5EF4-FFF2-40B4-BE49-F238E27FC236}">
                    <a16:creationId xmlns:a16="http://schemas.microsoft.com/office/drawing/2014/main" id="{32FFA8D1-8DC4-4A90-A40E-C60D13FCE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26440" y="3637342"/>
                <a:ext cx="481623" cy="481623"/>
              </a:xfrm>
              <a:prstGeom prst="rect">
                <a:avLst/>
              </a:prstGeom>
            </p:spPr>
          </p:pic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B55CFFC-666B-4C77-BB5C-96EBA8725886}"/>
                  </a:ext>
                </a:extLst>
              </p:cNvPr>
              <p:cNvGrpSpPr/>
              <p:nvPr/>
            </p:nvGrpSpPr>
            <p:grpSpPr>
              <a:xfrm>
                <a:off x="441977" y="1110525"/>
                <a:ext cx="3028820" cy="1857167"/>
                <a:chOff x="1356591" y="647569"/>
                <a:chExt cx="3028820" cy="1857167"/>
              </a:xfrm>
            </p:grpSpPr>
            <p:sp>
              <p:nvSpPr>
                <p:cNvPr id="184" name="TextBox 19">
                  <a:extLst>
                    <a:ext uri="{FF2B5EF4-FFF2-40B4-BE49-F238E27FC236}">
                      <a16:creationId xmlns:a16="http://schemas.microsoft.com/office/drawing/2014/main" id="{AC4A2C52-8CE8-471D-B1E2-43F19CA32B70}"/>
                    </a:ext>
                  </a:extLst>
                </p:cNvPr>
                <p:cNvSpPr txBox="1"/>
                <p:nvPr/>
              </p:nvSpPr>
              <p:spPr>
                <a:xfrm>
                  <a:off x="2313637" y="647569"/>
                  <a:ext cx="965726" cy="409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Tenant1</a:t>
                  </a:r>
                </a:p>
              </p:txBody>
            </p:sp>
            <p:pic>
              <p:nvPicPr>
                <p:cNvPr id="185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6934FC48-921E-4377-8643-C181D2429D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701276" y="1725328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1117089F-1968-4AA3-AE1D-6629367012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734029" y="2195333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7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A4CE4D6A-B67F-4566-957C-E7611C2BE8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131198" y="2202326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8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633DBD83-CF5B-4BF0-89D8-0002334FAC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356591" y="2202326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3DA13AA1-C049-4370-87A2-8A2085FAEC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968394" y="2195333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F9006AEF-3868-43CF-BD87-7B7DF1B0DF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294086" y="1726716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E213D19C-6157-4A2E-A32D-1B3F2CBB7E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495605" y="1214976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92" name="Straight Connector 30">
                  <a:extLst>
                    <a:ext uri="{FF2B5EF4-FFF2-40B4-BE49-F238E27FC236}">
                      <a16:creationId xmlns:a16="http://schemas.microsoft.com/office/drawing/2014/main" id="{16DF6E2D-55A2-47A8-9708-32BE3DFF86CC}"/>
                    </a:ext>
                  </a:extLst>
                </p:cNvPr>
                <p:cNvCxnSpPr>
                  <a:stCxn id="185" idx="0"/>
                </p:cNvCxnSpPr>
                <p:nvPr/>
              </p:nvCxnSpPr>
              <p:spPr>
                <a:xfrm flipV="1">
                  <a:off x="2026962" y="1382278"/>
                  <a:ext cx="641360" cy="3430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31">
                  <a:extLst>
                    <a:ext uri="{FF2B5EF4-FFF2-40B4-BE49-F238E27FC236}">
                      <a16:creationId xmlns:a16="http://schemas.microsoft.com/office/drawing/2014/main" id="{CD1AA933-A3C8-4471-9980-6115B7821E46}"/>
                    </a:ext>
                  </a:extLst>
                </p:cNvPr>
                <p:cNvCxnSpPr>
                  <a:stCxn id="188" idx="0"/>
                </p:cNvCxnSpPr>
                <p:nvPr/>
              </p:nvCxnSpPr>
              <p:spPr>
                <a:xfrm flipV="1">
                  <a:off x="1682277" y="1926966"/>
                  <a:ext cx="231301" cy="2753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32">
                  <a:extLst>
                    <a:ext uri="{FF2B5EF4-FFF2-40B4-BE49-F238E27FC236}">
                      <a16:creationId xmlns:a16="http://schemas.microsoft.com/office/drawing/2014/main" id="{4423E353-7132-4116-898C-3D9BF8599962}"/>
                    </a:ext>
                  </a:extLst>
                </p:cNvPr>
                <p:cNvCxnSpPr>
                  <a:stCxn id="187" idx="0"/>
                </p:cNvCxnSpPr>
                <p:nvPr/>
              </p:nvCxnSpPr>
              <p:spPr>
                <a:xfrm flipH="1" flipV="1">
                  <a:off x="2140621" y="1876533"/>
                  <a:ext cx="316263" cy="3257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33">
                  <a:extLst>
                    <a:ext uri="{FF2B5EF4-FFF2-40B4-BE49-F238E27FC236}">
                      <a16:creationId xmlns:a16="http://schemas.microsoft.com/office/drawing/2014/main" id="{D64C9916-5B29-42B7-9963-77593FAE533F}"/>
                    </a:ext>
                  </a:extLst>
                </p:cNvPr>
                <p:cNvCxnSpPr>
                  <a:stCxn id="189" idx="0"/>
                </p:cNvCxnSpPr>
                <p:nvPr/>
              </p:nvCxnSpPr>
              <p:spPr>
                <a:xfrm flipV="1">
                  <a:off x="3294080" y="1888362"/>
                  <a:ext cx="179559" cy="3069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34">
                  <a:extLst>
                    <a:ext uri="{FF2B5EF4-FFF2-40B4-BE49-F238E27FC236}">
                      <a16:creationId xmlns:a16="http://schemas.microsoft.com/office/drawing/2014/main" id="{4C1EF425-7FCE-46C1-AE06-1F540931B12C}"/>
                    </a:ext>
                  </a:extLst>
                </p:cNvPr>
                <p:cNvCxnSpPr>
                  <a:stCxn id="186" idx="0"/>
                </p:cNvCxnSpPr>
                <p:nvPr/>
              </p:nvCxnSpPr>
              <p:spPr>
                <a:xfrm flipH="1" flipV="1">
                  <a:off x="3769322" y="1926959"/>
                  <a:ext cx="290392" cy="2683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35">
                  <a:extLst>
                    <a:ext uri="{FF2B5EF4-FFF2-40B4-BE49-F238E27FC236}">
                      <a16:creationId xmlns:a16="http://schemas.microsoft.com/office/drawing/2014/main" id="{1A197D34-6BCD-4B9D-86C6-9DF871A48243}"/>
                    </a:ext>
                  </a:extLst>
                </p:cNvPr>
                <p:cNvCxnSpPr/>
                <p:nvPr/>
              </p:nvCxnSpPr>
              <p:spPr>
                <a:xfrm flipH="1" flipV="1">
                  <a:off x="2978416" y="1382278"/>
                  <a:ext cx="608188" cy="3430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703A44B-5028-4C99-96C8-20612E119033}"/>
                  </a:ext>
                </a:extLst>
              </p:cNvPr>
              <p:cNvGrpSpPr/>
              <p:nvPr/>
            </p:nvGrpSpPr>
            <p:grpSpPr>
              <a:xfrm>
                <a:off x="1464245" y="3344202"/>
                <a:ext cx="2162688" cy="515887"/>
                <a:chOff x="1550112" y="3503591"/>
                <a:chExt cx="2090794" cy="456492"/>
              </a:xfrm>
            </p:grpSpPr>
            <p:cxnSp>
              <p:nvCxnSpPr>
                <p:cNvPr id="182" name="Straight Arrow Connector 80">
                  <a:extLst>
                    <a:ext uri="{FF2B5EF4-FFF2-40B4-BE49-F238E27FC236}">
                      <a16:creationId xmlns:a16="http://schemas.microsoft.com/office/drawing/2014/main" id="{EF162D67-E692-4598-BA40-A5FB58107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0112" y="3795655"/>
                  <a:ext cx="2090794" cy="1644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7F1A190-A6E1-4661-B1D3-238B23D3366C}"/>
                    </a:ext>
                  </a:extLst>
                </p:cNvPr>
                <p:cNvSpPr txBox="1"/>
                <p:nvPr/>
              </p:nvSpPr>
              <p:spPr>
                <a:xfrm rot="21185843">
                  <a:off x="1726291" y="3503591"/>
                  <a:ext cx="1631722" cy="3626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Virtual Topology</a:t>
                  </a:r>
                </a:p>
              </p:txBody>
            </p:sp>
          </p:grpSp>
          <p:cxnSp>
            <p:nvCxnSpPr>
              <p:cNvPr id="122" name="Straight Arrow Connector 16">
                <a:extLst>
                  <a:ext uri="{FF2B5EF4-FFF2-40B4-BE49-F238E27FC236}">
                    <a16:creationId xmlns:a16="http://schemas.microsoft.com/office/drawing/2014/main" id="{086F4723-4698-4200-A2AD-2F4B47C52D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03324" y="2948568"/>
                <a:ext cx="255603" cy="66089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6E21EBA-13FC-463B-B0E4-637C23DD4AAE}"/>
                  </a:ext>
                </a:extLst>
              </p:cNvPr>
              <p:cNvGrpSpPr/>
              <p:nvPr/>
            </p:nvGrpSpPr>
            <p:grpSpPr>
              <a:xfrm>
                <a:off x="4853100" y="330894"/>
                <a:ext cx="2756288" cy="1856471"/>
                <a:chOff x="4853100" y="330894"/>
                <a:chExt cx="2756288" cy="1856471"/>
              </a:xfrm>
            </p:grpSpPr>
            <p:sp>
              <p:nvSpPr>
                <p:cNvPr id="160" name="TextBox 20">
                  <a:extLst>
                    <a:ext uri="{FF2B5EF4-FFF2-40B4-BE49-F238E27FC236}">
                      <a16:creationId xmlns:a16="http://schemas.microsoft.com/office/drawing/2014/main" id="{E9DF2B1B-4079-4B31-846F-84D8DA302EEE}"/>
                    </a:ext>
                  </a:extLst>
                </p:cNvPr>
                <p:cNvSpPr txBox="1"/>
                <p:nvPr/>
              </p:nvSpPr>
              <p:spPr>
                <a:xfrm>
                  <a:off x="5255192" y="330894"/>
                  <a:ext cx="1462360" cy="409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         Tenant 2</a:t>
                  </a:r>
                </a:p>
              </p:txBody>
            </p:sp>
            <p:pic>
              <p:nvPicPr>
                <p:cNvPr id="161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DB9C8F03-12FB-422F-BA2C-D6A0E1E87B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853100" y="1490974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7AA27952-B34C-48B8-89F9-5160D6DF78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04482" y="1063344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809AFD1A-9B99-495C-A6F4-DCD5573761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178790" y="1796681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4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73CED491-ECCD-4227-9457-B2E7B95ACE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478858" y="1439056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5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D8A3F945-497A-49E0-915C-2A38A2D799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859200" y="1842843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6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DDF757F4-FADE-482A-804B-8DDFFFFF22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6239082" y="1135190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640B105C-BA8F-4D11-B592-095605D1E8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6238133" y="1554045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F8A29C2D-88CF-4B5A-9C9C-74C5554566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6614575" y="1884955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1864EBE6-D6D0-477C-ABA0-1FE74976AC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6958006" y="1335664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70" name="Straight Connector 44">
                  <a:extLst>
                    <a:ext uri="{FF2B5EF4-FFF2-40B4-BE49-F238E27FC236}">
                      <a16:creationId xmlns:a16="http://schemas.microsoft.com/office/drawing/2014/main" id="{0C426C06-4EF1-4646-8617-3CBB6278E0EF}"/>
                    </a:ext>
                  </a:extLst>
                </p:cNvPr>
                <p:cNvCxnSpPr>
                  <a:stCxn id="161" idx="0"/>
                </p:cNvCxnSpPr>
                <p:nvPr/>
              </p:nvCxnSpPr>
              <p:spPr>
                <a:xfrm flipV="1">
                  <a:off x="5178790" y="1265229"/>
                  <a:ext cx="487634" cy="2257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45">
                  <a:extLst>
                    <a:ext uri="{FF2B5EF4-FFF2-40B4-BE49-F238E27FC236}">
                      <a16:creationId xmlns:a16="http://schemas.microsoft.com/office/drawing/2014/main" id="{0E3F33CB-46DC-47BB-89E2-0ADE5E712AB0}"/>
                    </a:ext>
                  </a:extLst>
                </p:cNvPr>
                <p:cNvCxnSpPr>
                  <a:stCxn id="161" idx="0"/>
                  <a:endCxn id="163" idx="0"/>
                </p:cNvCxnSpPr>
                <p:nvPr/>
              </p:nvCxnSpPr>
              <p:spPr>
                <a:xfrm>
                  <a:off x="5178790" y="1490980"/>
                  <a:ext cx="325690" cy="30570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46">
                  <a:extLst>
                    <a:ext uri="{FF2B5EF4-FFF2-40B4-BE49-F238E27FC236}">
                      <a16:creationId xmlns:a16="http://schemas.microsoft.com/office/drawing/2014/main" id="{2A108447-74B7-445F-B751-3836E5A40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9019" y="1993878"/>
                  <a:ext cx="40329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47">
                  <a:extLst>
                    <a:ext uri="{FF2B5EF4-FFF2-40B4-BE49-F238E27FC236}">
                      <a16:creationId xmlns:a16="http://schemas.microsoft.com/office/drawing/2014/main" id="{39887EF3-8370-45D9-92A9-A110468A1665}"/>
                    </a:ext>
                  </a:extLst>
                </p:cNvPr>
                <p:cNvCxnSpPr>
                  <a:endCxn id="165" idx="0"/>
                </p:cNvCxnSpPr>
                <p:nvPr/>
              </p:nvCxnSpPr>
              <p:spPr>
                <a:xfrm>
                  <a:off x="5920462" y="1620129"/>
                  <a:ext cx="264428" cy="2227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48">
                  <a:extLst>
                    <a:ext uri="{FF2B5EF4-FFF2-40B4-BE49-F238E27FC236}">
                      <a16:creationId xmlns:a16="http://schemas.microsoft.com/office/drawing/2014/main" id="{3B853864-5031-49E7-9C6D-EFB805F5E4BB}"/>
                    </a:ext>
                  </a:extLst>
                </p:cNvPr>
                <p:cNvCxnSpPr>
                  <a:endCxn id="168" idx="0"/>
                </p:cNvCxnSpPr>
                <p:nvPr/>
              </p:nvCxnSpPr>
              <p:spPr>
                <a:xfrm>
                  <a:off x="6687978" y="1712030"/>
                  <a:ext cx="252282" cy="1729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49">
                  <a:extLst>
                    <a:ext uri="{FF2B5EF4-FFF2-40B4-BE49-F238E27FC236}">
                      <a16:creationId xmlns:a16="http://schemas.microsoft.com/office/drawing/2014/main" id="{F071D629-369E-4AB8-B736-7DFD3C57D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07404" y="1581996"/>
                  <a:ext cx="433583" cy="36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50">
                  <a:extLst>
                    <a:ext uri="{FF2B5EF4-FFF2-40B4-BE49-F238E27FC236}">
                      <a16:creationId xmlns:a16="http://schemas.microsoft.com/office/drawing/2014/main" id="{2F002004-49CC-4C03-82BB-FB3B0CDFF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1375" y="1221532"/>
                  <a:ext cx="369499" cy="185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51">
                  <a:extLst>
                    <a:ext uri="{FF2B5EF4-FFF2-40B4-BE49-F238E27FC236}">
                      <a16:creationId xmlns:a16="http://schemas.microsoft.com/office/drawing/2014/main" id="{160224C6-1725-46F1-9439-554304E8CA4D}"/>
                    </a:ext>
                  </a:extLst>
                </p:cNvPr>
                <p:cNvCxnSpPr>
                  <a:endCxn id="167" idx="0"/>
                </p:cNvCxnSpPr>
                <p:nvPr/>
              </p:nvCxnSpPr>
              <p:spPr>
                <a:xfrm>
                  <a:off x="5931437" y="1219083"/>
                  <a:ext cx="632386" cy="3349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52">
                  <a:extLst>
                    <a:ext uri="{FF2B5EF4-FFF2-40B4-BE49-F238E27FC236}">
                      <a16:creationId xmlns:a16="http://schemas.microsoft.com/office/drawing/2014/main" id="{AEA1008B-A87E-442D-B620-521EC8415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8499" y="1326074"/>
                  <a:ext cx="669610" cy="183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53">
                  <a:extLst>
                    <a:ext uri="{FF2B5EF4-FFF2-40B4-BE49-F238E27FC236}">
                      <a16:creationId xmlns:a16="http://schemas.microsoft.com/office/drawing/2014/main" id="{ADA70FCD-F0DF-4F24-935A-64305631B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87444" y="1460618"/>
                  <a:ext cx="285408" cy="4646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54">
                  <a:extLst>
                    <a:ext uri="{FF2B5EF4-FFF2-40B4-BE49-F238E27FC236}">
                      <a16:creationId xmlns:a16="http://schemas.microsoft.com/office/drawing/2014/main" id="{6E5ACC9D-52A7-4EA2-8C86-F624DB1578AF}"/>
                    </a:ext>
                  </a:extLst>
                </p:cNvPr>
                <p:cNvCxnSpPr>
                  <a:endCxn id="168" idx="0"/>
                </p:cNvCxnSpPr>
                <p:nvPr/>
              </p:nvCxnSpPr>
              <p:spPr>
                <a:xfrm flipV="1">
                  <a:off x="6276641" y="1884961"/>
                  <a:ext cx="663619" cy="1088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58">
                  <a:extLst>
                    <a:ext uri="{FF2B5EF4-FFF2-40B4-BE49-F238E27FC236}">
                      <a16:creationId xmlns:a16="http://schemas.microsoft.com/office/drawing/2014/main" id="{AD79AB6C-217D-422F-9028-33F2C704253F}"/>
                    </a:ext>
                  </a:extLst>
                </p:cNvPr>
                <p:cNvCxnSpPr>
                  <a:stCxn id="163" idx="0"/>
                </p:cNvCxnSpPr>
                <p:nvPr/>
              </p:nvCxnSpPr>
              <p:spPr>
                <a:xfrm flipV="1">
                  <a:off x="5504478" y="1627354"/>
                  <a:ext cx="138396" cy="1693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Straight Arrow Connector 16">
                <a:extLst>
                  <a:ext uri="{FF2B5EF4-FFF2-40B4-BE49-F238E27FC236}">
                    <a16:creationId xmlns:a16="http://schemas.microsoft.com/office/drawing/2014/main" id="{9B1B7E0B-4949-40C9-AA57-D8989983BBB5}"/>
                  </a:ext>
                </a:extLst>
              </p:cNvPr>
              <p:cNvCxnSpPr>
                <a:cxnSpLocks/>
                <a:stCxn id="198" idx="0"/>
              </p:cNvCxnSpPr>
              <p:nvPr/>
            </p:nvCxnSpPr>
            <p:spPr>
              <a:xfrm flipV="1">
                <a:off x="5958750" y="2135627"/>
                <a:ext cx="0" cy="14958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098B46F2-BC2C-47AB-B276-E2C69399AD5E}"/>
                  </a:ext>
                </a:extLst>
              </p:cNvPr>
              <p:cNvGrpSpPr/>
              <p:nvPr/>
            </p:nvGrpSpPr>
            <p:grpSpPr>
              <a:xfrm flipH="1">
                <a:off x="4298926" y="1423253"/>
                <a:ext cx="1695032" cy="2250999"/>
                <a:chOff x="3005376" y="1923101"/>
                <a:chExt cx="429539" cy="1747742"/>
              </a:xfrm>
            </p:grpSpPr>
            <p:cxnSp>
              <p:nvCxnSpPr>
                <p:cNvPr id="158" name="Straight Arrow Connector 80">
                  <a:extLst>
                    <a:ext uri="{FF2B5EF4-FFF2-40B4-BE49-F238E27FC236}">
                      <a16:creationId xmlns:a16="http://schemas.microsoft.com/office/drawing/2014/main" id="{9B695820-1DF2-496A-BC73-146E93CC6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05376" y="1923101"/>
                  <a:ext cx="429539" cy="17477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179C9878-DC47-4ABE-B4CF-62E4028599B9}"/>
                    </a:ext>
                  </a:extLst>
                </p:cNvPr>
                <p:cNvSpPr txBox="1"/>
                <p:nvPr/>
              </p:nvSpPr>
              <p:spPr>
                <a:xfrm rot="18530210">
                  <a:off x="2374635" y="2739978"/>
                  <a:ext cx="1563328" cy="98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Virtual Topology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64437FB-89E8-4A7C-9963-D49F70358046}"/>
                  </a:ext>
                </a:extLst>
              </p:cNvPr>
              <p:cNvGrpSpPr/>
              <p:nvPr/>
            </p:nvGrpSpPr>
            <p:grpSpPr>
              <a:xfrm flipV="1">
                <a:off x="8301899" y="3119702"/>
                <a:ext cx="2648548" cy="740380"/>
                <a:chOff x="8441522" y="3916896"/>
                <a:chExt cx="2710288" cy="316736"/>
              </a:xfrm>
            </p:grpSpPr>
            <p:cxnSp>
              <p:nvCxnSpPr>
                <p:cNvPr id="156" name="Straight Arrow Connector 80">
                  <a:extLst>
                    <a:ext uri="{FF2B5EF4-FFF2-40B4-BE49-F238E27FC236}">
                      <a16:creationId xmlns:a16="http://schemas.microsoft.com/office/drawing/2014/main" id="{F36AC2F7-C32A-484F-9A46-7485ADECA4FC}"/>
                    </a:ext>
                  </a:extLst>
                </p:cNvPr>
                <p:cNvCxnSpPr>
                  <a:cxnSpLocks/>
                  <a:endCxn id="198" idx="3"/>
                </p:cNvCxnSpPr>
                <p:nvPr/>
              </p:nvCxnSpPr>
              <p:spPr>
                <a:xfrm flipH="1" flipV="1">
                  <a:off x="8441522" y="3916896"/>
                  <a:ext cx="2710288" cy="887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D72699B-31AB-41CD-92B8-2AD4760D061B}"/>
                    </a:ext>
                  </a:extLst>
                </p:cNvPr>
                <p:cNvSpPr txBox="1"/>
                <p:nvPr/>
              </p:nvSpPr>
              <p:spPr>
                <a:xfrm rot="11082863">
                  <a:off x="9281358" y="3941432"/>
                  <a:ext cx="1727174" cy="292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200" dirty="0"/>
                </a:p>
                <a:p>
                  <a:r>
                    <a:rPr lang="en-US" sz="1200" dirty="0"/>
                    <a:t>Virtual Topology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767C0093-EF57-4574-B099-39898F9905A4}"/>
                  </a:ext>
                </a:extLst>
              </p:cNvPr>
              <p:cNvGrpSpPr/>
              <p:nvPr/>
            </p:nvGrpSpPr>
            <p:grpSpPr>
              <a:xfrm>
                <a:off x="8945446" y="1027202"/>
                <a:ext cx="3076500" cy="1922367"/>
                <a:chOff x="8262671" y="756970"/>
                <a:chExt cx="3076500" cy="1922367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E59A202-E392-4EB9-A4DE-1712E718401E}"/>
                    </a:ext>
                  </a:extLst>
                </p:cNvPr>
                <p:cNvSpPr txBox="1"/>
                <p:nvPr/>
              </p:nvSpPr>
              <p:spPr>
                <a:xfrm>
                  <a:off x="9232846" y="756970"/>
                  <a:ext cx="1015389" cy="409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Tenant 3</a:t>
                  </a:r>
                </a:p>
              </p:txBody>
            </p:sp>
            <p:pic>
              <p:nvPicPr>
                <p:cNvPr id="132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BFFD030E-025A-4AC3-B87C-B267DC274B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262671" y="1468733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E12D672B-995E-4CC1-AF5A-86E6E7E761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041574" y="1482969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DFE79EBF-7B26-4670-B772-C1B14E530D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896" y="1605703"/>
                  <a:ext cx="194522" cy="97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35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909B4A58-128E-4811-B5C5-6D5CED95B5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480873" y="1830359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6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13BA9FE4-6C13-44B1-BCEE-2A2BB5785F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186248" y="2228379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7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6EB7EF70-D466-41E4-9108-3A162C14CC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0206923" y="2097819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0F7C0AEA-0C46-4C85-81EB-8323AB4EB4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0396463" y="1758120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9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F76D6D48-5F6B-46B8-BEE7-FA7A2DD389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0687789" y="1486833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0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D2625387-339E-4660-898C-EA441C53AC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397013" y="1808546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1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C8C27F26-2020-45D2-A093-37A6809D62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779082" y="1586016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2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32E66BF7-B796-43E1-AE2D-9902B34657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472289" y="2128917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80B9BCA9-2A99-4316-910C-306585FC5D3B}"/>
                    </a:ext>
                  </a:extLst>
                </p:cNvPr>
                <p:cNvCxnSpPr>
                  <a:endCxn id="135" idx="0"/>
                </p:cNvCxnSpPr>
                <p:nvPr/>
              </p:nvCxnSpPr>
              <p:spPr>
                <a:xfrm>
                  <a:off x="8676721" y="1634174"/>
                  <a:ext cx="129843" cy="1961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2EACEA3C-03EC-4DF9-B252-BF856B4CF9A0}"/>
                    </a:ext>
                  </a:extLst>
                </p:cNvPr>
                <p:cNvCxnSpPr>
                  <a:endCxn id="142" idx="0"/>
                </p:cNvCxnSpPr>
                <p:nvPr/>
              </p:nvCxnSpPr>
              <p:spPr>
                <a:xfrm>
                  <a:off x="8720900" y="2043034"/>
                  <a:ext cx="77080" cy="858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2A47E36-84F6-459C-945F-E271BAFAC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3983" y="2264079"/>
                  <a:ext cx="413282" cy="1061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04973B45-BD2A-4A1A-AC9F-ED73AC3C25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2704" y="2400229"/>
                  <a:ext cx="373667" cy="130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575D2EA-5BA6-497C-B043-670EC87C5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40551" y="2249024"/>
                  <a:ext cx="192063" cy="2424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198DA68-6E8B-4C7D-BC31-56A329E7BF29}"/>
                    </a:ext>
                  </a:extLst>
                </p:cNvPr>
                <p:cNvCxnSpPr>
                  <a:stCxn id="137" idx="0"/>
                </p:cNvCxnSpPr>
                <p:nvPr/>
              </p:nvCxnSpPr>
              <p:spPr>
                <a:xfrm flipV="1">
                  <a:off x="10532614" y="1895209"/>
                  <a:ext cx="181834" cy="2026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33734E2-BA8E-4E7E-BC00-4D8DBC380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58305" y="1634174"/>
                  <a:ext cx="110552" cy="163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45791A3-5274-4B21-8B8C-719B46C44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939" y="1612147"/>
                  <a:ext cx="394596" cy="1092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60BBFC25-CE1F-436C-8021-1B3002DEEC60}"/>
                    </a:ext>
                  </a:extLst>
                </p:cNvPr>
                <p:cNvCxnSpPr>
                  <a:stCxn id="141" idx="1"/>
                </p:cNvCxnSpPr>
                <p:nvPr/>
              </p:nvCxnSpPr>
              <p:spPr>
                <a:xfrm flipV="1">
                  <a:off x="10430464" y="1619938"/>
                  <a:ext cx="384778" cy="1172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DA4870B7-FEC3-44FB-B546-AEFC374B7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4308" y="1905387"/>
                  <a:ext cx="572385" cy="33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DE54CB9-FAE8-4855-A31A-206609E01FE0}"/>
                    </a:ext>
                  </a:extLst>
                </p:cNvPr>
                <p:cNvCxnSpPr>
                  <a:stCxn id="140" idx="1"/>
                </p:cNvCxnSpPr>
                <p:nvPr/>
              </p:nvCxnSpPr>
              <p:spPr>
                <a:xfrm flipV="1">
                  <a:off x="10048395" y="1902802"/>
                  <a:ext cx="617381" cy="569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FDA3916B-8790-478B-86B0-42222D9E154A}"/>
                    </a:ext>
                  </a:extLst>
                </p:cNvPr>
                <p:cNvCxnSpPr>
                  <a:endCxn id="136" idx="0"/>
                </p:cNvCxnSpPr>
                <p:nvPr/>
              </p:nvCxnSpPr>
              <p:spPr>
                <a:xfrm flipH="1">
                  <a:off x="9511939" y="2023796"/>
                  <a:ext cx="131821" cy="2045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55" name="Picture 2" descr="https://openclipart.org/image/2400px/svg_to_png/215022/blue-switch.png">
                  <a:extLst>
                    <a:ext uri="{FF2B5EF4-FFF2-40B4-BE49-F238E27FC236}">
                      <a16:creationId xmlns:a16="http://schemas.microsoft.com/office/drawing/2014/main" id="{84085428-6C46-49E0-A226-7B806160F1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966682" y="2376927"/>
                  <a:ext cx="651382" cy="3024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28" name="Straight Arrow Connector 16">
                <a:extLst>
                  <a:ext uri="{FF2B5EF4-FFF2-40B4-BE49-F238E27FC236}">
                    <a16:creationId xmlns:a16="http://schemas.microsoft.com/office/drawing/2014/main" id="{C92471C1-4DAA-4363-9964-59CDF495C65E}"/>
                  </a:ext>
                </a:extLst>
              </p:cNvPr>
              <p:cNvCxnSpPr>
                <a:cxnSpLocks/>
                <a:stCxn id="198" idx="3"/>
                <a:endCxn id="136" idx="2"/>
              </p:cNvCxnSpPr>
              <p:nvPr/>
            </p:nvCxnSpPr>
            <p:spPr>
              <a:xfrm flipV="1">
                <a:off x="8301900" y="2801021"/>
                <a:ext cx="1892814" cy="10590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975B3EB-3B40-404F-B6B7-61A9D91DFFD0}"/>
                  </a:ext>
                </a:extLst>
              </p:cNvPr>
              <p:cNvSpPr/>
              <p:nvPr/>
            </p:nvSpPr>
            <p:spPr>
              <a:xfrm>
                <a:off x="175133" y="767379"/>
                <a:ext cx="3530383" cy="2693829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C3CDE3D-60A1-4D2B-964A-01E74617B095}"/>
                  </a:ext>
                </a:extLst>
              </p:cNvPr>
              <p:cNvSpPr/>
              <p:nvPr/>
            </p:nvSpPr>
            <p:spPr>
              <a:xfrm>
                <a:off x="4582800" y="93785"/>
                <a:ext cx="3530383" cy="2219481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36">
              <a:extLst>
                <a:ext uri="{FF2B5EF4-FFF2-40B4-BE49-F238E27FC236}">
                  <a16:creationId xmlns:a16="http://schemas.microsoft.com/office/drawing/2014/main" id="{E7F8E096-5B16-4D54-A0C3-612998A0DBD6}"/>
                </a:ext>
              </a:extLst>
            </p:cNvPr>
            <p:cNvGrpSpPr/>
            <p:nvPr/>
          </p:nvGrpSpPr>
          <p:grpSpPr>
            <a:xfrm>
              <a:off x="4049461" y="21962"/>
              <a:ext cx="6449013" cy="474087"/>
              <a:chOff x="1354667" y="316135"/>
              <a:chExt cx="6449013" cy="474087"/>
            </a:xfrm>
          </p:grpSpPr>
          <p:pic>
            <p:nvPicPr>
              <p:cNvPr id="108" name="Graphic 107" descr="Checkmark">
                <a:extLst>
                  <a:ext uri="{FF2B5EF4-FFF2-40B4-BE49-F238E27FC236}">
                    <a16:creationId xmlns:a16="http://schemas.microsoft.com/office/drawing/2014/main" id="{7B852B59-AFA8-4A2F-8A40-68804D93B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54667" y="316135"/>
                <a:ext cx="428785" cy="474087"/>
              </a:xfrm>
              <a:prstGeom prst="rect">
                <a:avLst/>
              </a:prstGeom>
            </p:spPr>
          </p:pic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D19D3F2-00BA-41FD-AD94-D2432FBA1FDA}"/>
                  </a:ext>
                </a:extLst>
              </p:cNvPr>
              <p:cNvSpPr/>
              <p:nvPr/>
            </p:nvSpPr>
            <p:spPr>
              <a:xfrm>
                <a:off x="1707680" y="372494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/>
                  <a:t>Guarantee </a:t>
                </a:r>
                <a:r>
                  <a:rPr lang="en-US" b="1" dirty="0">
                    <a:solidFill>
                      <a:srgbClr val="FF0000"/>
                    </a:solidFill>
                  </a:rPr>
                  <a:t>Isolation</a:t>
                </a:r>
                <a:r>
                  <a:rPr lang="en-US" b="1" dirty="0"/>
                  <a:t>/ </a:t>
                </a:r>
                <a:r>
                  <a:rPr lang="en-US" b="1" dirty="0">
                    <a:solidFill>
                      <a:srgbClr val="FF0000"/>
                    </a:solidFill>
                  </a:rPr>
                  <a:t>Sandbox</a:t>
                </a:r>
                <a:r>
                  <a:rPr lang="en-US" b="1" dirty="0"/>
                  <a:t> </a:t>
                </a:r>
              </a:p>
            </p:txBody>
          </p:sp>
        </p:grpSp>
        <p:grpSp>
          <p:nvGrpSpPr>
            <p:cNvPr id="99" name="Group 63">
              <a:extLst>
                <a:ext uri="{FF2B5EF4-FFF2-40B4-BE49-F238E27FC236}">
                  <a16:creationId xmlns:a16="http://schemas.microsoft.com/office/drawing/2014/main" id="{7F2D9D04-C483-4616-A2E9-FD53819A7B2B}"/>
                </a:ext>
              </a:extLst>
            </p:cNvPr>
            <p:cNvGrpSpPr/>
            <p:nvPr/>
          </p:nvGrpSpPr>
          <p:grpSpPr>
            <a:xfrm>
              <a:off x="4065925" y="506845"/>
              <a:ext cx="6447784" cy="646331"/>
              <a:chOff x="4067154" y="647121"/>
              <a:chExt cx="6447784" cy="64633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2716880-1208-4E27-B0AB-2DEEFAAF6B26}"/>
                  </a:ext>
                </a:extLst>
              </p:cNvPr>
              <p:cNvSpPr/>
              <p:nvPr/>
            </p:nvSpPr>
            <p:spPr>
              <a:xfrm>
                <a:off x="4418938" y="647121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/>
                  <a:t>Flexible Hardware accelerated Topologies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Bare-metal Switching.</a:t>
                </a:r>
              </a:p>
            </p:txBody>
          </p:sp>
          <p:pic>
            <p:nvPicPr>
              <p:cNvPr id="107" name="Graphic 106" descr="Checkmark">
                <a:extLst>
                  <a:ext uri="{FF2B5EF4-FFF2-40B4-BE49-F238E27FC236}">
                    <a16:creationId xmlns:a16="http://schemas.microsoft.com/office/drawing/2014/main" id="{CF609492-4056-455A-8504-D22F5B982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7154" y="762263"/>
                <a:ext cx="428785" cy="474087"/>
              </a:xfrm>
              <a:prstGeom prst="rect">
                <a:avLst/>
              </a:prstGeom>
            </p:spPr>
          </p:pic>
        </p:grpSp>
        <p:grpSp>
          <p:nvGrpSpPr>
            <p:cNvPr id="100" name="Group 64">
              <a:extLst>
                <a:ext uri="{FF2B5EF4-FFF2-40B4-BE49-F238E27FC236}">
                  <a16:creationId xmlns:a16="http://schemas.microsoft.com/office/drawing/2014/main" id="{13546EFA-6D70-45A9-A05C-8C284F402398}"/>
                </a:ext>
              </a:extLst>
            </p:cNvPr>
            <p:cNvGrpSpPr/>
            <p:nvPr/>
          </p:nvGrpSpPr>
          <p:grpSpPr>
            <a:xfrm>
              <a:off x="4062597" y="1140250"/>
              <a:ext cx="6452506" cy="474087"/>
              <a:chOff x="4065925" y="1328371"/>
              <a:chExt cx="6452506" cy="474087"/>
            </a:xfrm>
          </p:grpSpPr>
          <p:pic>
            <p:nvPicPr>
              <p:cNvPr id="104" name="Graphic 103" descr="Checkmark">
                <a:extLst>
                  <a:ext uri="{FF2B5EF4-FFF2-40B4-BE49-F238E27FC236}">
                    <a16:creationId xmlns:a16="http://schemas.microsoft.com/office/drawing/2014/main" id="{0C3B3E3E-904A-4910-B7E7-F24EC6607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5925" y="1328371"/>
                <a:ext cx="428785" cy="474087"/>
              </a:xfrm>
              <a:prstGeom prst="rect">
                <a:avLst/>
              </a:prstGeom>
            </p:spPr>
          </p:pic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7FBB0C2-354F-4FF1-9ACA-233F1584B321}"/>
                  </a:ext>
                </a:extLst>
              </p:cNvPr>
              <p:cNvSpPr/>
              <p:nvPr/>
            </p:nvSpPr>
            <p:spPr>
              <a:xfrm>
                <a:off x="4422431" y="1354590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Low Cost </a:t>
                </a:r>
                <a:r>
                  <a:rPr lang="en-US" b="1" dirty="0"/>
                  <a:t>and </a:t>
                </a:r>
                <a:r>
                  <a:rPr lang="en-US" b="1" dirty="0">
                    <a:solidFill>
                      <a:srgbClr val="FF0000"/>
                    </a:solidFill>
                  </a:rPr>
                  <a:t>Easy to provision</a:t>
                </a:r>
                <a:r>
                  <a:rPr lang="en-US" b="1" dirty="0"/>
                  <a:t>.</a:t>
                </a:r>
              </a:p>
            </p:txBody>
          </p:sp>
        </p:grpSp>
        <p:grpSp>
          <p:nvGrpSpPr>
            <p:cNvPr id="101" name="Group 130">
              <a:extLst>
                <a:ext uri="{FF2B5EF4-FFF2-40B4-BE49-F238E27FC236}">
                  <a16:creationId xmlns:a16="http://schemas.microsoft.com/office/drawing/2014/main" id="{0AC24F10-C81C-48C7-B0B0-91F159C1FAA5}"/>
                </a:ext>
              </a:extLst>
            </p:cNvPr>
            <p:cNvGrpSpPr/>
            <p:nvPr/>
          </p:nvGrpSpPr>
          <p:grpSpPr>
            <a:xfrm>
              <a:off x="4062597" y="1585243"/>
              <a:ext cx="6452506" cy="474087"/>
              <a:chOff x="4065925" y="1328371"/>
              <a:chExt cx="6452506" cy="474087"/>
            </a:xfrm>
          </p:grpSpPr>
          <p:pic>
            <p:nvPicPr>
              <p:cNvPr id="102" name="Graphic 101" descr="Checkmark">
                <a:extLst>
                  <a:ext uri="{FF2B5EF4-FFF2-40B4-BE49-F238E27FC236}">
                    <a16:creationId xmlns:a16="http://schemas.microsoft.com/office/drawing/2014/main" id="{31DC6083-176A-448A-86F3-D0D4CF8B1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5925" y="1328371"/>
                <a:ext cx="428785" cy="474087"/>
              </a:xfrm>
              <a:prstGeom prst="rect">
                <a:avLst/>
              </a:prstGeom>
            </p:spPr>
          </p:pic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F42DF98-AEEA-48C0-B686-86976A19BA33}"/>
                  </a:ext>
                </a:extLst>
              </p:cNvPr>
              <p:cNvSpPr/>
              <p:nvPr/>
            </p:nvSpPr>
            <p:spPr>
              <a:xfrm>
                <a:off x="4422431" y="1354590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/>
                  <a:t>Provide </a:t>
                </a:r>
                <a:r>
                  <a:rPr lang="en-US" b="1" dirty="0">
                    <a:solidFill>
                      <a:srgbClr val="FF0000"/>
                    </a:solidFill>
                  </a:rPr>
                  <a:t>Software Defined Networking </a:t>
                </a:r>
                <a:r>
                  <a:rPr lang="en-US" b="1" dirty="0"/>
                  <a:t>to Customers.</a:t>
                </a:r>
              </a:p>
            </p:txBody>
          </p:sp>
        </p:grp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CA67F0C5-59FC-4A71-B681-C9DB2EB9C999}"/>
              </a:ext>
            </a:extLst>
          </p:cNvPr>
          <p:cNvSpPr txBox="1"/>
          <p:nvPr/>
        </p:nvSpPr>
        <p:spPr>
          <a:xfrm>
            <a:off x="15154988" y="142861"/>
            <a:ext cx="1495178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Our Solution: </a:t>
            </a:r>
            <a:r>
              <a:rPr lang="en-US" sz="3600" b="1" dirty="0" err="1">
                <a:solidFill>
                  <a:schemeClr val="bg1"/>
                </a:solidFill>
              </a:rPr>
              <a:t>BNVirt</a:t>
            </a:r>
            <a:r>
              <a:rPr lang="en-US" sz="36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F10384C-EB7D-4F04-95B1-345C2F60E070}"/>
              </a:ext>
            </a:extLst>
          </p:cNvPr>
          <p:cNvSpPr txBox="1"/>
          <p:nvPr/>
        </p:nvSpPr>
        <p:spPr>
          <a:xfrm>
            <a:off x="15184349" y="8476275"/>
            <a:ext cx="1488925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Deployment &amp; Evaluation</a:t>
            </a:r>
          </a:p>
        </p:txBody>
      </p:sp>
      <p:pic>
        <p:nvPicPr>
          <p:cNvPr id="307" name="Picture 30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1D666EB-1A8F-4D07-BE5D-6A383F00F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91" y="16386867"/>
            <a:ext cx="5978218" cy="3593592"/>
          </a:xfrm>
          <a:prstGeom prst="rect">
            <a:avLst/>
          </a:prstGeom>
        </p:spPr>
      </p:pic>
      <p:pic>
        <p:nvPicPr>
          <p:cNvPr id="309" name="Picture 30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B765FA6-93C5-4342-BCD6-6C06E528A6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47" y="16398690"/>
            <a:ext cx="5981549" cy="3593592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1C08B389-909E-4B16-ABEA-45BC71E2992E}"/>
              </a:ext>
            </a:extLst>
          </p:cNvPr>
          <p:cNvSpPr txBox="1"/>
          <p:nvPr/>
        </p:nvSpPr>
        <p:spPr>
          <a:xfrm>
            <a:off x="508001" y="20029831"/>
            <a:ext cx="691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increase the traffic load of a topology with bare-metal servers every 10 seconds, and observe Performance is limited while using software switches compared </a:t>
            </a:r>
            <a:r>
              <a:rPr lang="en-US" dirty="0" err="1"/>
              <a:t>toHardware</a:t>
            </a:r>
            <a:r>
              <a:rPr lang="en-US" dirty="0"/>
              <a:t> switches.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0AF3A66-8A58-4636-8B31-8CC86EBDF30C}"/>
              </a:ext>
            </a:extLst>
          </p:cNvPr>
          <p:cNvSpPr txBox="1"/>
          <p:nvPr/>
        </p:nvSpPr>
        <p:spPr>
          <a:xfrm>
            <a:off x="7774103" y="19966882"/>
            <a:ext cx="737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increase the traffic load of a topology with bare-metal servers every 10 seconds, and also measure the Latency of the path. Using Software switches, the RTT variance is extremely high and not good for latency-sensitive </a:t>
            </a:r>
            <a:r>
              <a:rPr lang="en-US" dirty="0" err="1"/>
              <a:t>applicatons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8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3085</TotalTime>
  <Words>256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Pravein GK</dc:creator>
  <cp:lastModifiedBy>Pravein GK</cp:lastModifiedBy>
  <cp:revision>16</cp:revision>
  <dcterms:created xsi:type="dcterms:W3CDTF">2017-08-07T22:24:06Z</dcterms:created>
  <dcterms:modified xsi:type="dcterms:W3CDTF">2017-08-10T01:49:28Z</dcterms:modified>
</cp:coreProperties>
</file>