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88CA60B-656C-4818-9435-A661D535AC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DF75986-E5F3-4299-9985-534E225390E5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OpenCV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1. Transformations, affine and non affine</a:t>
            </a:r>
            <a:endParaRPr lang="en-IN" dirty="0" smtClean="0"/>
          </a:p>
          <a:p>
            <a:r>
              <a:rPr lang="en-IN" dirty="0" smtClean="0"/>
              <a:t>2. Translations</a:t>
            </a:r>
            <a:endParaRPr lang="en-IN" dirty="0" smtClean="0"/>
          </a:p>
          <a:p>
            <a:r>
              <a:rPr lang="en-IN" dirty="0" smtClean="0"/>
              <a:t>3. Rotations</a:t>
            </a:r>
            <a:endParaRPr lang="en-IN" dirty="0" smtClean="0"/>
          </a:p>
          <a:p>
            <a:r>
              <a:rPr lang="en-IN" dirty="0" smtClean="0"/>
              <a:t>4. Scaling, re-sizing and interpolations</a:t>
            </a:r>
            <a:endParaRPr lang="en-IN" dirty="0" smtClean="0"/>
          </a:p>
          <a:p>
            <a:r>
              <a:rPr lang="en-IN" dirty="0" smtClean="0"/>
              <a:t>5. Image Pyramids</a:t>
            </a:r>
            <a:endParaRPr lang="en-IN" dirty="0" smtClean="0"/>
          </a:p>
          <a:p>
            <a:r>
              <a:rPr lang="en-IN" dirty="0" smtClean="0"/>
              <a:t>6. Cropping</a:t>
            </a:r>
            <a:endParaRPr lang="en-IN" dirty="0" smtClean="0"/>
          </a:p>
          <a:p>
            <a:r>
              <a:rPr lang="en-IN" dirty="0" smtClean="0"/>
              <a:t>7. Arithmetic Operations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8. Bitwise Operations and Masking</a:t>
            </a:r>
            <a:endParaRPr lang="en-IN" dirty="0"/>
          </a:p>
          <a:p>
            <a:r>
              <a:rPr lang="en-IN" dirty="0"/>
              <a:t>9. Convolutions &amp; Blurring</a:t>
            </a:r>
            <a:endParaRPr lang="en-IN" dirty="0"/>
          </a:p>
          <a:p>
            <a:r>
              <a:rPr lang="en-IN" dirty="0"/>
              <a:t>10. Sharpening</a:t>
            </a:r>
            <a:endParaRPr lang="en-IN" dirty="0"/>
          </a:p>
          <a:p>
            <a:r>
              <a:rPr lang="en-IN" dirty="0"/>
              <a:t>11. Thresholding and </a:t>
            </a:r>
            <a:r>
              <a:rPr lang="en-IN" dirty="0" err="1"/>
              <a:t>Binarization</a:t>
            </a:r>
            <a:endParaRPr lang="en-IN" dirty="0"/>
          </a:p>
          <a:p>
            <a:r>
              <a:rPr lang="en-IN" dirty="0"/>
              <a:t>12. Dilation, erosion, opening and </a:t>
            </a:r>
            <a:r>
              <a:rPr lang="en-IN" dirty="0" smtClean="0"/>
              <a:t>	closing</a:t>
            </a:r>
            <a:endParaRPr lang="en-IN" dirty="0"/>
          </a:p>
          <a:p>
            <a:r>
              <a:rPr lang="en-IN" dirty="0"/>
              <a:t>13. Edge Detection &amp; Image Gradients</a:t>
            </a:r>
            <a:endParaRPr lang="en-IN" dirty="0"/>
          </a:p>
          <a:p>
            <a:r>
              <a:rPr lang="en-IN" dirty="0"/>
              <a:t>14. Perspective &amp; Affine </a:t>
            </a:r>
            <a:r>
              <a:rPr lang="en-IN" dirty="0" smtClean="0"/>
              <a:t>Transforms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Image manipulation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Affine </a:t>
            </a:r>
            <a:r>
              <a:rPr lang="en-IN" dirty="0" err="1" smtClean="0"/>
              <a:t>vs</a:t>
            </a:r>
            <a:r>
              <a:rPr lang="en-IN" dirty="0" smtClean="0"/>
              <a:t> non-affine transform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2592288" cy="29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58033" y="1719564"/>
            <a:ext cx="1224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Scaling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Rotation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Translation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69" y="1243167"/>
            <a:ext cx="4073079" cy="217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2169" y="35453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non-affine or projective transformation does</a:t>
            </a:r>
            <a:endParaRPr lang="en-IN" dirty="0"/>
          </a:p>
          <a:p>
            <a:r>
              <a:rPr lang="en-IN" dirty="0"/>
              <a:t>not preserve parallelism, length, and angle. It does</a:t>
            </a:r>
            <a:endParaRPr lang="en-IN" dirty="0"/>
          </a:p>
          <a:p>
            <a:r>
              <a:rPr lang="en-IN" dirty="0"/>
              <a:t>however preserve collinearity and incidence.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Dilation and Erosion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These are operations in the field of mathematical morphology:</a:t>
            </a:r>
            <a:endParaRPr lang="en-IN" dirty="0"/>
          </a:p>
          <a:p>
            <a:r>
              <a:rPr lang="en-IN" dirty="0"/>
              <a:t>Dilation – Adds pixels to the boundaries of objects in an image</a:t>
            </a:r>
            <a:endParaRPr lang="en-IN" dirty="0"/>
          </a:p>
          <a:p>
            <a:r>
              <a:rPr lang="en-IN" dirty="0"/>
              <a:t>Erosion – Removes pixels at the boundaries of objects in an image</a:t>
            </a:r>
            <a:endParaRPr lang="en-IN" dirty="0"/>
          </a:p>
          <a:p>
            <a:r>
              <a:rPr lang="en-IN" dirty="0"/>
              <a:t>Opening - Erosion followed by dilation</a:t>
            </a:r>
            <a:endParaRPr lang="en-IN" dirty="0"/>
          </a:p>
          <a:p>
            <a:r>
              <a:rPr lang="en-IN" dirty="0"/>
              <a:t>Closing - Dilation followed by erosion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49" y="3075806"/>
            <a:ext cx="5886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43422"/>
            <a:ext cx="2924721" cy="411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three main types of Edge Detection:</a:t>
            </a:r>
            <a:endParaRPr lang="en-IN" dirty="0"/>
          </a:p>
          <a:p>
            <a:r>
              <a:rPr lang="en-IN" dirty="0" err="1" smtClean="0"/>
              <a:t>Sobel</a:t>
            </a:r>
            <a:r>
              <a:rPr lang="en-IN" dirty="0" smtClean="0"/>
              <a:t> </a:t>
            </a:r>
            <a:r>
              <a:rPr lang="en-IN" dirty="0"/>
              <a:t>– to emphasize vertical or horizontal edges</a:t>
            </a:r>
            <a:endParaRPr lang="en-IN" dirty="0"/>
          </a:p>
          <a:p>
            <a:r>
              <a:rPr lang="en-IN" dirty="0" err="1" smtClean="0"/>
              <a:t>Laplacian</a:t>
            </a:r>
            <a:r>
              <a:rPr lang="en-IN" dirty="0" smtClean="0"/>
              <a:t> </a:t>
            </a:r>
            <a:r>
              <a:rPr lang="en-IN" dirty="0"/>
              <a:t>– Gets all orientations</a:t>
            </a:r>
            <a:endParaRPr lang="en-IN" dirty="0"/>
          </a:p>
          <a:p>
            <a:r>
              <a:rPr lang="en-IN" dirty="0" smtClean="0"/>
              <a:t>Canny </a:t>
            </a:r>
            <a:r>
              <a:rPr lang="en-IN" dirty="0"/>
              <a:t>– Optimal due to low error rate, well defined edges and </a:t>
            </a:r>
            <a:r>
              <a:rPr lang="en-IN" dirty="0" smtClean="0"/>
              <a:t>accurate detection</a:t>
            </a:r>
            <a:r>
              <a:rPr lang="en-IN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04775"/>
            <a:ext cx="67341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821" y="1921937"/>
            <a:ext cx="7956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C000"/>
                </a:solidFill>
              </a:rPr>
              <a:t>Computer vision</a:t>
            </a:r>
            <a:r>
              <a:rPr lang="en-IN" sz="2800" dirty="0" smtClean="0"/>
              <a:t> is a cutting edge field of computer science </a:t>
            </a:r>
            <a:endParaRPr lang="en-IN" sz="2800" dirty="0" smtClean="0"/>
          </a:p>
          <a:p>
            <a:pPr algn="ctr"/>
            <a:r>
              <a:rPr lang="en-IN" sz="2800" dirty="0" smtClean="0"/>
              <a:t>that aims to </a:t>
            </a:r>
            <a:r>
              <a:rPr lang="en-IN" sz="2800" dirty="0" smtClean="0">
                <a:solidFill>
                  <a:srgbClr val="FFC000"/>
                </a:solidFill>
              </a:rPr>
              <a:t>enable computers</a:t>
            </a:r>
            <a:r>
              <a:rPr lang="en-IN" sz="2800" dirty="0" smtClean="0"/>
              <a:t> to </a:t>
            </a:r>
            <a:r>
              <a:rPr lang="en-IN" sz="2800" dirty="0" smtClean="0">
                <a:solidFill>
                  <a:srgbClr val="FFC000"/>
                </a:solidFill>
              </a:rPr>
              <a:t>understand</a:t>
            </a:r>
            <a:endParaRPr lang="en-IN" sz="2800" dirty="0" smtClean="0">
              <a:solidFill>
                <a:srgbClr val="FFC000"/>
              </a:solidFill>
            </a:endParaRPr>
          </a:p>
          <a:p>
            <a:pPr algn="ctr"/>
            <a:r>
              <a:rPr lang="en-IN" sz="2800" dirty="0" smtClean="0"/>
              <a:t> what is </a:t>
            </a:r>
            <a:r>
              <a:rPr lang="en-IN" sz="2800" dirty="0" smtClean="0">
                <a:solidFill>
                  <a:srgbClr val="FFC000"/>
                </a:solidFill>
              </a:rPr>
              <a:t>being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C000"/>
                </a:solidFill>
              </a:rPr>
              <a:t>seen </a:t>
            </a:r>
            <a:r>
              <a:rPr lang="en-IN" sz="2800" dirty="0" smtClean="0"/>
              <a:t>in an </a:t>
            </a:r>
            <a:r>
              <a:rPr lang="en-IN" sz="2800" dirty="0" smtClean="0">
                <a:solidFill>
                  <a:srgbClr val="FFC000"/>
                </a:solidFill>
              </a:rPr>
              <a:t>image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it is so hard?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Camera and lens limitation</a:t>
            </a:r>
            <a:endParaRPr lang="en-IN" dirty="0" smtClean="0"/>
          </a:p>
          <a:p>
            <a:r>
              <a:rPr lang="en-IN" dirty="0" smtClean="0"/>
              <a:t>View point variation</a:t>
            </a:r>
            <a:endParaRPr lang="en-IN" dirty="0" smtClean="0"/>
          </a:p>
          <a:p>
            <a:r>
              <a:rPr lang="en-IN" dirty="0" smtClean="0"/>
              <a:t>Scaling </a:t>
            </a:r>
            <a:endParaRPr lang="en-IN" dirty="0" smtClean="0"/>
          </a:p>
          <a:p>
            <a:r>
              <a:rPr lang="en-IN" dirty="0" smtClean="0"/>
              <a:t>Clutter</a:t>
            </a:r>
            <a:endParaRPr lang="en-IN" dirty="0" smtClean="0"/>
          </a:p>
          <a:p>
            <a:r>
              <a:rPr lang="en-IN" dirty="0" smtClean="0"/>
              <a:t>Illusions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Self-driving cars</a:t>
            </a:r>
            <a:endParaRPr lang="en-IN" dirty="0" smtClean="0"/>
          </a:p>
          <a:p>
            <a:r>
              <a:rPr lang="en-IN" dirty="0" smtClean="0"/>
              <a:t>Face recognition</a:t>
            </a:r>
            <a:endParaRPr lang="en-IN" dirty="0" smtClean="0"/>
          </a:p>
          <a:p>
            <a:r>
              <a:rPr lang="en-IN" dirty="0" err="1" smtClean="0"/>
              <a:t>Snapchat</a:t>
            </a:r>
            <a:endParaRPr lang="en-IN" dirty="0" smtClean="0"/>
          </a:p>
          <a:p>
            <a:r>
              <a:rPr lang="en-IN" dirty="0" smtClean="0"/>
              <a:t>Number plate reading</a:t>
            </a:r>
            <a:endParaRPr lang="en-IN" dirty="0" smtClean="0"/>
          </a:p>
          <a:p>
            <a:r>
              <a:rPr lang="en-IN" dirty="0" smtClean="0"/>
              <a:t>Cricket ball tracking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image?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2 Dimensional representation of visible light spectrum.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1670"/>
            <a:ext cx="74009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computer store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By default it stores images as RGB colour space.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68" y="1707654"/>
            <a:ext cx="65913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075430">
            <a:off x="5136550" y="513624"/>
            <a:ext cx="41825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Lets play with dimension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9502"/>
            <a:ext cx="821910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Colour 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There are different types of colour spaces. RGB, HSV, CMYK.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6438"/>
            <a:ext cx="1200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995488"/>
            <a:ext cx="11715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Image result for hsv color spa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5796136" y="1563638"/>
            <a:ext cx="2872903" cy="28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33638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Hue – </a:t>
            </a:r>
            <a:r>
              <a:rPr lang="en-IN" dirty="0" smtClean="0"/>
              <a:t>Colour </a:t>
            </a:r>
            <a:r>
              <a:rPr lang="en-IN" dirty="0"/>
              <a:t>Value (0 – 179)</a:t>
            </a:r>
            <a:endParaRPr lang="en-IN" dirty="0"/>
          </a:p>
          <a:p>
            <a:r>
              <a:rPr lang="en-IN" dirty="0"/>
              <a:t>Saturation – Vibrancy of </a:t>
            </a:r>
            <a:r>
              <a:rPr lang="en-IN" dirty="0" smtClean="0"/>
              <a:t>colour </a:t>
            </a:r>
            <a:r>
              <a:rPr lang="en-IN" dirty="0"/>
              <a:t>(0-255)</a:t>
            </a:r>
            <a:endParaRPr lang="en-IN" dirty="0"/>
          </a:p>
          <a:p>
            <a:r>
              <a:rPr lang="en-IN" dirty="0"/>
              <a:t>Value – Brightness or intensity (0-255)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Colour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Colour </a:t>
            </a:r>
            <a:r>
              <a:rPr lang="en-IN" dirty="0"/>
              <a:t>Range Filters:</a:t>
            </a:r>
            <a:endParaRPr lang="en-IN" dirty="0"/>
          </a:p>
          <a:p>
            <a:r>
              <a:rPr lang="en-IN" dirty="0" smtClean="0"/>
              <a:t>Red </a:t>
            </a:r>
            <a:r>
              <a:rPr lang="en-IN" dirty="0"/>
              <a:t>– 165 to 15</a:t>
            </a:r>
            <a:endParaRPr lang="en-IN" dirty="0"/>
          </a:p>
          <a:p>
            <a:r>
              <a:rPr lang="en-IN" dirty="0" smtClean="0"/>
              <a:t>Green </a:t>
            </a:r>
            <a:r>
              <a:rPr lang="en-IN" dirty="0"/>
              <a:t>– 45 to 75</a:t>
            </a:r>
            <a:endParaRPr lang="en-IN" dirty="0"/>
          </a:p>
          <a:p>
            <a:r>
              <a:rPr lang="en-IN" dirty="0" smtClean="0"/>
              <a:t>Blue </a:t>
            </a:r>
            <a:r>
              <a:rPr lang="en-IN" dirty="0"/>
              <a:t>– 90 to 120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15566"/>
            <a:ext cx="2774653" cy="271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1884</Words>
  <Application>WPS Presentation</Application>
  <PresentationFormat>On-screen Show (16:9)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 Narrow</vt:lpstr>
      <vt:lpstr>Microsoft YaHei</vt:lpstr>
      <vt:lpstr>Arial Unicode MS</vt:lpstr>
      <vt:lpstr>Calibri</vt:lpstr>
      <vt:lpstr>Horizon</vt:lpstr>
      <vt:lpstr>Introduction to OpenCV</vt:lpstr>
      <vt:lpstr>PowerPoint 演示文稿</vt:lpstr>
      <vt:lpstr>Why it is so hard?</vt:lpstr>
      <vt:lpstr>Applications</vt:lpstr>
      <vt:lpstr>What is an image?</vt:lpstr>
      <vt:lpstr>How computer store images</vt:lpstr>
      <vt:lpstr>PowerPoint 演示文稿</vt:lpstr>
      <vt:lpstr>Colour spaces</vt:lpstr>
      <vt:lpstr>Colour filter</vt:lpstr>
      <vt:lpstr>Image manipulation</vt:lpstr>
      <vt:lpstr>Affine vs non-affine transform</vt:lpstr>
      <vt:lpstr>Dilation and Erosion</vt:lpstr>
      <vt:lpstr>PowerPoint 演示文稿</vt:lpstr>
      <vt:lpstr>Edge Detection Algorithms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OpenCV</dc:title>
  <dc:creator>Pravesh</dc:creator>
  <cp:lastModifiedBy>Pravesh</cp:lastModifiedBy>
  <cp:revision>8</cp:revision>
  <dcterms:created xsi:type="dcterms:W3CDTF">2019-06-20T15:28:00Z</dcterms:created>
  <dcterms:modified xsi:type="dcterms:W3CDTF">2020-02-10T13:41:02Z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