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5C02-1ACF-4F7B-B014-5BEE740576BE}" type="datetimeFigureOut">
              <a:rPr lang="en-US" smtClean="0"/>
              <a:t>25/05/2024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87F6E06-B1B4-410F-A8F5-8AEFD614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7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5C02-1ACF-4F7B-B014-5BEE740576BE}" type="datetimeFigureOut">
              <a:rPr lang="en-US" smtClean="0"/>
              <a:t>25/05/2024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7F6E06-B1B4-410F-A8F5-8AEFD614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3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5C02-1ACF-4F7B-B014-5BEE740576BE}" type="datetimeFigureOut">
              <a:rPr lang="en-US" smtClean="0"/>
              <a:t>25/05/2024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7F6E06-B1B4-410F-A8F5-8AEFD6148BB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2309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5C02-1ACF-4F7B-B014-5BEE740576BE}" type="datetimeFigureOut">
              <a:rPr lang="en-US" smtClean="0"/>
              <a:t>25/05/2024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7F6E06-B1B4-410F-A8F5-8AEFD614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76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5C02-1ACF-4F7B-B014-5BEE740576BE}" type="datetimeFigureOut">
              <a:rPr lang="en-US" smtClean="0"/>
              <a:t>25/05/2024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7F6E06-B1B4-410F-A8F5-8AEFD6148BB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0036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5C02-1ACF-4F7B-B014-5BEE740576BE}" type="datetimeFigureOut">
              <a:rPr lang="en-US" smtClean="0"/>
              <a:t>25/05/2024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7F6E06-B1B4-410F-A8F5-8AEFD614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53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5C02-1ACF-4F7B-B014-5BEE740576BE}" type="datetimeFigureOut">
              <a:rPr lang="en-US" smtClean="0"/>
              <a:t>25/05/2024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6E06-B1B4-410F-A8F5-8AEFD614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89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5C02-1ACF-4F7B-B014-5BEE740576BE}" type="datetimeFigureOut">
              <a:rPr lang="en-US" smtClean="0"/>
              <a:t>25/05/2024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6E06-B1B4-410F-A8F5-8AEFD614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4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5C02-1ACF-4F7B-B014-5BEE740576BE}" type="datetimeFigureOut">
              <a:rPr lang="en-US" smtClean="0"/>
              <a:t>25/05/2024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6E06-B1B4-410F-A8F5-8AEFD614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9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5C02-1ACF-4F7B-B014-5BEE740576BE}" type="datetimeFigureOut">
              <a:rPr lang="en-US" smtClean="0"/>
              <a:t>25/05/2024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7F6E06-B1B4-410F-A8F5-8AEFD614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8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5C02-1ACF-4F7B-B014-5BEE740576BE}" type="datetimeFigureOut">
              <a:rPr lang="en-US" smtClean="0"/>
              <a:t>25/05/2024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7F6E06-B1B4-410F-A8F5-8AEFD614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6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5C02-1ACF-4F7B-B014-5BEE740576BE}" type="datetimeFigureOut">
              <a:rPr lang="en-US" smtClean="0"/>
              <a:t>25/05/2024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7F6E06-B1B4-410F-A8F5-8AEFD614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6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5C02-1ACF-4F7B-B014-5BEE740576BE}" type="datetimeFigureOut">
              <a:rPr lang="en-US" smtClean="0"/>
              <a:t>25/05/2024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6E06-B1B4-410F-A8F5-8AEFD614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9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5C02-1ACF-4F7B-B014-5BEE740576BE}" type="datetimeFigureOut">
              <a:rPr lang="en-US" smtClean="0"/>
              <a:t>25/05/2024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6E06-B1B4-410F-A8F5-8AEFD614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1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5C02-1ACF-4F7B-B014-5BEE740576BE}" type="datetimeFigureOut">
              <a:rPr lang="en-US" smtClean="0"/>
              <a:t>25/05/2024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6E06-B1B4-410F-A8F5-8AEFD614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0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5C02-1ACF-4F7B-B014-5BEE740576BE}" type="datetimeFigureOut">
              <a:rPr lang="en-US" smtClean="0"/>
              <a:t>25/05/2024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7F6E06-B1B4-410F-A8F5-8AEFD614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4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85C02-1ACF-4F7B-B014-5BEE740576BE}" type="datetimeFigureOut">
              <a:rPr lang="en-US" smtClean="0"/>
              <a:t>25/05/2024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87F6E06-B1B4-410F-A8F5-8AEFD614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7A78-BF5E-016C-1174-CD1FFCA8B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6401"/>
            <a:ext cx="9144000" cy="993800"/>
          </a:xfrm>
        </p:spPr>
        <p:txBody>
          <a:bodyPr/>
          <a:lstStyle/>
          <a:p>
            <a:pPr algn="ctr"/>
            <a:r>
              <a:rPr lang="en-US" b="1" dirty="0"/>
              <a:t>Today’s </a:t>
            </a:r>
            <a:r>
              <a:rPr lang="en-US" b="1" dirty="0" err="1"/>
              <a:t>agneda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FD28E-5E10-ACBA-FF21-8CDA224D9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5200" y="2120973"/>
            <a:ext cx="3005797" cy="275375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Project recap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Problem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The Analytics team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Process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Insights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52209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4D51-194E-1EB2-6381-2C1B5721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6828166" cy="918363"/>
          </a:xfrm>
        </p:spPr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D0B95-E0A1-B031-CF1C-3DF491285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429770" cy="3777622"/>
          </a:xfrm>
        </p:spPr>
        <p:txBody>
          <a:bodyPr/>
          <a:lstStyle/>
          <a:p>
            <a:r>
              <a:rPr lang="en-US" dirty="0"/>
              <a:t>Summarize key insights: Popular reaction types, sentiment distribution, top-performing content categories, most used content types, and trend analysis by month.</a:t>
            </a:r>
          </a:p>
          <a:p>
            <a:r>
              <a:rPr lang="en-US" dirty="0"/>
              <a:t>Recommendations for strategy adjustments based on data insights.</a:t>
            </a:r>
          </a:p>
          <a:p>
            <a:r>
              <a:rPr lang="en-US" dirty="0"/>
              <a:t>Importance of continuous data monitoring and analysis to keep content strategy aligned with audience preferences.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3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3A00-5CF3-4533-9F4D-B30EB404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509" y="744970"/>
            <a:ext cx="3870036" cy="12593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Thank you for your attention.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0768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B14D-A4AD-229A-A23C-AFEAE7258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7345402" cy="936835"/>
          </a:xfrm>
        </p:spPr>
        <p:txBody>
          <a:bodyPr/>
          <a:lstStyle/>
          <a:p>
            <a:pPr algn="ctr"/>
            <a:r>
              <a:rPr lang="en-US" b="1" dirty="0"/>
              <a:t>Project </a:t>
            </a:r>
            <a:r>
              <a:rPr lang="en-US" b="1" dirty="0" err="1"/>
              <a:t>Recape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58ED0-19B6-3066-5A11-E90EA1F22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84434" cy="3309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Social buss is a fast growing technology unicorn that need to adapt quickly to it’s global scale.</a:t>
            </a:r>
          </a:p>
          <a:p>
            <a:pPr marL="0" indent="0">
              <a:buNone/>
            </a:pPr>
            <a:r>
              <a:rPr lang="en-US" dirty="0"/>
              <a:t>Accenture has begun a 3 month POC focusing on these tasks.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1800" dirty="0"/>
              <a:t>An audit of social Buzz’s Big data practice</a:t>
            </a:r>
          </a:p>
          <a:p>
            <a:pPr lvl="1"/>
            <a:r>
              <a:rPr lang="en-US" sz="1800" dirty="0" err="1"/>
              <a:t>Recommandations</a:t>
            </a:r>
            <a:r>
              <a:rPr lang="en-US" sz="1800" dirty="0"/>
              <a:t> for a successful IPO</a:t>
            </a:r>
          </a:p>
          <a:p>
            <a:pPr lvl="1"/>
            <a:r>
              <a:rPr lang="en-US" sz="1800" dirty="0"/>
              <a:t>Analysis to find Social Buzz’s top most popular categories of </a:t>
            </a:r>
            <a:r>
              <a:rPr lang="en-US" sz="1800" dirty="0" err="1"/>
              <a:t>cotent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9353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2917-2BEE-23EF-C233-DC803A7F9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935" y="606936"/>
            <a:ext cx="7530130" cy="870882"/>
          </a:xfrm>
        </p:spPr>
        <p:txBody>
          <a:bodyPr/>
          <a:lstStyle/>
          <a:p>
            <a:pPr algn="ctr"/>
            <a:r>
              <a:rPr lang="en-US" b="1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38B0E-87F3-03DC-F0C9-3F63EB371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669" y="1631661"/>
            <a:ext cx="6406662" cy="4351338"/>
          </a:xfrm>
        </p:spPr>
        <p:txBody>
          <a:bodyPr/>
          <a:lstStyle/>
          <a:p>
            <a:r>
              <a:rPr lang="en-US" dirty="0"/>
              <a:t>Over 100000 posts per day</a:t>
            </a:r>
          </a:p>
          <a:p>
            <a:r>
              <a:rPr lang="en-US" dirty="0"/>
              <a:t>36500000pieces of content per year</a:t>
            </a:r>
          </a:p>
          <a:p>
            <a:r>
              <a:rPr lang="en-US" dirty="0"/>
              <a:t>But how to capitalize on it when there is so much?</a:t>
            </a:r>
          </a:p>
          <a:p>
            <a:r>
              <a:rPr lang="en-US" dirty="0"/>
              <a:t>Analysis to find Social Buzz’s top 5 most popular Categories to content</a:t>
            </a:r>
          </a:p>
        </p:txBody>
      </p:sp>
    </p:spTree>
    <p:extLst>
      <p:ext uri="{BB962C8B-B14F-4D97-AF65-F5344CB8AC3E}">
        <p14:creationId xmlns:p14="http://schemas.microsoft.com/office/powerpoint/2010/main" val="380663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6462-DDDF-9CF5-2638-246710936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735" y="2310618"/>
            <a:ext cx="2349305" cy="2236763"/>
          </a:xfrm>
        </p:spPr>
        <p:txBody>
          <a:bodyPr/>
          <a:lstStyle/>
          <a:p>
            <a:r>
              <a:rPr lang="en-US" dirty="0"/>
              <a:t>The Analytics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6AAD1-7D85-4FC7-30EA-F8CEFC78E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798" y="1778700"/>
            <a:ext cx="2743200" cy="33005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Andrew Fleming </a:t>
            </a:r>
          </a:p>
          <a:p>
            <a:pPr marL="0" indent="0">
              <a:buNone/>
            </a:pPr>
            <a:r>
              <a:rPr lang="en-US" dirty="0"/>
              <a:t>(CTA)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Marcus </a:t>
            </a:r>
            <a:r>
              <a:rPr lang="en-US" dirty="0" err="1"/>
              <a:t>Rompton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(Senior Principal)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Rampravesh</a:t>
            </a:r>
            <a:r>
              <a:rPr lang="en-US" dirty="0"/>
              <a:t> V</a:t>
            </a:r>
          </a:p>
          <a:p>
            <a:pPr marL="0" indent="0">
              <a:buNone/>
            </a:pPr>
            <a:r>
              <a:rPr lang="en-US" dirty="0"/>
              <a:t>(Data </a:t>
            </a:r>
            <a:r>
              <a:rPr lang="en-US" dirty="0" err="1"/>
              <a:t>Analust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002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F1F2-6846-23B0-3929-2926CC22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88463"/>
            <a:ext cx="8911687" cy="1018664"/>
          </a:xfrm>
        </p:spPr>
        <p:txBody>
          <a:bodyPr/>
          <a:lstStyle/>
          <a:p>
            <a:pPr algn="ctr"/>
            <a:r>
              <a:rPr lang="en-US" b="1" dirty="0"/>
              <a:t>Reaction Types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245A-2560-9FF2-72A9-393CA57EC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354" y="1751734"/>
            <a:ext cx="9089737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Most Used Reaction Types</a:t>
            </a:r>
          </a:p>
          <a:p>
            <a:r>
              <a:rPr lang="en-US" dirty="0"/>
              <a:t>Heart: The most frequent reaction with a total count of 1,622.</a:t>
            </a:r>
          </a:p>
          <a:p>
            <a:r>
              <a:rPr lang="en-US" dirty="0"/>
              <a:t>Other Popular Reactions: Scared, Peeking, Hate, Interested.</a:t>
            </a:r>
          </a:p>
          <a:p>
            <a:r>
              <a:rPr lang="en-US" dirty="0"/>
              <a:t>Implications: Understanding which reactions are most common helps in tailoring content to elicit desired emotional responses.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1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6DDF-90CD-7526-939A-2DE34315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52" y="504038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Sentiment Analysis by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8A58B-AE0D-A78D-A19C-9DBC7DB56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151" y="1784928"/>
            <a:ext cx="8309697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Sentiment Breakdown</a:t>
            </a:r>
          </a:p>
          <a:p>
            <a:r>
              <a:rPr lang="en-US" dirty="0"/>
              <a:t>Positive Sentiment: Highest</a:t>
            </a:r>
            <a:r>
              <a:rPr lang="en-US" b="1" dirty="0"/>
              <a:t> </a:t>
            </a:r>
            <a:r>
              <a:rPr lang="en-US" dirty="0"/>
              <a:t>count, indicating a generally favorable audience reception.</a:t>
            </a:r>
          </a:p>
          <a:p>
            <a:r>
              <a:rPr lang="en-US" dirty="0"/>
              <a:t>Negative Sentiment: Slightly lower than positive, but still significant.</a:t>
            </a:r>
          </a:p>
          <a:p>
            <a:r>
              <a:rPr lang="en-US" dirty="0"/>
              <a:t>Neutral Sentiment: Lowest, indicating fewer ambivalent reactions.</a:t>
            </a:r>
          </a:p>
          <a:p>
            <a:r>
              <a:rPr lang="en-US" dirty="0"/>
              <a:t>Implications: Identifies the emotional tone of the audience, enabling adjustments in content to enhance positive engagement and mitigate negative feedback.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7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A688-876D-1A86-7E27-7FACCF94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2"/>
            <a:ext cx="10515600" cy="918730"/>
          </a:xfrm>
        </p:spPr>
        <p:txBody>
          <a:bodyPr/>
          <a:lstStyle/>
          <a:p>
            <a:pPr algn="ctr"/>
            <a:r>
              <a:rPr lang="en-US" b="1" dirty="0"/>
              <a:t>Category Analysis by Total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703C-5754-DB54-3E80-905EA64F1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854" y="1825625"/>
            <a:ext cx="923636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Top Performing Categories</a:t>
            </a:r>
          </a:p>
          <a:p>
            <a:r>
              <a:rPr lang="en-US" dirty="0"/>
              <a:t>Animal: Highest total score, suggesting strong audience interest.</a:t>
            </a:r>
          </a:p>
          <a:p>
            <a:r>
              <a:rPr lang="en-US" dirty="0"/>
              <a:t>Science: High engagement, indicating a trend towards educational content.</a:t>
            </a:r>
          </a:p>
          <a:p>
            <a:r>
              <a:rPr lang="en-US" dirty="0"/>
              <a:t>Healthy Eating: Significant interest, reflecting health-conscious audience behavior.</a:t>
            </a:r>
          </a:p>
          <a:p>
            <a:r>
              <a:rPr lang="en-US" dirty="0"/>
              <a:t>Technology: High scores, pointing to audience fascination with tech advancements.</a:t>
            </a:r>
          </a:p>
          <a:p>
            <a:r>
              <a:rPr lang="en-US" dirty="0"/>
              <a:t>Food: Popular category, driven by universal appeal.</a:t>
            </a:r>
          </a:p>
          <a:p>
            <a:r>
              <a:rPr lang="en-US" dirty="0"/>
              <a:t>Implications: Focus on high-scoring categories can guide content creation to align with audience preferences and interests.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7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A1F8-67C9-4F03-ACF1-916BE701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37"/>
            <a:ext cx="10515600" cy="858981"/>
          </a:xfrm>
        </p:spPr>
        <p:txBody>
          <a:bodyPr/>
          <a:lstStyle/>
          <a:p>
            <a:pPr algn="ctr"/>
            <a:r>
              <a:rPr lang="en-US" b="1" dirty="0"/>
              <a:t>Content Type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E37B0-EF25-C452-A024-ED30B2656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382" y="1354571"/>
            <a:ext cx="6336145" cy="486150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Most Used Content Types</a:t>
            </a:r>
          </a:p>
          <a:p>
            <a:r>
              <a:rPr lang="en-US" dirty="0"/>
              <a:t>Photo: Widely used, highly engaging visual content.</a:t>
            </a:r>
          </a:p>
          <a:p>
            <a:r>
              <a:rPr lang="en-US" dirty="0"/>
              <a:t>Video: High engagement, especially for dynamic and informative content.</a:t>
            </a:r>
          </a:p>
          <a:p>
            <a:r>
              <a:rPr lang="en-US" dirty="0"/>
              <a:t>GIF: Popular for quick, engaging animations.</a:t>
            </a:r>
          </a:p>
          <a:p>
            <a:r>
              <a:rPr lang="en-US" dirty="0"/>
              <a:t>Audio: Used for podcasts and audio clips, growing in popularity.</a:t>
            </a:r>
          </a:p>
          <a:p>
            <a:r>
              <a:rPr lang="en-US" dirty="0"/>
              <a:t>Implications: Diversifying content types can keep the audience engaged and cater to different preferences.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36D0E-A808-CAC4-A28F-F42439CB5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527" y="1654031"/>
            <a:ext cx="4285452" cy="354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5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403C-CFFD-4341-1CF9-19B72439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7585548" cy="1280890"/>
          </a:xfrm>
        </p:spPr>
        <p:txBody>
          <a:bodyPr/>
          <a:lstStyle/>
          <a:p>
            <a:pPr algn="ctr"/>
            <a:r>
              <a:rPr lang="en-US" b="1" dirty="0"/>
              <a:t>Trend Analysis by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D94E-D603-B6A2-1880-FD7014C10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High Scoring Months</a:t>
            </a:r>
          </a:p>
          <a:p>
            <a:r>
              <a:rPr lang="en-US" dirty="0"/>
              <a:t>January: Strong engagement at the beginning of the year.</a:t>
            </a:r>
          </a:p>
          <a:p>
            <a:r>
              <a:rPr lang="en-US" dirty="0"/>
              <a:t>May: Mid-year peak, potentially due to seasonal content.</a:t>
            </a:r>
          </a:p>
          <a:p>
            <a:r>
              <a:rPr lang="en-US" dirty="0"/>
              <a:t>August: High engagement during summer months.</a:t>
            </a:r>
          </a:p>
          <a:p>
            <a:r>
              <a:rPr lang="en-US" dirty="0"/>
              <a:t>December: Significant spike during the holiday season.</a:t>
            </a:r>
          </a:p>
          <a:p>
            <a:r>
              <a:rPr lang="en-US" dirty="0"/>
              <a:t>Implications: Planning content around these high-engagement months can maximize reach and interaction.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22897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</TotalTime>
  <Words>504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ui-sans-serif</vt:lpstr>
      <vt:lpstr>Wingdings 3</vt:lpstr>
      <vt:lpstr>Wisp</vt:lpstr>
      <vt:lpstr>Today’s agneda</vt:lpstr>
      <vt:lpstr>Project Recape</vt:lpstr>
      <vt:lpstr>Problem</vt:lpstr>
      <vt:lpstr>The Analytics Team</vt:lpstr>
      <vt:lpstr>Reaction Types Analysis</vt:lpstr>
      <vt:lpstr>Sentiment Analysis by Score</vt:lpstr>
      <vt:lpstr>Category Analysis by Total Score</vt:lpstr>
      <vt:lpstr>Content Type Analysis</vt:lpstr>
      <vt:lpstr>Trend Analysis by Month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agneda</dc:title>
  <dc:creator>Kairav Vishwakarma</dc:creator>
  <cp:lastModifiedBy>Kairav Vishwakarma</cp:lastModifiedBy>
  <cp:revision>1</cp:revision>
  <dcterms:created xsi:type="dcterms:W3CDTF">2024-05-25T06:41:43Z</dcterms:created>
  <dcterms:modified xsi:type="dcterms:W3CDTF">2024-05-25T07:37:21Z</dcterms:modified>
</cp:coreProperties>
</file>