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95FC-E666-4565-9FFB-FB8CD3099B03}" type="datetimeFigureOut">
              <a:rPr lang="en-US" smtClean="0"/>
              <a:t>18/04/2024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A7F6-8A95-4753-9812-F83D330C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0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95FC-E666-4565-9FFB-FB8CD3099B03}" type="datetimeFigureOut">
              <a:rPr lang="en-US" smtClean="0"/>
              <a:t>18/04/2024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A7F6-8A95-4753-9812-F83D330C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6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95FC-E666-4565-9FFB-FB8CD3099B03}" type="datetimeFigureOut">
              <a:rPr lang="en-US" smtClean="0"/>
              <a:t>18/04/2024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A7F6-8A95-4753-9812-F83D330CDA9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847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95FC-E666-4565-9FFB-FB8CD3099B03}" type="datetimeFigureOut">
              <a:rPr lang="en-US" smtClean="0"/>
              <a:t>18/04/2024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A7F6-8A95-4753-9812-F83D330C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73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95FC-E666-4565-9FFB-FB8CD3099B03}" type="datetimeFigureOut">
              <a:rPr lang="en-US" smtClean="0"/>
              <a:t>18/04/2024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A7F6-8A95-4753-9812-F83D330CDA9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1908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95FC-E666-4565-9FFB-FB8CD3099B03}" type="datetimeFigureOut">
              <a:rPr lang="en-US" smtClean="0"/>
              <a:t>18/04/2024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A7F6-8A95-4753-9812-F83D330C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43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95FC-E666-4565-9FFB-FB8CD3099B03}" type="datetimeFigureOut">
              <a:rPr lang="en-US" smtClean="0"/>
              <a:t>18/04/2024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A7F6-8A95-4753-9812-F83D330C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9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95FC-E666-4565-9FFB-FB8CD3099B03}" type="datetimeFigureOut">
              <a:rPr lang="en-US" smtClean="0"/>
              <a:t>18/04/2024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A7F6-8A95-4753-9812-F83D330C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0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95FC-E666-4565-9FFB-FB8CD3099B03}" type="datetimeFigureOut">
              <a:rPr lang="en-US" smtClean="0"/>
              <a:t>18/04/2024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A7F6-8A95-4753-9812-F83D330C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4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95FC-E666-4565-9FFB-FB8CD3099B03}" type="datetimeFigureOut">
              <a:rPr lang="en-US" smtClean="0"/>
              <a:t>18/04/2024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A7F6-8A95-4753-9812-F83D330C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9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95FC-E666-4565-9FFB-FB8CD3099B03}" type="datetimeFigureOut">
              <a:rPr lang="en-US" smtClean="0"/>
              <a:t>18/04/2024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A7F6-8A95-4753-9812-F83D330C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9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95FC-E666-4565-9FFB-FB8CD3099B03}" type="datetimeFigureOut">
              <a:rPr lang="en-US" smtClean="0"/>
              <a:t>18/04/2024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A7F6-8A95-4753-9812-F83D330C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0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95FC-E666-4565-9FFB-FB8CD3099B03}" type="datetimeFigureOut">
              <a:rPr lang="en-US" smtClean="0"/>
              <a:t>18/04/2024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A7F6-8A95-4753-9812-F83D330C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8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95FC-E666-4565-9FFB-FB8CD3099B03}" type="datetimeFigureOut">
              <a:rPr lang="en-US" smtClean="0"/>
              <a:t>18/04/2024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A7F6-8A95-4753-9812-F83D330C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6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95FC-E666-4565-9FFB-FB8CD3099B03}" type="datetimeFigureOut">
              <a:rPr lang="en-US" smtClean="0"/>
              <a:t>18/04/2024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A7F6-8A95-4753-9812-F83D330C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3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95FC-E666-4565-9FFB-FB8CD3099B03}" type="datetimeFigureOut">
              <a:rPr lang="en-US" smtClean="0"/>
              <a:t>18/04/2024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1A7F6-8A95-4753-9812-F83D330C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F95FC-E666-4565-9FFB-FB8CD3099B03}" type="datetimeFigureOut">
              <a:rPr lang="en-US" smtClean="0"/>
              <a:t>18/04/2024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D1A7F6-8A95-4753-9812-F83D330C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7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C90D-978C-6828-C462-3278B4589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475" y="1485901"/>
            <a:ext cx="9163050" cy="3186112"/>
          </a:xfrm>
        </p:spPr>
        <p:txBody>
          <a:bodyPr>
            <a:normAutofit/>
          </a:bodyPr>
          <a:lstStyle/>
          <a:p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Revolutionizing Your Shopping Experience: Introducing Personalized E-Commerce Solutions</a:t>
            </a:r>
            <a:endParaRPr lang="en-US" sz="4800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1E1E2-A8AC-6C3E-72B5-EAF04F88B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13" y="3971924"/>
            <a:ext cx="3548063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5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651F-71E0-08AE-2D70-4677E13F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2866"/>
            <a:ext cx="8596668" cy="837460"/>
          </a:xfrm>
        </p:spPr>
        <p:txBody>
          <a:bodyPr>
            <a:normAutofit/>
          </a:bodyPr>
          <a:lstStyle/>
          <a:p>
            <a:pPr algn="ctr"/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Problem Statement</a:t>
            </a:r>
            <a:endParaRPr lang="en-US" sz="4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FD5E-2AFC-8800-58E5-860932D7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 the realm of traditional e-commerce, customers often face overwhelming choices and generic product recommendations. 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This lack of personalization not only hampers the shopping experience but also leads to missed opportunities for businesses to upsell and cross-sell relevant products. </a:t>
            </a:r>
          </a:p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Without a robust system in place to understand individual preferences and behaviors, companies struggle to foster long-term customer relationships and maximize revenue potential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1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3CE9-685E-6D8F-510D-03A16141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75"/>
            <a:ext cx="10515600" cy="828675"/>
          </a:xfrm>
        </p:spPr>
        <p:txBody>
          <a:bodyPr>
            <a:normAutofit/>
          </a:bodyPr>
          <a:lstStyle/>
          <a:p>
            <a:pPr algn="ctr"/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Introduction</a:t>
            </a:r>
            <a:endParaRPr lang="en-US" sz="48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2CF6-6834-4948-C40D-C498377AA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22" y="177885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Total Quantity Sold: 81,000 Units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Amidst fierce competition, we've proudly sold 81,000 units of our products, demonstrating the trust and confidence our customers place in us. Each sale represents a satisfied customer who chose us over alternatives, a testament to the quality and value we deliver.</a:t>
            </a:r>
          </a:p>
          <a:p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Total Revenue Generated: $76.8 Million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Our revenue figures speak volumes about the impact we've made in the market. With $76.8 million in total revenue, we've not only met but exceeded expectations, showcasing our ability to drive growth and capture market share effectively.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4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E366-219C-044A-622A-ED5A097E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7513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Total Profit Earned: $399.9K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D0D0D"/>
                </a:solidFill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	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Profitability is the lifeline of any business, and we're thrilled to report a total profit of $399.9K. Through strategic decisions, operational efficiency, and a relentless focus on the bottom line, we've achieved sustainable profitability while fueling future growth initiatives.</a:t>
            </a:r>
          </a:p>
          <a:p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Total Discount Provided: $951.9K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While maintaining profitability is essential, we've also prioritized customer satisfaction by offering discounts totaling $951.9K. These discounts have not only attracted new customers but also fostered loyalty and repeat business, contributing to our long-term success.</a:t>
            </a:r>
            <a:endParaRPr lang="en-US" sz="2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41C7-A543-EE14-E0D2-9A066B20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09549"/>
            <a:ext cx="10838391" cy="1397309"/>
          </a:xfrm>
        </p:spPr>
        <p:txBody>
          <a:bodyPr>
            <a:noAutofit/>
          </a:bodyPr>
          <a:lstStyle/>
          <a:p>
            <a:pPr algn="ctr"/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Driving Growth Across Latin America: A Regional Performance Snapshot</a:t>
            </a:r>
            <a:endParaRPr lang="en-US" sz="48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9AB385-92DA-F8F9-662F-25001282B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690689"/>
            <a:ext cx="4241954" cy="4957762"/>
          </a:xfrm>
        </p:spPr>
        <p:txBody>
          <a:bodyPr>
            <a:noAutofit/>
          </a:bodyPr>
          <a:lstStyle/>
          <a:p>
            <a:pPr algn="l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Colombia: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Revenue Percentage: 28.20%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Profit Percentage: 27.98%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Colombia emerges as a standout performer, boasting the highest revenue percentage of 28.20% and an impressive profit percentage of 27.98%. Our strategic initiatives, tailored to the unique needs and preferences of Colombian consumers, have resonated strongly, driving both top-line growth and bottom-line profitability.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487F8D-C749-00FC-BDDA-0B1B0ADE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229" y="1690688"/>
            <a:ext cx="7092796" cy="463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9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BD7B-4767-0082-E931-A6172F70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076"/>
            <a:ext cx="10515600" cy="78105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Revenue by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CB121-E2B9-DFCC-68FD-4B288C42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666"/>
            <a:ext cx="4186561" cy="2911710"/>
          </a:xfrm>
        </p:spPr>
        <p:txBody>
          <a:bodyPr/>
          <a:lstStyle/>
          <a:p>
            <a:r>
              <a:rPr lang="en-US" sz="24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At </a:t>
            </a:r>
            <a:r>
              <a:rPr lang="en-US" sz="2400" b="1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6.72M, October </a:t>
            </a:r>
            <a:r>
              <a:rPr lang="en-US" sz="24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had the highest Total Revenue and was </a:t>
            </a:r>
            <a:r>
              <a:rPr lang="en-US" sz="2400" b="1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10.67%</a:t>
            </a:r>
            <a:r>
              <a:rPr lang="en-US" sz="2400" b="0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higher than December, which had the lowest Total Revenue at </a:t>
            </a:r>
            <a:r>
              <a:rPr lang="en-US" sz="2400" b="1" i="0" dirty="0">
                <a:solidFill>
                  <a:srgbClr val="252423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6.07M.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8492C-5BB1-E4A6-7EAB-DA3827E29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703" y="1612665"/>
            <a:ext cx="6738374" cy="303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8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E45F-AC38-DEA8-DF82-8CB788C2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Unveiling Our Profitable Product Categories</a:t>
            </a:r>
            <a:endParaRPr lang="en-US" sz="4800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EFE5-E4D0-92E0-A179-CE5F0051E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353"/>
            <a:ext cx="4324350" cy="417061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Elevate your space with our top-profit furniture (20.27%), rugs (20.24%), lighting (20.16%), kitchen appliances (19.99%), and wall art (19.35%). Explore quality, style, and value for exceptional home décor experiences.</a:t>
            </a:r>
            <a:endParaRPr lang="en-US" sz="2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0BD4F-1025-1FD0-744C-44CEC3AE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468" y="2006353"/>
            <a:ext cx="5166571" cy="334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6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9D0F-2031-760E-74E3-F9F47B54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28126" cy="1527174"/>
          </a:xfrm>
        </p:spPr>
        <p:txBody>
          <a:bodyPr>
            <a:noAutofit/>
          </a:bodyPr>
          <a:lstStyle/>
          <a:p>
            <a:r>
              <a:rPr lang="en-US" sz="4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Optimizing Order Fulfillment: Analyzing Shipping Efficiency and Cost</a:t>
            </a:r>
            <a:endParaRPr lang="en-US" sz="4800" b="1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2E02-D59C-6648-5C4F-95F3ECC50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18084"/>
            <a:ext cx="8901672" cy="3092603"/>
          </a:xfrm>
        </p:spPr>
        <p:txBody>
          <a:bodyPr/>
          <a:lstStyle/>
          <a:p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The average time between shipping and order dates is </a:t>
            </a:r>
            <a:r>
              <a:rPr lang="en-US" sz="2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7.49</a:t>
            </a:r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days, accompanied by an average shipping cost of </a:t>
            </a:r>
            <a:r>
              <a:rPr lang="en-US" sz="2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27.51</a:t>
            </a:r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, ensuring timely delivery with affordable shipping charges.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589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467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Segoe UI Historic</vt:lpstr>
      <vt:lpstr>Söhne</vt:lpstr>
      <vt:lpstr>Trebuchet MS</vt:lpstr>
      <vt:lpstr>Wingdings 3</vt:lpstr>
      <vt:lpstr>Facet</vt:lpstr>
      <vt:lpstr>Revolutionizing Your Shopping Experience: Introducing Personalized E-Commerce Solutions</vt:lpstr>
      <vt:lpstr>Problem Statement</vt:lpstr>
      <vt:lpstr>Introduction</vt:lpstr>
      <vt:lpstr>PowerPoint Presentation</vt:lpstr>
      <vt:lpstr>Driving Growth Across Latin America: A Regional Performance Snapshot</vt:lpstr>
      <vt:lpstr>Revenue by month</vt:lpstr>
      <vt:lpstr>Unveiling Our Profitable Product Categories</vt:lpstr>
      <vt:lpstr>Optimizing Order Fulfillment: Analyzing Shipping Efficiency and 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Revolutionizing Your Shopping Experience: Introducing Personalized E-Commerce Solutions</dc:title>
  <dc:creator>Kairav Vishwakarma</dc:creator>
  <cp:lastModifiedBy>Kairav Vishwakarma</cp:lastModifiedBy>
  <cp:revision>1</cp:revision>
  <dcterms:created xsi:type="dcterms:W3CDTF">2024-04-18T15:55:01Z</dcterms:created>
  <dcterms:modified xsi:type="dcterms:W3CDTF">2024-04-18T17:08:00Z</dcterms:modified>
</cp:coreProperties>
</file>