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2F11-A735-4D14-91A3-3EC3D2A0167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BC8A-59CD-4A9C-8482-8AE64059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62039"/>
              </p:ext>
            </p:extLst>
          </p:nvPr>
        </p:nvGraphicFramePr>
        <p:xfrm>
          <a:off x="1331640" y="548680"/>
          <a:ext cx="5203825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724581" imgH="7541208" progId="Visio.Drawing.11">
                  <p:embed/>
                </p:oleObj>
              </mc:Choice>
              <mc:Fallback>
                <p:oleObj name="Visio" r:id="rId3" imgW="6724581" imgH="75412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8680"/>
                        <a:ext cx="5203825" cy="583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84168" y="1854796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Select Request </a:t>
            </a:r>
            <a:r>
              <a:rPr lang="de-DE" sz="1400" dirty="0" err="1" smtClean="0"/>
              <a:t>from</a:t>
            </a:r>
            <a:r>
              <a:rPr lang="de-DE" sz="1400" dirty="0" smtClean="0"/>
              <a:t> List/Table -&gt; Create an </a:t>
            </a:r>
            <a:r>
              <a:rPr lang="de-DE" sz="1400" dirty="0" err="1" smtClean="0"/>
              <a:t>Offer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2492896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/>
              <a:t>Overview</a:t>
            </a:r>
            <a:r>
              <a:rPr lang="de-DE" sz="1400" dirty="0" smtClean="0"/>
              <a:t> of </a:t>
            </a:r>
            <a:r>
              <a:rPr lang="de-DE" sz="1400" dirty="0" err="1" smtClean="0"/>
              <a:t>Offers</a:t>
            </a:r>
            <a:r>
              <a:rPr lang="de-DE" sz="1400" dirty="0" smtClean="0"/>
              <a:t>.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able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decline</a:t>
            </a:r>
            <a:r>
              <a:rPr lang="de-DE" sz="1400" dirty="0" smtClean="0"/>
              <a:t> </a:t>
            </a:r>
            <a:r>
              <a:rPr lang="de-DE" sz="1400" dirty="0" err="1" smtClean="0"/>
              <a:t>Offers</a:t>
            </a:r>
            <a:r>
              <a:rPr lang="de-DE" sz="1400" dirty="0" smtClean="0"/>
              <a:t> in </a:t>
            </a:r>
          </a:p>
          <a:p>
            <a:r>
              <a:rPr lang="de-DE" sz="1400" dirty="0" err="1" smtClean="0"/>
              <a:t>Calendar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90416" y="3438872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List/Table </a:t>
            </a:r>
            <a:r>
              <a:rPr lang="de-DE" sz="1400" dirty="0" err="1" smtClean="0"/>
              <a:t>Overview</a:t>
            </a:r>
            <a:r>
              <a:rPr lang="de-DE" sz="1400" dirty="0" smtClean="0"/>
              <a:t> of </a:t>
            </a:r>
            <a:r>
              <a:rPr lang="de-DE" sz="1400" dirty="0" err="1" smtClean="0"/>
              <a:t>selected</a:t>
            </a:r>
            <a:r>
              <a:rPr lang="de-DE" sz="1400" dirty="0" smtClean="0"/>
              <a:t> </a:t>
            </a:r>
            <a:r>
              <a:rPr lang="de-DE" sz="1400" dirty="0" err="1" smtClean="0"/>
              <a:t>Offers</a:t>
            </a:r>
            <a:r>
              <a:rPr lang="de-DE" sz="1400" dirty="0" smtClean="0"/>
              <a:t> -&gt; </a:t>
            </a:r>
            <a:r>
              <a:rPr lang="de-DE" sz="1400" dirty="0" err="1" smtClean="0"/>
              <a:t>create</a:t>
            </a:r>
            <a:r>
              <a:rPr lang="de-DE" sz="1400" dirty="0" smtClean="0"/>
              <a:t> an Order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0" y="422108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Can See </a:t>
            </a:r>
            <a:r>
              <a:rPr lang="de-DE" sz="1400" dirty="0" err="1" smtClean="0"/>
              <a:t>the</a:t>
            </a:r>
            <a:r>
              <a:rPr lang="de-DE" sz="1400" dirty="0" smtClean="0"/>
              <a:t> Order; </a:t>
            </a:r>
          </a:p>
          <a:p>
            <a:r>
              <a:rPr lang="de-DE" sz="1400" dirty="0" err="1" smtClean="0"/>
              <a:t>No</a:t>
            </a:r>
            <a:r>
              <a:rPr lang="de-DE" sz="1400" dirty="0" smtClean="0"/>
              <a:t> Action </a:t>
            </a:r>
            <a:r>
              <a:rPr lang="de-DE" sz="1400" dirty="0" err="1" smtClean="0"/>
              <a:t>neccessary</a:t>
            </a:r>
            <a:r>
              <a:rPr lang="de-DE" sz="1400" dirty="0" smtClean="0"/>
              <a:t>;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190416" y="4698722"/>
            <a:ext cx="2736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Order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become</a:t>
            </a:r>
            <a:r>
              <a:rPr lang="de-DE" sz="1400" dirty="0" smtClean="0"/>
              <a:t> a Project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8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89187" y="374768"/>
            <a:ext cx="6688169" cy="5837238"/>
            <a:chOff x="1789187" y="662800"/>
            <a:chExt cx="6688169" cy="58372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4195392"/>
                </p:ext>
              </p:extLst>
            </p:nvPr>
          </p:nvGraphicFramePr>
          <p:xfrm>
            <a:off x="1789187" y="662800"/>
            <a:ext cx="5203825" cy="583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Visio" r:id="rId3" imgW="6724581" imgH="7541208" progId="Visio.Drawing.11">
                    <p:embed/>
                  </p:oleObj>
                </mc:Choice>
                <mc:Fallback>
                  <p:oleObj name="Visio" r:id="rId3" imgW="6724581" imgH="754120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187" y="662800"/>
                          <a:ext cx="5203825" cy="5837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346984" y="4103903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Start (Date)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3516" y="3326448"/>
              <a:ext cx="28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Requestor</a:t>
              </a:r>
              <a:r>
                <a:rPr lang="de-DE" dirty="0" smtClean="0"/>
                <a:t>(/</a:t>
              </a:r>
              <a:r>
                <a:rPr lang="de-DE" dirty="0" err="1" smtClean="0"/>
                <a:t>Issuer</a:t>
              </a:r>
              <a:r>
                <a:rPr lang="de-DE" dirty="0" smtClean="0"/>
                <a:t>) 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5856" y="5661248"/>
              <a:ext cx="520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Request </a:t>
              </a:r>
              <a:r>
                <a:rPr lang="de-DE" dirty="0" err="1" smtClean="0"/>
                <a:t>Scope</a:t>
              </a:r>
              <a:r>
                <a:rPr lang="de-DE" dirty="0" smtClean="0"/>
                <a:t>? (Not </a:t>
              </a:r>
              <a:r>
                <a:rPr lang="de-DE" dirty="0" err="1" smtClean="0"/>
                <a:t>sure</a:t>
              </a:r>
              <a:r>
                <a:rPr lang="de-DE" dirty="0" smtClean="0"/>
                <a:t> </a:t>
              </a:r>
              <a:r>
                <a:rPr lang="de-DE" dirty="0" err="1" smtClean="0"/>
                <a:t>about</a:t>
              </a:r>
              <a:r>
                <a:rPr lang="de-DE" dirty="0" smtClean="0"/>
                <a:t>    </a:t>
              </a:r>
              <a:r>
                <a:rPr lang="de-DE" dirty="0" err="1" smtClean="0"/>
                <a:t>this</a:t>
              </a:r>
              <a:r>
                <a:rPr lang="de-DE" dirty="0" smtClean="0"/>
                <a:t> </a:t>
              </a:r>
              <a:r>
                <a:rPr lang="de-DE" dirty="0" err="1" smtClean="0"/>
                <a:t>field</a:t>
              </a:r>
              <a:r>
                <a:rPr lang="de-DE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3868" y="4965361"/>
              <a:ext cx="2982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{ Option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show</a:t>
              </a:r>
              <a:r>
                <a:rPr lang="de-DE" dirty="0" smtClean="0"/>
                <a:t> </a:t>
              </a:r>
              <a:r>
                <a:rPr lang="de-DE" dirty="0" err="1" smtClean="0"/>
                <a:t>more</a:t>
              </a:r>
              <a:r>
                <a:rPr lang="de-DE" dirty="0" smtClean="0"/>
                <a:t> Input Field} </a:t>
              </a:r>
              <a:r>
                <a:rPr lang="de-DE" dirty="0" smtClean="0">
                  <a:sym typeface="Wingdings" panose="05000000000000000000" pitchFamily="2" charset="2"/>
                </a:rPr>
                <a:t> Suggestion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3868" y="2812379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Input Fields - </a:t>
              </a:r>
              <a:r>
                <a:rPr lang="de-DE" sz="1400" dirty="0">
                  <a:solidFill>
                    <a:schemeClr val="tx2"/>
                  </a:solidFill>
                </a:rPr>
                <a:t>a</a:t>
              </a:r>
              <a:r>
                <a:rPr lang="de-DE" sz="1400" dirty="0" smtClean="0">
                  <a:solidFill>
                    <a:schemeClr val="tx2"/>
                  </a:solidFill>
                </a:rPr>
                <a:t>lso </a:t>
              </a:r>
              <a:r>
                <a:rPr lang="de-DE" sz="1400" dirty="0" err="1" smtClean="0">
                  <a:solidFill>
                    <a:schemeClr val="tx2"/>
                  </a:solidFill>
                </a:rPr>
                <a:t>known</a:t>
              </a:r>
              <a:r>
                <a:rPr lang="de-DE" sz="1400" dirty="0" smtClean="0">
                  <a:solidFill>
                    <a:schemeClr val="tx2"/>
                  </a:solidFill>
                </a:rPr>
                <a:t> </a:t>
              </a:r>
              <a:r>
                <a:rPr lang="de-DE" sz="1400" dirty="0" err="1" smtClean="0">
                  <a:solidFill>
                    <a:schemeClr val="tx2"/>
                  </a:solidFill>
                </a:rPr>
                <a:t>as</a:t>
              </a:r>
              <a:r>
                <a:rPr lang="de-DE" sz="1400" dirty="0" smtClean="0">
                  <a:solidFill>
                    <a:schemeClr val="tx2"/>
                  </a:solidFill>
                </a:rPr>
                <a:t> „Place a Request“: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864" y="3695780"/>
              <a:ext cx="347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Type of Service (Request Service)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6984" y="4513801"/>
              <a:ext cx="259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End (Date) </a:t>
              </a:r>
              <a:r>
                <a:rPr lang="de-DE" dirty="0" err="1" smtClean="0"/>
                <a:t>or</a:t>
              </a:r>
              <a:r>
                <a:rPr lang="de-DE" dirty="0" smtClean="0"/>
                <a:t> Duration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76256" y="2062682"/>
            <a:ext cx="195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Help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sounds</a:t>
            </a:r>
            <a:r>
              <a:rPr lang="de-DE" dirty="0" smtClean="0"/>
              <a:t> like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83868" y="5842674"/>
            <a:ext cx="28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Comment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52461"/>
              </p:ext>
            </p:extLst>
          </p:nvPr>
        </p:nvGraphicFramePr>
        <p:xfrm>
          <a:off x="1763688" y="328066"/>
          <a:ext cx="5203825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6724581" imgH="7541208" progId="Visio.Drawing.11">
                  <p:embed/>
                </p:oleObj>
              </mc:Choice>
              <mc:Fallback>
                <p:oleObj name="Visio" r:id="rId3" imgW="6724581" imgH="75412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8066"/>
                        <a:ext cx="5203825" cy="583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29588" y="34171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549" y="302217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Atos </a:t>
            </a:r>
            <a:r>
              <a:rPr lang="de-DE" dirty="0" err="1" smtClean="0"/>
              <a:t>Employee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38844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42601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1928" y="248898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tx2"/>
                </a:solidFill>
              </a:rPr>
              <a:t>Input Fields - </a:t>
            </a:r>
            <a:r>
              <a:rPr lang="de-DE" sz="1400" dirty="0">
                <a:solidFill>
                  <a:schemeClr val="tx2"/>
                </a:solidFill>
              </a:rPr>
              <a:t>a</a:t>
            </a:r>
            <a:r>
              <a:rPr lang="de-DE" sz="1400" dirty="0" smtClean="0">
                <a:solidFill>
                  <a:schemeClr val="tx2"/>
                </a:solidFill>
              </a:rPr>
              <a:t>lso </a:t>
            </a:r>
            <a:r>
              <a:rPr lang="de-DE" sz="1400" dirty="0" err="1" smtClean="0">
                <a:solidFill>
                  <a:schemeClr val="tx2"/>
                </a:solidFill>
              </a:rPr>
              <a:t>known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as</a:t>
            </a:r>
            <a:r>
              <a:rPr lang="de-DE" sz="1400" dirty="0" smtClean="0">
                <a:solidFill>
                  <a:schemeClr val="tx2"/>
                </a:solidFill>
              </a:rPr>
              <a:t> „Place a Request“: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2712" y="47223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Upload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667039">
            <a:off x="2167618" y="3140151"/>
            <a:ext cx="54929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finished, yet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46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479199\Pictures\further Images\under-construction-150271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472469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406862">
            <a:off x="763" y="1201209"/>
            <a:ext cx="549299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Selection, Order, Project and Finished will follow</a:t>
            </a:r>
          </a:p>
          <a:p>
            <a:pPr algn="ctr"/>
            <a:endParaRPr lang="de-DE" sz="4800" b="1" dirty="0">
              <a:ln w="1778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4800" b="1" dirty="0">
              <a:ln w="1778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53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74760"/>
              </p:ext>
            </p:extLst>
          </p:nvPr>
        </p:nvGraphicFramePr>
        <p:xfrm>
          <a:off x="1331640" y="548680"/>
          <a:ext cx="5203825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6724581" imgH="7541208" progId="Visio.Drawing.11">
                  <p:embed/>
                </p:oleObj>
              </mc:Choice>
              <mc:Fallback>
                <p:oleObj name="Visio" r:id="rId3" imgW="6724581" imgH="75412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8680"/>
                        <a:ext cx="5203825" cy="583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11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Roles</a:t>
            </a:r>
            <a:r>
              <a:rPr lang="de-DE" dirty="0" smtClean="0"/>
              <a:t> Atos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91451"/>
              </p:ext>
            </p:extLst>
          </p:nvPr>
        </p:nvGraphicFramePr>
        <p:xfrm>
          <a:off x="457200" y="1600200"/>
          <a:ext cx="8229600" cy="353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9122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smtClean="0"/>
                        <a:t>Service </a:t>
                      </a:r>
                      <a:r>
                        <a:rPr lang="de-DE" dirty="0" err="1" smtClean="0"/>
                        <a:t>Delivery</a:t>
                      </a:r>
                      <a:r>
                        <a:rPr lang="de-DE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responsible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Offers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Ressources</a:t>
                      </a:r>
                      <a:endParaRPr lang="en-US" dirty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Flexbench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Employee</a:t>
                      </a:r>
                      <a:r>
                        <a:rPr lang="de-DE" dirty="0" smtClean="0"/>
                        <a:t> (Project Leader)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Project Leader of </a:t>
                      </a:r>
                      <a:r>
                        <a:rPr lang="de-DE" dirty="0" err="1" smtClean="0"/>
                        <a:t>those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Offered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Ressources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those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assigned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him</a:t>
                      </a:r>
                      <a:r>
                        <a:rPr lang="de-DE" baseline="0" dirty="0" smtClean="0"/>
                        <a:t> (so he </a:t>
                      </a:r>
                      <a:r>
                        <a:rPr lang="de-DE" baseline="0" dirty="0" err="1" smtClean="0"/>
                        <a:t>wants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projects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watch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what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changed</a:t>
                      </a:r>
                      <a:r>
                        <a:rPr lang="de-DE" baseline="0" dirty="0" smtClean="0"/>
                        <a:t>);</a:t>
                      </a:r>
                    </a:p>
                    <a:p>
                      <a:endParaRPr lang="de-DE" baseline="0" dirty="0" smtClean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smtClean="0"/>
                        <a:t>Account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Responsible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all Projects; Needs an </a:t>
                      </a:r>
                      <a:r>
                        <a:rPr lang="de-DE" baseline="0" dirty="0" err="1" smtClean="0"/>
                        <a:t>Overview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Roles</a:t>
            </a:r>
            <a:r>
              <a:rPr lang="de-DE" dirty="0" smtClean="0"/>
              <a:t> Vodafone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433758"/>
              </p:ext>
            </p:extLst>
          </p:nvPr>
        </p:nvGraphicFramePr>
        <p:xfrm>
          <a:off x="457200" y="1600200"/>
          <a:ext cx="8229600" cy="42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9122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smtClean="0"/>
                        <a:t>Project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 </a:t>
                      </a:r>
                      <a:r>
                        <a:rPr lang="de-DE" dirty="0" err="1" smtClean="0"/>
                        <a:t>subscribe</a:t>
                      </a:r>
                      <a:r>
                        <a:rPr lang="de-DE" dirty="0" smtClean="0"/>
                        <a:t> of </a:t>
                      </a:r>
                      <a:r>
                        <a:rPr lang="de-DE" dirty="0" err="1" smtClean="0"/>
                        <a:t>projects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which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interesting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him</a:t>
                      </a:r>
                      <a:r>
                        <a:rPr lang="de-DE" baseline="0" dirty="0" smtClean="0"/>
                        <a:t>; </a:t>
                      </a:r>
                      <a:r>
                        <a:rPr lang="de-DE" baseline="0" dirty="0" err="1" smtClean="0"/>
                        <a:t>Wants</a:t>
                      </a:r>
                      <a:r>
                        <a:rPr lang="de-DE" baseline="0" dirty="0" smtClean="0"/>
                        <a:t> an </a:t>
                      </a:r>
                      <a:r>
                        <a:rPr lang="de-DE" baseline="0" dirty="0" err="1" smtClean="0"/>
                        <a:t>Overview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those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projects</a:t>
                      </a:r>
                      <a:r>
                        <a:rPr lang="de-DE" baseline="0" dirty="0" smtClean="0"/>
                        <a:t>;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Notified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about</a:t>
                      </a:r>
                      <a:r>
                        <a:rPr lang="de-DE" baseline="0" dirty="0" smtClean="0"/>
                        <a:t> relevant (negativ) </a:t>
                      </a:r>
                      <a:r>
                        <a:rPr lang="de-DE" baseline="0" dirty="0" err="1" smtClean="0"/>
                        <a:t>changes</a:t>
                      </a:r>
                      <a:endParaRPr lang="de-DE" baseline="0" dirty="0" smtClean="0"/>
                    </a:p>
                    <a:p>
                      <a:endParaRPr lang="de-DE" baseline="0" dirty="0" smtClean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Requestor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Requests</a:t>
                      </a:r>
                      <a:endParaRPr lang="en-US" dirty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smtClean="0"/>
                        <a:t>Department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see</a:t>
                      </a:r>
                      <a:r>
                        <a:rPr lang="de-DE" baseline="0" dirty="0" smtClean="0"/>
                        <a:t> all </a:t>
                      </a:r>
                      <a:r>
                        <a:rPr lang="de-DE" baseline="0" dirty="0" err="1" smtClean="0"/>
                        <a:t>departments</a:t>
                      </a:r>
                      <a:r>
                        <a:rPr lang="de-DE" baseline="0" dirty="0" smtClean="0"/>
                        <a:t> of </a:t>
                      </a:r>
                      <a:r>
                        <a:rPr lang="de-DE" baseline="0" dirty="0" err="1" smtClean="0"/>
                        <a:t>his</a:t>
                      </a:r>
                      <a:r>
                        <a:rPr lang="de-DE" baseline="0" dirty="0" smtClean="0"/>
                        <a:t> Departments</a:t>
                      </a:r>
                      <a:endParaRPr lang="en-US" dirty="0"/>
                    </a:p>
                  </a:txBody>
                  <a:tcPr/>
                </a:tc>
              </a:tr>
              <a:tr h="691226">
                <a:tc>
                  <a:txBody>
                    <a:bodyPr/>
                    <a:lstStyle/>
                    <a:p>
                      <a:r>
                        <a:rPr lang="de-DE" dirty="0" smtClean="0"/>
                        <a:t>Partner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Missing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6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Visio Drawing</vt:lpstr>
      <vt:lpstr>Ordering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Atos</vt:lpstr>
      <vt:lpstr>Roles Vodafone</vt:lpstr>
      <vt:lpstr>Questions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Process</dc:title>
  <dc:creator>Jacob, Biniam</dc:creator>
  <cp:lastModifiedBy>Jacob, Biniam</cp:lastModifiedBy>
  <cp:revision>19</cp:revision>
  <dcterms:created xsi:type="dcterms:W3CDTF">2018-04-19T09:20:59Z</dcterms:created>
  <dcterms:modified xsi:type="dcterms:W3CDTF">2018-04-19T15:07:35Z</dcterms:modified>
</cp:coreProperties>
</file>