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.xml" ContentType="application/vnd.openxmlformats-officedocument.themeOverrid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il\Downloads\MasaiPro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il\Downloads\MasaiPro%20(1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il\Downloads\MasaiPro%20(1)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il\Downloads\MasaiPro%20(1)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il\Downloads\MasaiPro%20(1)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il\Downloads\MasaiPro%20(1)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7.xml"/><Relationship Id="rId1" Type="http://schemas.microsoft.com/office/2011/relationships/chartStyle" Target="style7.xml"/><Relationship Id="rId5" Type="http://schemas.openxmlformats.org/officeDocument/2006/relationships/chartUserShapes" Target="../drawings/drawing7.xml"/><Relationship Id="rId4" Type="http://schemas.openxmlformats.org/officeDocument/2006/relationships/package" Target="../embeddings/Microsoft_Excel_Worksheet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il\Downloads\MasaiPro%20(1)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Monthly acquisition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3184361801835E-2"/>
          <c:y val="0.15287164353604937"/>
          <c:w val="0.9364999781301564"/>
          <c:h val="0.363755690612504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'ANS 1'!$B$1</c:f>
              <c:strCache>
                <c:ptCount val="1"/>
                <c:pt idx="0">
                  <c:v>No_of_acquisitions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'ANS 1'!$A$2:$A$13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'ANS 1'!$B$2:$B$13</c:f>
              <c:numCache>
                <c:formatCode>General</c:formatCode>
                <c:ptCount val="12"/>
                <c:pt idx="0">
                  <c:v>7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3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0</c:v>
                </c:pt>
                <c:pt idx="9">
                  <c:v>3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0-4C74-B784-0473C0A56993}"/>
            </c:ext>
          </c:extLst>
        </c:ser>
        <c:ser>
          <c:idx val="1"/>
          <c:order val="1"/>
          <c:tx>
            <c:strRef>
              <c:f>'ANS 1'!$C$1</c:f>
              <c:strCache>
                <c:ptCount val="1"/>
                <c:pt idx="0">
                  <c:v>no_of_ipos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'ANS 1'!$A$2:$A$13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'ANS 1'!$C$2:$C$13</c:f>
              <c:numCache>
                <c:formatCode>General</c:formatCode>
                <c:ptCount val="12"/>
                <c:pt idx="0">
                  <c:v>11</c:v>
                </c:pt>
                <c:pt idx="1">
                  <c:v>3</c:v>
                </c:pt>
                <c:pt idx="2">
                  <c:v>1</c:v>
                </c:pt>
                <c:pt idx="3">
                  <c:v>9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C0-4C74-B784-0473C0A5699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2224735"/>
        <c:axId val="342225151"/>
      </c:barChart>
      <c:catAx>
        <c:axId val="34222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225151"/>
        <c:crosses val="autoZero"/>
        <c:auto val="1"/>
        <c:lblAlgn val="ctr"/>
        <c:lblOffset val="100"/>
        <c:noMultiLvlLbl val="0"/>
      </c:catAx>
      <c:valAx>
        <c:axId val="34222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224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219318867616553"/>
          <c:y val="0.66289537920632868"/>
          <c:w val="0.29685298676431954"/>
          <c:h val="5.2329551650733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[MasaiPro (1).xlsx]Sheet14!PivotTable42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9898970628334578E-2"/>
          <c:y val="4.9815828519179879E-2"/>
          <c:w val="0.65323312355993535"/>
          <c:h val="0.588645512707563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Sheet14!$A$4:$A$5</c:f>
              <c:strCache>
                <c:ptCount val="2"/>
                <c:pt idx="0">
                  <c:v>ipo</c:v>
                </c:pt>
                <c:pt idx="1">
                  <c:v>NULL</c:v>
                </c:pt>
              </c:strCache>
            </c:strRef>
          </c:cat>
          <c:val>
            <c:numRef>
              <c:f>Sheet14!$B$4:$B$5</c:f>
              <c:numCache>
                <c:formatCode>General</c:formatCode>
                <c:ptCount val="2"/>
                <c:pt idx="0">
                  <c:v>23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2-4A37-B61B-40C0A9C7FDC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38157151"/>
        <c:axId val="338159647"/>
      </c:barChart>
      <c:catAx>
        <c:axId val="33815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159647"/>
        <c:crosses val="autoZero"/>
        <c:auto val="1"/>
        <c:lblAlgn val="ctr"/>
        <c:lblOffset val="100"/>
        <c:noMultiLvlLbl val="0"/>
      </c:catAx>
      <c:valAx>
        <c:axId val="33815964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8157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acquiree and acquirer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88319273928133E-2"/>
          <c:y val="8.324405175268966E-2"/>
          <c:w val="0.933487144349467"/>
          <c:h val="0.426932055396127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'ANS 3'!$B$1</c:f>
              <c:strCache>
                <c:ptCount val="1"/>
                <c:pt idx="0">
                  <c:v>count_of_acquiree_from_each_region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lumMod val="110000"/>
                  </a:schemeClr>
                </a:gs>
                <a:gs pos="88000">
                  <a:schemeClr val="accent1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'ANS 3'!$A$2:$A$13</c:f>
              <c:strCache>
                <c:ptCount val="12"/>
                <c:pt idx="0">
                  <c:v>California</c:v>
                </c:pt>
                <c:pt idx="1">
                  <c:v>England</c:v>
                </c:pt>
                <c:pt idx="2">
                  <c:v>Georgia</c:v>
                </c:pt>
                <c:pt idx="3">
                  <c:v>Krung Thep</c:v>
                </c:pt>
                <c:pt idx="4">
                  <c:v>Massachusetts</c:v>
                </c:pt>
                <c:pt idx="5">
                  <c:v>NA - South Africa</c:v>
                </c:pt>
                <c:pt idx="6">
                  <c:v>New Jersey</c:v>
                </c:pt>
                <c:pt idx="7">
                  <c:v>Noord-Holland</c:v>
                </c:pt>
                <c:pt idx="8">
                  <c:v>Oxfordshire</c:v>
                </c:pt>
                <c:pt idx="9">
                  <c:v>Pennsylvania</c:v>
                </c:pt>
                <c:pt idx="10">
                  <c:v>Texas</c:v>
                </c:pt>
                <c:pt idx="11">
                  <c:v>Utah</c:v>
                </c:pt>
              </c:strCache>
            </c:strRef>
          </c:cat>
          <c:val>
            <c:numRef>
              <c:f>'ANS 3'!$B$2:$B$13</c:f>
              <c:numCache>
                <c:formatCode>General</c:formatCode>
                <c:ptCount val="12"/>
                <c:pt idx="0">
                  <c:v>10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0-4630-8569-6E63B71736AF}"/>
            </c:ext>
          </c:extLst>
        </c:ser>
        <c:ser>
          <c:idx val="1"/>
          <c:order val="1"/>
          <c:tx>
            <c:strRef>
              <c:f>'ANS 3'!$C$1</c:f>
              <c:strCache>
                <c:ptCount val="1"/>
                <c:pt idx="0">
                  <c:v>count_of_acquirer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lumMod val="110000"/>
                  </a:schemeClr>
                </a:gs>
                <a:gs pos="88000">
                  <a:schemeClr val="accent2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'ANS 3'!$A$2:$A$13</c:f>
              <c:strCache>
                <c:ptCount val="12"/>
                <c:pt idx="0">
                  <c:v>California</c:v>
                </c:pt>
                <c:pt idx="1">
                  <c:v>England</c:v>
                </c:pt>
                <c:pt idx="2">
                  <c:v>Georgia</c:v>
                </c:pt>
                <c:pt idx="3">
                  <c:v>Krung Thep</c:v>
                </c:pt>
                <c:pt idx="4">
                  <c:v>Massachusetts</c:v>
                </c:pt>
                <c:pt idx="5">
                  <c:v>NA - South Africa</c:v>
                </c:pt>
                <c:pt idx="6">
                  <c:v>New Jersey</c:v>
                </c:pt>
                <c:pt idx="7">
                  <c:v>Noord-Holland</c:v>
                </c:pt>
                <c:pt idx="8">
                  <c:v>Oxfordshire</c:v>
                </c:pt>
                <c:pt idx="9">
                  <c:v>Pennsylvania</c:v>
                </c:pt>
                <c:pt idx="10">
                  <c:v>Texas</c:v>
                </c:pt>
                <c:pt idx="11">
                  <c:v>Utah</c:v>
                </c:pt>
              </c:strCache>
            </c:strRef>
          </c:cat>
          <c:val>
            <c:numRef>
              <c:f>'ANS 3'!$C$2:$C$13</c:f>
              <c:numCache>
                <c:formatCode>General</c:formatCode>
                <c:ptCount val="12"/>
                <c:pt idx="0">
                  <c:v>6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10-4630-8569-6E63B7173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0409775"/>
        <c:axId val="350415599"/>
      </c:barChart>
      <c:catAx>
        <c:axId val="35040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15599"/>
        <c:crosses val="autoZero"/>
        <c:auto val="1"/>
        <c:lblAlgn val="ctr"/>
        <c:lblOffset val="100"/>
        <c:noMultiLvlLbl val="0"/>
      </c:catAx>
      <c:valAx>
        <c:axId val="35041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09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[MasaiPro (1).xlsx]ANS 4!PivotTable11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Event held per year</a:t>
            </a:r>
          </a:p>
        </c:rich>
      </c:tx>
      <c:layout>
        <c:manualLayout>
          <c:xMode val="edge"/>
          <c:yMode val="edge"/>
          <c:x val="0.40155115356445875"/>
          <c:y val="1.63599203078653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542984479856013E-2"/>
          <c:y val="0.10063855480937887"/>
          <c:w val="0.8206513444370096"/>
          <c:h val="0.457180412209430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'ANS 4'!$F$1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'ANS 4'!$E$2:$E$8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'ANS 4'!$F$2:$F$8</c:f>
              <c:numCache>
                <c:formatCode>General</c:formatCode>
                <c:ptCount val="6"/>
                <c:pt idx="0">
                  <c:v>1</c:v>
                </c:pt>
                <c:pt idx="1">
                  <c:v>12</c:v>
                </c:pt>
                <c:pt idx="2">
                  <c:v>11</c:v>
                </c:pt>
                <c:pt idx="3">
                  <c:v>9</c:v>
                </c:pt>
                <c:pt idx="4">
                  <c:v>16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3-4EE3-B183-5EC84F586E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1485743"/>
        <c:axId val="281486159"/>
      </c:barChart>
      <c:catAx>
        <c:axId val="28148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86159"/>
        <c:crosses val="autoZero"/>
        <c:auto val="1"/>
        <c:lblAlgn val="ctr"/>
        <c:lblOffset val="100"/>
        <c:noMultiLvlLbl val="0"/>
      </c:catAx>
      <c:valAx>
        <c:axId val="28148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8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[MasaiPro (1).xlsx]ANS 5!PivotTable12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Degree completed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312636395700853E-2"/>
          <c:y val="9.9396955092745001E-2"/>
          <c:w val="0.87190890698243606"/>
          <c:h val="0.495988299611965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'ANS 5'!$G$1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'ANS 5'!$F$2:$F$21</c:f>
              <c:strCache>
                <c:ptCount val="19"/>
                <c:pt idx="0">
                  <c:v>1976</c:v>
                </c:pt>
                <c:pt idx="1">
                  <c:v>1977</c:v>
                </c:pt>
                <c:pt idx="2">
                  <c:v>1987</c:v>
                </c:pt>
                <c:pt idx="3">
                  <c:v>1988</c:v>
                </c:pt>
                <c:pt idx="4">
                  <c:v>1996</c:v>
                </c:pt>
                <c:pt idx="5">
                  <c:v>1998</c:v>
                </c:pt>
                <c:pt idx="6">
                  <c:v>1999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</c:strCache>
            </c:strRef>
          </c:cat>
          <c:val>
            <c:numRef>
              <c:f>'ANS 5'!$G$2:$G$21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6-479C-ADB7-9D277296DDD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27424031"/>
        <c:axId val="727421951"/>
      </c:barChart>
      <c:catAx>
        <c:axId val="72742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421951"/>
        <c:crosses val="autoZero"/>
        <c:auto val="1"/>
        <c:lblAlgn val="ctr"/>
        <c:lblOffset val="100"/>
        <c:noMultiLvlLbl val="0"/>
      </c:catAx>
      <c:valAx>
        <c:axId val="7274219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2742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[MasaiPro (1).xlsx]ANS 6!PivotTable20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Total_no_events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3914260717410324E-2"/>
          <c:y val="0.12913361726597647"/>
          <c:w val="0.86708206961310852"/>
          <c:h val="0.417033433751468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'ANS 6'!$H$3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lumMod val="110000"/>
                  </a:schemeClr>
                </a:gs>
                <a:gs pos="88000">
                  <a:schemeClr val="accent1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'ANS 6'!$G$4:$G$38</c:f>
              <c:multiLvlStrCache>
                <c:ptCount val="22"/>
                <c:lvl>
                  <c:pt idx="0">
                    <c:v>2014</c:v>
                  </c:pt>
                  <c:pt idx="1">
                    <c:v>2015</c:v>
                  </c:pt>
                  <c:pt idx="2">
                    <c:v>2016</c:v>
                  </c:pt>
                  <c:pt idx="3">
                    <c:v>2017</c:v>
                  </c:pt>
                  <c:pt idx="4">
                    <c:v>2018</c:v>
                  </c:pt>
                  <c:pt idx="5">
                    <c:v>2019</c:v>
                  </c:pt>
                  <c:pt idx="6">
                    <c:v>2016</c:v>
                  </c:pt>
                  <c:pt idx="7">
                    <c:v>2018</c:v>
                  </c:pt>
                  <c:pt idx="8">
                    <c:v>2019</c:v>
                  </c:pt>
                  <c:pt idx="9">
                    <c:v>2017</c:v>
                  </c:pt>
                  <c:pt idx="10">
                    <c:v>2018</c:v>
                  </c:pt>
                  <c:pt idx="11">
                    <c:v>2016</c:v>
                  </c:pt>
                  <c:pt idx="12">
                    <c:v>2017</c:v>
                  </c:pt>
                  <c:pt idx="13">
                    <c:v>2015</c:v>
                  </c:pt>
                  <c:pt idx="14">
                    <c:v>2017</c:v>
                  </c:pt>
                  <c:pt idx="15">
                    <c:v>2017</c:v>
                  </c:pt>
                  <c:pt idx="16">
                    <c:v>2015</c:v>
                  </c:pt>
                  <c:pt idx="17">
                    <c:v>2015</c:v>
                  </c:pt>
                  <c:pt idx="18">
                    <c:v>2014</c:v>
                  </c:pt>
                  <c:pt idx="19">
                    <c:v>2018</c:v>
                  </c:pt>
                  <c:pt idx="20">
                    <c:v>2018</c:v>
                  </c:pt>
                  <c:pt idx="21">
                    <c:v>2015</c:v>
                  </c:pt>
                </c:lvl>
                <c:lvl>
                  <c:pt idx="0">
                    <c:v>USA</c:v>
                  </c:pt>
                  <c:pt idx="6">
                    <c:v>NULL</c:v>
                  </c:pt>
                  <c:pt idx="9">
                    <c:v>GBR</c:v>
                  </c:pt>
                  <c:pt idx="11">
                    <c:v>DEU</c:v>
                  </c:pt>
                  <c:pt idx="13">
                    <c:v>CAN</c:v>
                  </c:pt>
                  <c:pt idx="15">
                    <c:v>ESP</c:v>
                  </c:pt>
                  <c:pt idx="16">
                    <c:v>CHE</c:v>
                  </c:pt>
                  <c:pt idx="17">
                    <c:v>NLD</c:v>
                  </c:pt>
                  <c:pt idx="18">
                    <c:v>POL</c:v>
                  </c:pt>
                  <c:pt idx="19">
                    <c:v>RUS</c:v>
                  </c:pt>
                  <c:pt idx="20">
                    <c:v>EST</c:v>
                  </c:pt>
                  <c:pt idx="21">
                    <c:v>KOR</c:v>
                  </c:pt>
                </c:lvl>
              </c:multiLvlStrCache>
            </c:multiLvlStrRef>
          </c:cat>
          <c:val>
            <c:numRef>
              <c:f>'ANS 6'!$H$4:$H$38</c:f>
              <c:numCache>
                <c:formatCode>General</c:formatCode>
                <c:ptCount val="22"/>
                <c:pt idx="0">
                  <c:v>3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3</c:v>
                </c:pt>
                <c:pt idx="6">
                  <c:v>1</c:v>
                </c:pt>
                <c:pt idx="7">
                  <c:v>5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5-4B21-92DA-79BD0659634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9507967"/>
        <c:axId val="719497983"/>
      </c:barChart>
      <c:catAx>
        <c:axId val="71950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497983"/>
        <c:crosses val="autoZero"/>
        <c:auto val="1"/>
        <c:lblAlgn val="ctr"/>
        <c:lblOffset val="100"/>
        <c:noMultiLvlLbl val="0"/>
      </c:catAx>
      <c:valAx>
        <c:axId val="71949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507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[MasaiPro (1).xlsx]ANS 8!PivotTable33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242405347781699E-2"/>
          <c:y val="0.11208194284745572"/>
          <c:w val="0.81528101818547305"/>
          <c:h val="0.54797154561254513"/>
        </c:manualLayout>
      </c:layout>
      <c:lineChart>
        <c:grouping val="standard"/>
        <c:varyColors val="0"/>
        <c:ser>
          <c:idx val="0"/>
          <c:order val="0"/>
          <c:tx>
            <c:strRef>
              <c:f>'ANS 8'!$H$1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'ANS 8'!$G$2:$G$19</c:f>
              <c:strCache>
                <c:ptCount val="17"/>
                <c:pt idx="0">
                  <c:v>1993</c:v>
                </c:pt>
                <c:pt idx="1">
                  <c:v>1998</c:v>
                </c:pt>
                <c:pt idx="2">
                  <c:v>2000</c:v>
                </c:pt>
                <c:pt idx="3">
                  <c:v>2002</c:v>
                </c:pt>
                <c:pt idx="4">
                  <c:v>2004</c:v>
                </c:pt>
                <c:pt idx="5">
                  <c:v>2008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NULL</c:v>
                </c:pt>
              </c:strCache>
            </c:strRef>
          </c:cat>
          <c:val>
            <c:numRef>
              <c:f>'ANS 8'!$H$2:$H$19</c:f>
              <c:numCache>
                <c:formatCode>General</c:formatCode>
                <c:ptCount val="17"/>
                <c:pt idx="0">
                  <c:v>20000000</c:v>
                </c:pt>
                <c:pt idx="1">
                  <c:v>0</c:v>
                </c:pt>
                <c:pt idx="2">
                  <c:v>350000000</c:v>
                </c:pt>
                <c:pt idx="3">
                  <c:v>168060320</c:v>
                </c:pt>
                <c:pt idx="4">
                  <c:v>400000000</c:v>
                </c:pt>
                <c:pt idx="5">
                  <c:v>455700280</c:v>
                </c:pt>
                <c:pt idx="6">
                  <c:v>1016976465</c:v>
                </c:pt>
                <c:pt idx="7">
                  <c:v>248162832</c:v>
                </c:pt>
                <c:pt idx="8">
                  <c:v>532849490</c:v>
                </c:pt>
                <c:pt idx="9">
                  <c:v>145680321</c:v>
                </c:pt>
                <c:pt idx="10">
                  <c:v>1300000000</c:v>
                </c:pt>
                <c:pt idx="11">
                  <c:v>1925000000</c:v>
                </c:pt>
                <c:pt idx="12">
                  <c:v>376023630</c:v>
                </c:pt>
                <c:pt idx="13">
                  <c:v>1547277726</c:v>
                </c:pt>
                <c:pt idx="14">
                  <c:v>3656250000</c:v>
                </c:pt>
                <c:pt idx="15">
                  <c:v>394623984</c:v>
                </c:pt>
                <c:pt idx="16">
                  <c:v>77500000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DA-4B4A-8D43-49820231541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69787264"/>
        <c:axId val="2069787680"/>
      </c:lineChart>
      <c:catAx>
        <c:axId val="206978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787680"/>
        <c:crosses val="autoZero"/>
        <c:auto val="1"/>
        <c:lblAlgn val="ctr"/>
        <c:lblOffset val="100"/>
        <c:noMultiLvlLbl val="0"/>
      </c:catAx>
      <c:valAx>
        <c:axId val="206978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78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[MasaiPro (1).xlsx]ANS 7!PivotTable29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SUM_IN_USD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31156779791147643"/>
          <c:y val="9.7797881647772755E-2"/>
          <c:w val="0.41809045553488522"/>
          <c:h val="0.66901881945607866"/>
        </c:manualLayout>
      </c:layout>
      <c:pieChart>
        <c:varyColors val="1"/>
        <c:ser>
          <c:idx val="0"/>
          <c:order val="0"/>
          <c:tx>
            <c:strRef>
              <c:f>'ANS 7'!$H$1</c:f>
              <c:strCache>
                <c:ptCount val="1"/>
                <c:pt idx="0">
                  <c:v>Sum of SUM_IN_USD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B71-4C39-97E5-67DC582994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B71-4C39-97E5-67DC582994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B71-4C39-97E5-67DC582994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B71-4C39-97E5-67DC5829949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B71-4C39-97E5-67DC5829949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B71-4C39-97E5-67DC5829949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B71-4C39-97E5-67DC5829949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B71-4C39-97E5-67DC5829949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B71-4C39-97E5-67DC5829949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B71-4C39-97E5-67DC5829949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EB71-4C39-97E5-67DC5829949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EB71-4C39-97E5-67DC5829949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EB71-4C39-97E5-67DC5829949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EB71-4C39-97E5-67DC5829949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EB71-4C39-97E5-67DC5829949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EB71-4C39-97E5-67DC5829949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'ANS 7'!$G$2:$G$18</c:f>
              <c:strCache>
                <c:ptCount val="16"/>
                <c:pt idx="0">
                  <c:v>USA</c:v>
                </c:pt>
                <c:pt idx="1">
                  <c:v>CHN</c:v>
                </c:pt>
                <c:pt idx="2">
                  <c:v>IND</c:v>
                </c:pt>
                <c:pt idx="3">
                  <c:v>ISR</c:v>
                </c:pt>
                <c:pt idx="4">
                  <c:v>ITA</c:v>
                </c:pt>
                <c:pt idx="5">
                  <c:v>FRA</c:v>
                </c:pt>
                <c:pt idx="6">
                  <c:v>GBR</c:v>
                </c:pt>
                <c:pt idx="7">
                  <c:v>CAN</c:v>
                </c:pt>
                <c:pt idx="8">
                  <c:v>NLD</c:v>
                </c:pt>
                <c:pt idx="9">
                  <c:v>NULL</c:v>
                </c:pt>
                <c:pt idx="10">
                  <c:v>RUS</c:v>
                </c:pt>
                <c:pt idx="11">
                  <c:v>SWE</c:v>
                </c:pt>
                <c:pt idx="12">
                  <c:v>DEU</c:v>
                </c:pt>
                <c:pt idx="13">
                  <c:v>AUS</c:v>
                </c:pt>
                <c:pt idx="14">
                  <c:v>BRA</c:v>
                </c:pt>
                <c:pt idx="15">
                  <c:v>MEX</c:v>
                </c:pt>
              </c:strCache>
            </c:strRef>
          </c:cat>
          <c:val>
            <c:numRef>
              <c:f>'ANS 7'!$H$2:$H$18</c:f>
              <c:numCache>
                <c:formatCode>General</c:formatCode>
                <c:ptCount val="16"/>
                <c:pt idx="0">
                  <c:v>160237218</c:v>
                </c:pt>
                <c:pt idx="1">
                  <c:v>20093511</c:v>
                </c:pt>
                <c:pt idx="2">
                  <c:v>12045000</c:v>
                </c:pt>
                <c:pt idx="3">
                  <c:v>7200000</c:v>
                </c:pt>
                <c:pt idx="4">
                  <c:v>2428895</c:v>
                </c:pt>
                <c:pt idx="5">
                  <c:v>779502</c:v>
                </c:pt>
                <c:pt idx="6">
                  <c:v>610005</c:v>
                </c:pt>
                <c:pt idx="7">
                  <c:v>197052</c:v>
                </c:pt>
                <c:pt idx="8">
                  <c:v>135000</c:v>
                </c:pt>
                <c:pt idx="9">
                  <c:v>3870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B71-4C39-97E5-67DC58299495}"/>
            </c:ext>
          </c:extLst>
        </c:ser>
        <c:ser>
          <c:idx val="1"/>
          <c:order val="1"/>
          <c:tx>
            <c:strRef>
              <c:f>'ANS 7'!$I$1</c:f>
              <c:strCache>
                <c:ptCount val="1"/>
                <c:pt idx="0">
                  <c:v>Sum of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EB71-4C39-97E5-67DC582994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EB71-4C39-97E5-67DC582994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EB71-4C39-97E5-67DC582994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EB71-4C39-97E5-67DC5829949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A-EB71-4C39-97E5-67DC5829949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C-EB71-4C39-97E5-67DC5829949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E-EB71-4C39-97E5-67DC5829949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0-EB71-4C39-97E5-67DC5829949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2-EB71-4C39-97E5-67DC5829949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4-EB71-4C39-97E5-67DC5829949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6-EB71-4C39-97E5-67DC5829949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8-EB71-4C39-97E5-67DC5829949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A-EB71-4C39-97E5-67DC5829949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C-EB71-4C39-97E5-67DC5829949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E-EB71-4C39-97E5-67DC5829949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0-EB71-4C39-97E5-67DC5829949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'ANS 7'!$G$2:$G$18</c:f>
              <c:strCache>
                <c:ptCount val="16"/>
                <c:pt idx="0">
                  <c:v>USA</c:v>
                </c:pt>
                <c:pt idx="1">
                  <c:v>CHN</c:v>
                </c:pt>
                <c:pt idx="2">
                  <c:v>IND</c:v>
                </c:pt>
                <c:pt idx="3">
                  <c:v>ISR</c:v>
                </c:pt>
                <c:pt idx="4">
                  <c:v>ITA</c:v>
                </c:pt>
                <c:pt idx="5">
                  <c:v>FRA</c:v>
                </c:pt>
                <c:pt idx="6">
                  <c:v>GBR</c:v>
                </c:pt>
                <c:pt idx="7">
                  <c:v>CAN</c:v>
                </c:pt>
                <c:pt idx="8">
                  <c:v>NLD</c:v>
                </c:pt>
                <c:pt idx="9">
                  <c:v>NULL</c:v>
                </c:pt>
                <c:pt idx="10">
                  <c:v>RUS</c:v>
                </c:pt>
                <c:pt idx="11">
                  <c:v>SWE</c:v>
                </c:pt>
                <c:pt idx="12">
                  <c:v>DEU</c:v>
                </c:pt>
                <c:pt idx="13">
                  <c:v>AUS</c:v>
                </c:pt>
                <c:pt idx="14">
                  <c:v>BRA</c:v>
                </c:pt>
                <c:pt idx="15">
                  <c:v>MEX</c:v>
                </c:pt>
              </c:strCache>
            </c:strRef>
          </c:cat>
          <c:val>
            <c:numRef>
              <c:f>'ANS 7'!$I$2:$I$18</c:f>
              <c:numCache>
                <c:formatCode>General</c:formatCode>
                <c:ptCount val="16"/>
                <c:pt idx="0">
                  <c:v>24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5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B71-4C39-97E5-67DC5829949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0.44681</cdr:x>
      <cdr:y>0.40467</cdr:y>
    </cdr:from>
    <cdr:to>
      <cdr:x>0.55319</cdr:x>
      <cdr:y>0.59533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C9E1D03-66E2-D27B-758B-0D7B5025DB99}"/>
            </a:ext>
          </a:extLst>
        </cdr:cNvPr>
        <cdr:cNvSpPr txBox="1"/>
      </cdr:nvSpPr>
      <cdr:spPr>
        <a:xfrm xmlns:a="http://schemas.openxmlformats.org/drawingml/2006/main">
          <a:off x="3840956" y="194071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0.04192</cdr:x>
      <cdr:y>0.80933</cdr:y>
    </cdr:from>
    <cdr:to>
      <cdr:x>0.96159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8089B26-54FA-130B-3093-2930624C5AE0}"/>
            </a:ext>
          </a:extLst>
        </cdr:cNvPr>
        <cdr:cNvSpPr txBox="1"/>
      </cdr:nvSpPr>
      <cdr:spPr>
        <a:xfrm xmlns:a="http://schemas.openxmlformats.org/drawingml/2006/main">
          <a:off x="360362" y="3881437"/>
          <a:ext cx="790575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0.00868</cdr:x>
      <cdr:y>0.71599</cdr:y>
    </cdr:from>
    <cdr:to>
      <cdr:x>0.98818</cdr:x>
      <cdr:y>0.99139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9BC954B0-9BE4-F5B8-BCC2-B00805392EA8}"/>
            </a:ext>
          </a:extLst>
        </cdr:cNvPr>
        <cdr:cNvSpPr txBox="1"/>
      </cdr:nvSpPr>
      <cdr:spPr>
        <a:xfrm xmlns:a="http://schemas.openxmlformats.org/drawingml/2006/main">
          <a:off x="74612" y="3433762"/>
          <a:ext cx="8420100" cy="1320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</cdr:x>
      <cdr:y>0.79874</cdr:y>
    </cdr:from>
    <cdr:to>
      <cdr:x>0.20591</cdr:x>
      <cdr:y>0.98941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27020911-705D-4B3E-618A-C82F0699AED8}"/>
            </a:ext>
          </a:extLst>
        </cdr:cNvPr>
        <cdr:cNvSpPr txBox="1"/>
      </cdr:nvSpPr>
      <cdr:spPr>
        <a:xfrm xmlns:a="http://schemas.openxmlformats.org/drawingml/2006/main">
          <a:off x="0" y="3830637"/>
          <a:ext cx="1770062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dirty="0"/>
        </a:p>
        <a:p xmlns:a="http://schemas.openxmlformats.org/drawingml/2006/main">
          <a:r>
            <a:rPr lang="en-IN" sz="1600" dirty="0">
              <a:solidFill>
                <a:schemeClr val="accent2">
                  <a:lumMod val="50000"/>
                </a:schemeClr>
              </a:solidFill>
            </a:rPr>
            <a:t>FROM ABOVE GRAPH WE HAVE NOTED THAT THE MOST NUMBER OF ACQUISITION AND ALSO IPOs </a:t>
          </a:r>
        </a:p>
        <a:p xmlns:a="http://schemas.openxmlformats.org/drawingml/2006/main">
          <a:r>
            <a:rPr lang="en-IN" sz="1600" dirty="0">
              <a:solidFill>
                <a:schemeClr val="accent2">
                  <a:lumMod val="50000"/>
                </a:schemeClr>
              </a:solidFill>
            </a:rPr>
            <a:t>HAVE BEEN OPENED IN JANUARY MONTH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0.08991</cdr:x>
      <cdr:y>0.76471</cdr:y>
    </cdr:from>
    <cdr:to>
      <cdr:x>0.1893</cdr:x>
      <cdr:y>0.94118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CD0DD7C-0196-DD33-3D74-89603604C2E8}"/>
            </a:ext>
          </a:extLst>
        </cdr:cNvPr>
        <cdr:cNvSpPr txBox="1"/>
      </cdr:nvSpPr>
      <cdr:spPr>
        <a:xfrm xmlns:a="http://schemas.openxmlformats.org/drawingml/2006/main">
          <a:off x="827087" y="3962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0.07334</cdr:x>
      <cdr:y>0.75368</cdr:y>
    </cdr:from>
    <cdr:to>
      <cdr:x>0.17274</cdr:x>
      <cdr:y>0.93015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F11AB8D-424C-6D34-D8E0-9E97AA029B03}"/>
            </a:ext>
          </a:extLst>
        </cdr:cNvPr>
        <cdr:cNvSpPr txBox="1"/>
      </cdr:nvSpPr>
      <cdr:spPr>
        <a:xfrm xmlns:a="http://schemas.openxmlformats.org/drawingml/2006/main">
          <a:off x="674687" y="39052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0.08887</cdr:x>
      <cdr:y>0.70772</cdr:y>
    </cdr:from>
    <cdr:to>
      <cdr:x>0.21311</cdr:x>
      <cdr:y>0.98162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7455F625-9892-8EFC-12D8-4060D54DB794}"/>
            </a:ext>
          </a:extLst>
        </cdr:cNvPr>
        <cdr:cNvSpPr txBox="1"/>
      </cdr:nvSpPr>
      <cdr:spPr>
        <a:xfrm xmlns:a="http://schemas.openxmlformats.org/drawingml/2006/main">
          <a:off x="817562" y="3667125"/>
          <a:ext cx="1143000" cy="1419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</cdr:x>
      <cdr:y>0.72059</cdr:y>
    </cdr:from>
    <cdr:to>
      <cdr:x>0.17998</cdr:x>
      <cdr:y>0.88419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4BD508CB-4C69-6FE3-CD25-07FE3CE61939}"/>
            </a:ext>
          </a:extLst>
        </cdr:cNvPr>
        <cdr:cNvSpPr txBox="1"/>
      </cdr:nvSpPr>
      <cdr:spPr>
        <a:xfrm xmlns:a="http://schemas.openxmlformats.org/drawingml/2006/main">
          <a:off x="0" y="3733799"/>
          <a:ext cx="1655762" cy="847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400" dirty="0">
              <a:solidFill>
                <a:schemeClr val="accent2">
                  <a:lumMod val="75000"/>
                </a:schemeClr>
              </a:solidFill>
            </a:rPr>
            <a:t>AS WE CAN SEE ABOVE MOST OF THE COMPANIES DID’T COME UP WITH IPOs AS</a:t>
          </a:r>
        </a:p>
        <a:p xmlns:a="http://schemas.openxmlformats.org/drawingml/2006/main">
          <a:r>
            <a:rPr lang="en-IN" sz="1400" dirty="0">
              <a:solidFill>
                <a:schemeClr val="accent2">
                  <a:lumMod val="75000"/>
                </a:schemeClr>
              </a:solidFill>
            </a:rPr>
            <a:t>COMPARED TO COMPANIES WHO DID IPOs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0.73609</cdr:y>
    </cdr:from>
    <cdr:to>
      <cdr:x>0.15465</cdr:x>
      <cdr:y>0.94255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7C45B8A-49E4-2069-3B61-0D1A5A6C7C76}"/>
            </a:ext>
          </a:extLst>
        </cdr:cNvPr>
        <cdr:cNvSpPr txBox="1"/>
      </cdr:nvSpPr>
      <cdr:spPr>
        <a:xfrm xmlns:a="http://schemas.openxmlformats.org/drawingml/2006/main">
          <a:off x="0" y="3905251"/>
          <a:ext cx="1399116" cy="1095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400" dirty="0">
              <a:solidFill>
                <a:schemeClr val="accent2">
                  <a:lumMod val="75000"/>
                </a:schemeClr>
              </a:solidFill>
            </a:rPr>
            <a:t>FROM THE ABOVE CHART WE HAVE NOTED THAT THE MOST NUMBER OF ACQUIREE AND ACQUIRER ARE</a:t>
          </a:r>
        </a:p>
        <a:p xmlns:a="http://schemas.openxmlformats.org/drawingml/2006/main">
          <a:r>
            <a:rPr lang="en-IN" sz="1400" dirty="0">
              <a:solidFill>
                <a:schemeClr val="accent2">
                  <a:lumMod val="75000"/>
                </a:schemeClr>
              </a:solidFill>
            </a:rPr>
            <a:t>FROM CALIFORNIA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0.04081</cdr:x>
      <cdr:y>0.71116</cdr:y>
    </cdr:from>
    <cdr:to>
      <cdr:x>0.14718</cdr:x>
      <cdr:y>0.90239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3BA371A-0099-CBDA-598D-990A84BB9CBF}"/>
            </a:ext>
          </a:extLst>
        </cdr:cNvPr>
        <cdr:cNvSpPr txBox="1"/>
      </cdr:nvSpPr>
      <cdr:spPr>
        <a:xfrm xmlns:a="http://schemas.openxmlformats.org/drawingml/2006/main">
          <a:off x="350837" y="34004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600" dirty="0">
              <a:solidFill>
                <a:schemeClr val="accent2">
                  <a:lumMod val="75000"/>
                </a:schemeClr>
              </a:solidFill>
            </a:rPr>
            <a:t>AS WE CAN SEE THE MOST NO OF EVENTS HELD IN THE YEAR 2018</a:t>
          </a:r>
        </a:p>
        <a:p xmlns:a="http://schemas.openxmlformats.org/drawingml/2006/main">
          <a:r>
            <a:rPr lang="en-IN" sz="1600" dirty="0">
              <a:solidFill>
                <a:schemeClr val="accent2">
                  <a:lumMod val="75000"/>
                </a:schemeClr>
              </a:solidFill>
            </a:rPr>
            <a:t>AND LIST NUMBER OF EVENTS ORGANISIDE IN 2014 AND 2019 EQUELLY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0.02752</cdr:x>
      <cdr:y>0.74023</cdr:y>
    </cdr:from>
    <cdr:to>
      <cdr:x>0.13389</cdr:x>
      <cdr:y>0.93763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3842AE2-2A8E-C5F9-37E2-95926CCDEB55}"/>
            </a:ext>
          </a:extLst>
        </cdr:cNvPr>
        <cdr:cNvSpPr txBox="1"/>
      </cdr:nvSpPr>
      <cdr:spPr>
        <a:xfrm xmlns:a="http://schemas.openxmlformats.org/drawingml/2006/main">
          <a:off x="236537" y="34290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400" dirty="0">
              <a:solidFill>
                <a:schemeClr val="accent2">
                  <a:lumMod val="75000"/>
                </a:schemeClr>
              </a:solidFill>
            </a:rPr>
            <a:t>THE AVERAGE(1) NUMBER OF DEGREES WERE COMPLETED IN ALL YEAR BUT THE MOST NUMBER</a:t>
          </a:r>
        </a:p>
        <a:p xmlns:a="http://schemas.openxmlformats.org/drawingml/2006/main">
          <a:r>
            <a:rPr lang="en-IN" sz="1400" dirty="0">
              <a:solidFill>
                <a:schemeClr val="accent2">
                  <a:lumMod val="75000"/>
                </a:schemeClr>
              </a:solidFill>
            </a:rPr>
            <a:t> OF DEGREES PURSUED IN THE YEAR 2008 AND 2010 EQUALLY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0.05856</cdr:x>
      <cdr:y>0.7538</cdr:y>
    </cdr:from>
    <cdr:to>
      <cdr:x>0.16493</cdr:x>
      <cdr:y>0.96235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B517B77-EB31-CC23-C3CD-EB320C788169}"/>
            </a:ext>
          </a:extLst>
        </cdr:cNvPr>
        <cdr:cNvSpPr txBox="1"/>
      </cdr:nvSpPr>
      <cdr:spPr>
        <a:xfrm xmlns:a="http://schemas.openxmlformats.org/drawingml/2006/main">
          <a:off x="503410" y="33051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400" dirty="0">
              <a:solidFill>
                <a:schemeClr val="accent2">
                  <a:lumMod val="75000"/>
                </a:schemeClr>
              </a:solidFill>
            </a:rPr>
            <a:t>THE MOST NUMBER OF EVENTS WERE HELD BY COUNTRY USD AND THAT WAS ASLO IN YEAR 2015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0.0641</cdr:x>
      <cdr:y>0.78944</cdr:y>
    </cdr:from>
    <cdr:to>
      <cdr:x>0.17047</cdr:x>
      <cdr:y>0.9593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FE5BF55-DA12-6523-73F2-6B825EDEE2A1}"/>
            </a:ext>
          </a:extLst>
        </cdr:cNvPr>
        <cdr:cNvSpPr txBox="1"/>
      </cdr:nvSpPr>
      <cdr:spPr>
        <a:xfrm xmlns:a="http://schemas.openxmlformats.org/drawingml/2006/main">
          <a:off x="551035" y="424973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0.04083</cdr:x>
      <cdr:y>0.79121</cdr:y>
    </cdr:from>
    <cdr:to>
      <cdr:x>0.1472</cdr:x>
      <cdr:y>0.96107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1C63993-B950-0995-16D2-D99245EB6A66}"/>
            </a:ext>
          </a:extLst>
        </cdr:cNvPr>
        <cdr:cNvSpPr txBox="1"/>
      </cdr:nvSpPr>
      <cdr:spPr>
        <a:xfrm xmlns:a="http://schemas.openxmlformats.org/drawingml/2006/main">
          <a:off x="351010" y="425926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2000" dirty="0">
              <a:solidFill>
                <a:schemeClr val="accent2"/>
              </a:solidFill>
            </a:rPr>
            <a:t>THIS TRENDLINE SHOWS THAT MOST NUMBER OF AMOUNT </a:t>
          </a:r>
        </a:p>
        <a:p xmlns:a="http://schemas.openxmlformats.org/drawingml/2006/main">
          <a:r>
            <a:rPr lang="en-IN" sz="2000" dirty="0">
              <a:solidFill>
                <a:schemeClr val="accent2"/>
              </a:solidFill>
            </a:rPr>
            <a:t>IS RAISED IN 2018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0.09954</cdr:x>
      <cdr:y>0.73582</cdr:y>
    </cdr:from>
    <cdr:to>
      <cdr:x>0.23029</cdr:x>
      <cdr:y>0.85284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21DD1AA-31E1-C089-A25E-50C0FCFA6BDE}"/>
            </a:ext>
          </a:extLst>
        </cdr:cNvPr>
        <cdr:cNvSpPr txBox="1"/>
      </cdr:nvSpPr>
      <cdr:spPr>
        <a:xfrm xmlns:a="http://schemas.openxmlformats.org/drawingml/2006/main">
          <a:off x="855662" y="3952875"/>
          <a:ext cx="1123950" cy="628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  <a:p xmlns:a="http://schemas.openxmlformats.org/drawingml/2006/main">
          <a:endParaRPr lang="en-IN" dirty="0"/>
        </a:p>
        <a:p xmlns:a="http://schemas.openxmlformats.org/drawingml/2006/main">
          <a:r>
            <a:rPr lang="en-IN" sz="1400" dirty="0"/>
            <a:t>LARGE AMOUNT OF SUM INVESTED BY COUNTRY USA</a:t>
          </a:r>
        </a:p>
      </cdr:txBody>
    </cdr:sp>
  </cdr:relSizeAnchor>
  <cdr:relSizeAnchor xmlns:cdr="http://schemas.openxmlformats.org/drawingml/2006/chartDrawing">
    <cdr:from>
      <cdr:x>0.05856</cdr:x>
      <cdr:y>0.82979</cdr:y>
    </cdr:from>
    <cdr:to>
      <cdr:x>0.16493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B60ADF42-03F8-3B77-C773-C7AC391E7FDD}"/>
            </a:ext>
          </a:extLst>
        </cdr:cNvPr>
        <cdr:cNvSpPr txBox="1"/>
      </cdr:nvSpPr>
      <cdr:spPr>
        <a:xfrm xmlns:a="http://schemas.openxmlformats.org/drawingml/2006/main">
          <a:off x="503410" y="45910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600" dirty="0">
              <a:solidFill>
                <a:schemeClr val="accent2">
                  <a:lumMod val="75000"/>
                </a:schemeClr>
              </a:solidFill>
            </a:rPr>
            <a:t>LARGE AMOUNT OF INVESTEMENT DONE BY COUNTRY USA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2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7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42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0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74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43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80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5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8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56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6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7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C8101-19B2-4997-9162-328306AE4B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2DAAC6-FDB6-4116-B6D3-10CA33FC6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0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4040A5-9869-72FD-B319-C50097B5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94" y="2241080"/>
            <a:ext cx="8596668" cy="1255059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ACQUISITION AND IPOs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B399FB-A1BC-F5AD-2685-ADE85759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64" y="4455554"/>
            <a:ext cx="8596668" cy="2214187"/>
          </a:xfrm>
        </p:spPr>
        <p:txBody>
          <a:bodyPr/>
          <a:lstStyle/>
          <a:p>
            <a:r>
              <a:rPr lang="en-IN" dirty="0"/>
              <a:t>Presented by </a:t>
            </a:r>
          </a:p>
          <a:p>
            <a:pPr>
              <a:buFont typeface="+mj-lt"/>
              <a:buAutoNum type="arabicPeriod"/>
            </a:pPr>
            <a:r>
              <a:rPr lang="en-IN" dirty="0"/>
              <a:t>TANAY BOBADE (PD16_264)</a:t>
            </a:r>
          </a:p>
          <a:p>
            <a:pPr>
              <a:buFont typeface="+mj-lt"/>
              <a:buAutoNum type="arabicPeriod"/>
            </a:pPr>
            <a:r>
              <a:rPr lang="en-IN" dirty="0"/>
              <a:t>JAYDEEP CHOTALIYA (PD16_274)</a:t>
            </a:r>
          </a:p>
          <a:p>
            <a:pPr>
              <a:buFont typeface="+mj-lt"/>
              <a:buAutoNum type="arabicPeriod"/>
            </a:pPr>
            <a:r>
              <a:rPr lang="en-IN" dirty="0"/>
              <a:t>PRAVESH SINGHAL (PD16_251)</a:t>
            </a:r>
          </a:p>
          <a:p>
            <a:pPr>
              <a:buFont typeface="+mj-lt"/>
              <a:buAutoNum type="arabicPeriod"/>
            </a:pPr>
            <a:r>
              <a:rPr lang="en-IN" dirty="0"/>
              <a:t>SUNIL RATHOD (PD16_229)</a:t>
            </a:r>
          </a:p>
        </p:txBody>
      </p:sp>
    </p:spTree>
    <p:extLst>
      <p:ext uri="{BB962C8B-B14F-4D97-AF65-F5344CB8AC3E}">
        <p14:creationId xmlns:p14="http://schemas.microsoft.com/office/powerpoint/2010/main" val="36481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FBC6-0E95-B4C2-8EA5-CC3C361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IN" dirty="0"/>
              <a:t>CHALLENGE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2B63-B92E-D318-0939-F79687C8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6375"/>
            <a:ext cx="8596668" cy="184953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1400" b="1" i="1" dirty="0">
                <a:solidFill>
                  <a:schemeClr val="accent2">
                    <a:lumMod val="75000"/>
                  </a:schemeClr>
                </a:solidFill>
              </a:rPr>
              <a:t>WE HAVE GOT CRUNCHED DATA IT WAS VERY DIFFICULT TO HANDLE IT.</a:t>
            </a:r>
          </a:p>
          <a:p>
            <a:pPr>
              <a:buFont typeface="+mj-lt"/>
              <a:buAutoNum type="arabicPeriod"/>
            </a:pPr>
            <a:r>
              <a:rPr lang="en-IN" sz="1400" b="1" i="1" dirty="0">
                <a:solidFill>
                  <a:schemeClr val="accent2">
                    <a:lumMod val="75000"/>
                  </a:schemeClr>
                </a:solidFill>
              </a:rPr>
              <a:t>IN EACH TABLE THERE ARE MOSTLY SAME NAME OF COLUMNS  PRESENT BUT THERE IS NO CONNECTION BETWEEN THEM</a:t>
            </a:r>
          </a:p>
          <a:p>
            <a:pPr>
              <a:buFont typeface="+mj-lt"/>
              <a:buAutoNum type="arabicPeriod"/>
            </a:pPr>
            <a:r>
              <a:rPr lang="en-IN" sz="1400" b="1" i="1" dirty="0">
                <a:solidFill>
                  <a:schemeClr val="accent2">
                    <a:lumMod val="75000"/>
                  </a:schemeClr>
                </a:solidFill>
              </a:rPr>
              <a:t>THE DATA WAS NOT FROM OUR EDUCATION FIELDS </a:t>
            </a:r>
          </a:p>
          <a:p>
            <a:pPr>
              <a:buFont typeface="+mj-lt"/>
              <a:buAutoNum type="arabicPeriod"/>
            </a:pPr>
            <a:r>
              <a:rPr lang="en-IN" sz="1400" b="1" i="1" dirty="0">
                <a:solidFill>
                  <a:schemeClr val="accent2">
                    <a:lumMod val="75000"/>
                  </a:schemeClr>
                </a:solidFill>
              </a:rPr>
              <a:t>TIME MANAGEMENT </a:t>
            </a:r>
          </a:p>
          <a:p>
            <a:pPr>
              <a:buFont typeface="+mj-lt"/>
              <a:buAutoNum type="arabicPeriod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9394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FAC0-409E-062F-FF15-1BD23595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75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A35E-39E5-2559-0303-1CB6CC59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7436"/>
            <a:ext cx="8596668" cy="16764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FROM THE FULL MESSED UP DATA WE HAVE TRIED TO GET SOME MEANING FULL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INSIGHTS WHICH CAN HELPFUL TO OTHER PEOPLE GET START SOME STARTUPS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OR TO INVESTMENT AND THAT INSIGHTS CAN HELP OTHER ORGANISATIONS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     TO START THEIR COMPANY IN THAT REGIONS ALSO.</a:t>
            </a:r>
          </a:p>
        </p:txBody>
      </p:sp>
    </p:spTree>
    <p:extLst>
      <p:ext uri="{BB962C8B-B14F-4D97-AF65-F5344CB8AC3E}">
        <p14:creationId xmlns:p14="http://schemas.microsoft.com/office/powerpoint/2010/main" val="26026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DB964-7B3E-354F-C078-A8D50EEA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787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MONTHLY NUMBER ACQUISITION</a:t>
            </a:r>
            <a:r>
              <a:rPr lang="en-IN" sz="3200" baseline="0" dirty="0"/>
              <a:t> AND  IPOs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7DB3514B-23D8-B220-DEC5-F64B06A61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156857"/>
              </p:ext>
            </p:extLst>
          </p:nvPr>
        </p:nvGraphicFramePr>
        <p:xfrm>
          <a:off x="677334" y="1425387"/>
          <a:ext cx="9048843" cy="4509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46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C04A3A4-6041-EEB3-4226-EFB224B6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650"/>
          </a:xfrm>
        </p:spPr>
        <p:txBody>
          <a:bodyPr>
            <a:normAutofit fontScale="90000"/>
          </a:bodyPr>
          <a:lstStyle/>
          <a:p>
            <a:r>
              <a:rPr lang="en-IN" dirty="0"/>
              <a:t>Count of acquirer name by IPO did or not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06DCDF60-87C3-E269-09F8-44A846C0C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545753"/>
              </p:ext>
            </p:extLst>
          </p:nvPr>
        </p:nvGraphicFramePr>
        <p:xfrm>
          <a:off x="677334" y="1389528"/>
          <a:ext cx="8251514" cy="4670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87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F1C1-5F9F-5E4F-1F19-08B8D2B1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500"/>
          </a:xfrm>
        </p:spPr>
        <p:txBody>
          <a:bodyPr>
            <a:normAutofit fontScale="90000"/>
          </a:bodyPr>
          <a:lstStyle/>
          <a:p>
            <a:r>
              <a:rPr lang="en-IN" baseline="0" dirty="0"/>
              <a:t>Count of acquiree and acquirer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AB35AB-0648-FBEC-B36C-F62B505E2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206860"/>
              </p:ext>
            </p:extLst>
          </p:nvPr>
        </p:nvGraphicFramePr>
        <p:xfrm>
          <a:off x="452087" y="1405218"/>
          <a:ext cx="9047162" cy="5195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727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788D-AED3-E0A0-E26E-FEA91C53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r>
              <a:rPr lang="en-IN" dirty="0"/>
              <a:t>Event</a:t>
            </a:r>
            <a:r>
              <a:rPr lang="en-IN" baseline="0" dirty="0"/>
              <a:t> held per year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E60775-C654-8D37-5195-C3F8A17ED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817954"/>
              </p:ext>
            </p:extLst>
          </p:nvPr>
        </p:nvGraphicFramePr>
        <p:xfrm>
          <a:off x="677863" y="1466850"/>
          <a:ext cx="8596312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392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5C6C-3D7A-96D7-B906-503FF0F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1025"/>
          </a:xfrm>
        </p:spPr>
        <p:txBody>
          <a:bodyPr>
            <a:normAutofit fontScale="90000"/>
          </a:bodyPr>
          <a:lstStyle/>
          <a:p>
            <a:r>
              <a:rPr lang="en-IN" dirty="0"/>
              <a:t>Degree</a:t>
            </a:r>
            <a:r>
              <a:rPr lang="en-IN" baseline="0" dirty="0"/>
              <a:t> completed per year</a:t>
            </a:r>
            <a:br>
              <a:rPr lang="en-IN" baseline="0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A41D8D-8758-C19A-16B9-C84888DBD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652071"/>
              </p:ext>
            </p:extLst>
          </p:nvPr>
        </p:nvGraphicFramePr>
        <p:xfrm>
          <a:off x="677863" y="1353672"/>
          <a:ext cx="8726113" cy="468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480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C393-D474-CD3C-A361-C240B357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number of events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455629-E4E9-25F0-F270-E113CE692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521580"/>
              </p:ext>
            </p:extLst>
          </p:nvPr>
        </p:nvGraphicFramePr>
        <p:xfrm>
          <a:off x="677690" y="1647825"/>
          <a:ext cx="8596312" cy="438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859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BDD3-E12D-AC6A-E110-D37638A1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/>
              <a:t>SUM OF FUNDS RAISED BY EACH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9A15A2-322A-1D2B-0D10-EFE2A82CC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103733"/>
              </p:ext>
            </p:extLst>
          </p:nvPr>
        </p:nvGraphicFramePr>
        <p:xfrm>
          <a:off x="709209" y="1474788"/>
          <a:ext cx="8596312" cy="5383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967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F772-E522-DF56-8C4D-5A6B2940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650"/>
          </a:xfrm>
        </p:spPr>
        <p:txBody>
          <a:bodyPr>
            <a:normAutofit/>
          </a:bodyPr>
          <a:lstStyle/>
          <a:p>
            <a:r>
              <a:rPr lang="en-IN" sz="3200" dirty="0"/>
              <a:t>SUM OF INVESTMENT BY EACH COUNTRY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7B4F3-AC48-17C1-8460-EAB061D70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991284"/>
              </p:ext>
            </p:extLst>
          </p:nvPr>
        </p:nvGraphicFramePr>
        <p:xfrm>
          <a:off x="605972" y="1260662"/>
          <a:ext cx="8295981" cy="4987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6969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  <a:fontScheme name="Berlin">
    <a:majorFont>
      <a:latin typeface="Trebuchet MS" panose="020B060302020202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Trebuchet MS" panose="020B060302020202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erlin">
    <a:fillStyleLst>
      <a:solidFill>
        <a:schemeClr val="phClr"/>
      </a:solidFill>
      <a:gradFill rotWithShape="1">
        <a:gsLst>
          <a:gs pos="0">
            <a:schemeClr val="phClr">
              <a:tint val="60000"/>
              <a:satMod val="100000"/>
              <a:lumMod val="110000"/>
            </a:schemeClr>
          </a:gs>
          <a:gs pos="100000">
            <a:schemeClr val="phClr">
              <a:tint val="70000"/>
              <a:satMod val="100000"/>
              <a:lumMod val="100000"/>
            </a:schemeClr>
          </a:gs>
        </a:gsLst>
        <a:lin ang="5400000" scaled="0"/>
      </a:gradFill>
      <a:gradFill rotWithShape="1">
        <a:gsLst>
          <a:gs pos="0">
            <a:schemeClr val="phClr">
              <a:tint val="94000"/>
              <a:satMod val="103000"/>
              <a:lumMod val="102000"/>
            </a:schemeClr>
          </a:gs>
          <a:gs pos="50000">
            <a:schemeClr val="phClr">
              <a:shade val="100000"/>
              <a:satMod val="110000"/>
              <a:lumMod val="100000"/>
            </a:schemeClr>
          </a:gs>
          <a:gs pos="100000">
            <a:schemeClr val="phClr">
              <a:shade val="78000"/>
              <a:satMod val="120000"/>
              <a:lumMod val="99000"/>
            </a:schemeClr>
          </a:gs>
        </a:gsLst>
        <a:lin ang="54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127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6000"/>
              <a:shade val="100000"/>
              <a:hueMod val="270000"/>
              <a:satMod val="200000"/>
              <a:lumMod val="128000"/>
            </a:schemeClr>
          </a:gs>
          <a:gs pos="50000">
            <a:schemeClr val="phClr">
              <a:shade val="100000"/>
              <a:hueMod val="100000"/>
              <a:satMod val="110000"/>
              <a:lumMod val="130000"/>
            </a:schemeClr>
          </a:gs>
          <a:gs pos="100000">
            <a:schemeClr val="phClr">
              <a:shade val="78000"/>
              <a:hueMod val="44000"/>
              <a:satMod val="200000"/>
              <a:lumMod val="69000"/>
            </a:schemeClr>
          </a:gs>
        </a:gsLst>
        <a:lin ang="252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350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ACQUISITION AND IPOs</vt:lpstr>
      <vt:lpstr>MONTHLY NUMBER ACQUISITION AND  IPOs </vt:lpstr>
      <vt:lpstr>Count of acquirer name by IPO did or not </vt:lpstr>
      <vt:lpstr>Count of acquiree and acquirer </vt:lpstr>
      <vt:lpstr>Event held per year </vt:lpstr>
      <vt:lpstr>Degree completed per year </vt:lpstr>
      <vt:lpstr>Total number of events </vt:lpstr>
      <vt:lpstr>SUM OF FUNDS RAISED BY EACH YEAR</vt:lpstr>
      <vt:lpstr>SUM OF INVESTMENT BY EACH COUNTRY</vt:lpstr>
      <vt:lpstr>CHALLENGE FACED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ACQUISITION AND IPOs</dc:title>
  <dc:creator>sunil Rathod</dc:creator>
  <cp:lastModifiedBy>sunil Rathod</cp:lastModifiedBy>
  <cp:revision>2</cp:revision>
  <dcterms:created xsi:type="dcterms:W3CDTF">2022-12-05T04:12:44Z</dcterms:created>
  <dcterms:modified xsi:type="dcterms:W3CDTF">2022-12-05T06:01:06Z</dcterms:modified>
</cp:coreProperties>
</file>