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304" r:id="rId2"/>
    <p:sldId id="256" r:id="rId3"/>
    <p:sldId id="257" r:id="rId4"/>
    <p:sldId id="285" r:id="rId5"/>
    <p:sldId id="297" r:id="rId6"/>
    <p:sldId id="305" r:id="rId7"/>
    <p:sldId id="298" r:id="rId8"/>
    <p:sldId id="299" r:id="rId9"/>
    <p:sldId id="301" r:id="rId10"/>
    <p:sldId id="302" r:id="rId11"/>
    <p:sldId id="303" r:id="rId12"/>
    <p:sldId id="258" r:id="rId13"/>
    <p:sldId id="306" r:id="rId14"/>
  </p:sldIdLst>
  <p:sldSz cx="9144000" cy="5143500" type="screen16x9"/>
  <p:notesSz cx="6858000" cy="9144000"/>
  <p:embeddedFontLst>
    <p:embeddedFont>
      <p:font typeface="Inter-Regular" panose="020B060402020202020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E76298-E0CC-426A-B6B4-379E9629D83F}">
  <a:tblStyle styleId="{72E76298-E0CC-426A-B6B4-379E9629D8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62" autoAdjust="0"/>
  </p:normalViewPr>
  <p:slideViewPr>
    <p:cSldViewPr snapToGrid="0">
      <p:cViewPr varScale="1">
        <p:scale>
          <a:sx n="119" d="100"/>
          <a:sy n="119" d="100"/>
        </p:scale>
        <p:origin x="41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72432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253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266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366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075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395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719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410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63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72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7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674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348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84" y="183703"/>
            <a:ext cx="7068300" cy="3963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7824" y="561898"/>
            <a:ext cx="7764885" cy="4493059"/>
          </a:xfrm>
        </p:spPr>
        <p:txBody>
          <a:bodyPr/>
          <a:lstStyle/>
          <a:p>
            <a:pPr marL="101600" indent="0">
              <a:buNone/>
            </a:pPr>
            <a:endParaRPr lang="en-US" dirty="0" smtClean="0"/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endParaRPr lang="en-US" dirty="0" smtClean="0"/>
          </a:p>
          <a:p>
            <a:pPr marL="10160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814554"/>
              </p:ext>
            </p:extLst>
          </p:nvPr>
        </p:nvGraphicFramePr>
        <p:xfrm>
          <a:off x="1305058" y="765130"/>
          <a:ext cx="5092066" cy="3708400"/>
        </p:xfrm>
        <a:graphic>
          <a:graphicData uri="http://schemas.openxmlformats.org/drawingml/2006/table">
            <a:tbl>
              <a:tblPr firstRow="1" bandRow="1">
                <a:tableStyleId>{72E76298-E0CC-426A-B6B4-379E9629D83F}</a:tableStyleId>
              </a:tblPr>
              <a:tblGrid>
                <a:gridCol w="784543"/>
                <a:gridCol w="3335655"/>
                <a:gridCol w="9718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Sr.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 No.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Problem Statement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Profiling &amp; Cleaning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Exploratory Data Analysis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4,5,6,7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Preparing Data For Executing Model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 Regression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 &amp; 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Conclusions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Inferences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877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054607" y="128788"/>
            <a:ext cx="7051567" cy="47007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Applying Logistic Regression Model</a:t>
            </a:r>
            <a:endParaRPr lang="en-IN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17921" y="598867"/>
            <a:ext cx="7068349" cy="4481848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IN" sz="1200" dirty="0" smtClean="0"/>
              <a:t>Logistic Regression model imported, applied &amp; Accuracy </a:t>
            </a:r>
            <a:r>
              <a:rPr lang="en-US" sz="1200" dirty="0" smtClean="0"/>
              <a:t>are drawn.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sz="1200" dirty="0" smtClean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1200" dirty="0"/>
              <a:t>Accuracy score for train data is: </a:t>
            </a:r>
            <a:r>
              <a:rPr lang="en-US" sz="1200" u="sng" dirty="0"/>
              <a:t>1.0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1200" dirty="0"/>
              <a:t>Accuracy score for test data is: </a:t>
            </a:r>
            <a:r>
              <a:rPr lang="en-US" sz="1200" u="sng" dirty="0"/>
              <a:t>0.9615384615384616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sz="1200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200" dirty="0" smtClean="0"/>
              <a:t>After Applying Confusion Metrics-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sz="1200" dirty="0" smtClean="0"/>
          </a:p>
          <a:p>
            <a:pPr lvl="0">
              <a:buFont typeface="Wingdings" panose="05000000000000000000" pitchFamily="2" charset="2"/>
              <a:buChar char="Ø"/>
            </a:pPr>
            <a:endParaRPr lang="en-US" sz="1200" dirty="0" smtClean="0"/>
          </a:p>
          <a:p>
            <a:pPr lvl="0">
              <a:buFont typeface="Wingdings" panose="05000000000000000000" pitchFamily="2" charset="2"/>
              <a:buChar char="Ø"/>
            </a:pPr>
            <a:endParaRPr lang="en-US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 smtClean="0"/>
              <a:t>Accuracy for Model in view of confusion metrics is- </a:t>
            </a:r>
            <a:r>
              <a:rPr lang="en-US" sz="1200" u="sng" dirty="0"/>
              <a:t>0.9615384615384616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sz="1200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200" dirty="0" smtClean="0"/>
              <a:t>Accuracy Score after applying probability &gt; 75% is </a:t>
            </a:r>
            <a:r>
              <a:rPr lang="en-US" sz="1200" u="sng" dirty="0" smtClean="0"/>
              <a:t>1.0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200" dirty="0"/>
              <a:t>Accuracy Score after applying probability &gt; </a:t>
            </a:r>
            <a:r>
              <a:rPr lang="en-US" sz="1200" dirty="0" smtClean="0"/>
              <a:t>25</a:t>
            </a:r>
            <a:r>
              <a:rPr lang="en-US" sz="1200" dirty="0"/>
              <a:t>% is </a:t>
            </a:r>
            <a:r>
              <a:rPr lang="en-US" sz="1200" u="sng" dirty="0" smtClean="0"/>
              <a:t>0.9615384615384616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sz="1200" u="sng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200" u="sng" dirty="0" smtClean="0"/>
              <a:t>Logistic Regression Model seems providing good results in terms of accuracy score &amp; Confusion metrics values.</a:t>
            </a:r>
            <a:endParaRPr lang="en-US" sz="1200" u="sn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233707"/>
              </p:ext>
            </p:extLst>
          </p:nvPr>
        </p:nvGraphicFramePr>
        <p:xfrm>
          <a:off x="1461753" y="2400466"/>
          <a:ext cx="5306095" cy="832131"/>
        </p:xfrm>
        <a:graphic>
          <a:graphicData uri="http://schemas.openxmlformats.org/drawingml/2006/table">
            <a:tbl>
              <a:tblPr firstRow="1" bandRow="1">
                <a:tableStyleId>{72E76298-E0CC-426A-B6B4-379E9629D83F}</a:tableStyleId>
              </a:tblPr>
              <a:tblGrid>
                <a:gridCol w="1647608"/>
                <a:gridCol w="1658220"/>
                <a:gridCol w="2000267"/>
              </a:tblGrid>
              <a:tr h="233053">
                <a:tc>
                  <a:txBody>
                    <a:bodyPr/>
                    <a:lstStyle/>
                    <a:p>
                      <a:pPr algn="ctr"/>
                      <a:endParaRPr lang="en-IN" sz="1100" dirty="0">
                        <a:latin typeface="Inter-Regular" panose="020B0604020202020204" charset="0"/>
                        <a:ea typeface="Inter-Regular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>
                          <a:latin typeface="Inter-Regular" panose="020B0604020202020204" charset="0"/>
                          <a:ea typeface="Inter-Regular" panose="020B0604020202020204" charset="0"/>
                        </a:rPr>
                        <a:t>Predicted </a:t>
                      </a:r>
                      <a:r>
                        <a:rPr lang="en-IN" sz="1100" dirty="0" err="1" smtClean="0">
                          <a:latin typeface="Inter-Regular" panose="020B0604020202020204" charset="0"/>
                          <a:ea typeface="Inter-Regular" panose="020B0604020202020204" charset="0"/>
                        </a:rPr>
                        <a:t>MOM_Yes</a:t>
                      </a:r>
                      <a:endParaRPr lang="en-IN" sz="1100" dirty="0">
                        <a:latin typeface="Inter-Regular" panose="020B0604020202020204" charset="0"/>
                        <a:ea typeface="Inter-Regular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>
                          <a:latin typeface="Inter-Regular" panose="020B0604020202020204" charset="0"/>
                          <a:ea typeface="Inter-Regular" panose="020B0604020202020204" charset="0"/>
                        </a:rPr>
                        <a:t>Predicted </a:t>
                      </a:r>
                      <a:r>
                        <a:rPr lang="en-IN" sz="1100" dirty="0" err="1" smtClean="0">
                          <a:latin typeface="Inter-Regular" panose="020B0604020202020204" charset="0"/>
                          <a:ea typeface="Inter-Regular" panose="020B0604020202020204" charset="0"/>
                        </a:rPr>
                        <a:t>MOM_No</a:t>
                      </a:r>
                      <a:endParaRPr lang="en-IN" sz="1100" dirty="0">
                        <a:latin typeface="Inter-Regular" panose="020B0604020202020204" charset="0"/>
                        <a:ea typeface="Inter-Regular" panose="020B0604020202020204" charset="0"/>
                      </a:endParaRPr>
                    </a:p>
                  </a:txBody>
                  <a:tcPr/>
                </a:tc>
              </a:tr>
              <a:tr h="308753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 smtClean="0">
                          <a:latin typeface="Inter-Regular" panose="020B0604020202020204" charset="0"/>
                          <a:ea typeface="Inter-Regular" panose="020B0604020202020204" charset="0"/>
                        </a:rPr>
                        <a:t>MOM_Yes_Actual</a:t>
                      </a:r>
                      <a:r>
                        <a:rPr lang="en-IN" sz="1100" dirty="0" smtClean="0">
                          <a:latin typeface="Inter-Regular" panose="020B0604020202020204" charset="0"/>
                          <a:ea typeface="Inter-Regular" panose="020B0604020202020204" charset="0"/>
                        </a:rPr>
                        <a:t> </a:t>
                      </a:r>
                      <a:endParaRPr lang="en-IN" sz="1100" dirty="0">
                        <a:latin typeface="Inter-Regular" panose="020B0604020202020204" charset="0"/>
                        <a:ea typeface="Inter-Regular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 smtClean="0">
                          <a:latin typeface="Inter-Regular" panose="020B0604020202020204" charset="0"/>
                          <a:ea typeface="Inter-Regular" panose="020B0604020202020204" charset="0"/>
                        </a:rPr>
                        <a:t>12</a:t>
                      </a:r>
                      <a:endParaRPr lang="en-IN" sz="1100" u="sng" dirty="0">
                        <a:latin typeface="Inter-Regular" panose="020B0604020202020204" charset="0"/>
                        <a:ea typeface="Inter-Regular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Inter-Regular" panose="020B0604020202020204" charset="0"/>
                          <a:ea typeface="Inter-Regular" panose="020B0604020202020204" charset="0"/>
                        </a:rPr>
                        <a:t>1</a:t>
                      </a:r>
                      <a:endParaRPr lang="en-IN" sz="1100" dirty="0">
                        <a:latin typeface="Inter-Regular" panose="020B0604020202020204" charset="0"/>
                        <a:ea typeface="Inter-Regular" panose="020B0604020202020204" charset="0"/>
                      </a:endParaRPr>
                    </a:p>
                  </a:txBody>
                  <a:tcPr/>
                </a:tc>
              </a:tr>
              <a:tr h="264298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 smtClean="0">
                          <a:latin typeface="Inter-Regular" panose="020B0604020202020204" charset="0"/>
                          <a:ea typeface="Inter-Regular" panose="020B0604020202020204" charset="0"/>
                        </a:rPr>
                        <a:t>MOM_No_Actual</a:t>
                      </a:r>
                      <a:endParaRPr lang="en-IN" sz="1100" dirty="0">
                        <a:latin typeface="Inter-Regular" panose="020B0604020202020204" charset="0"/>
                        <a:ea typeface="Inter-Regular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Inter-Regular" panose="020B0604020202020204" charset="0"/>
                          <a:ea typeface="Inter-Regular" panose="020B0604020202020204" charset="0"/>
                        </a:rPr>
                        <a:t>0</a:t>
                      </a:r>
                      <a:endParaRPr lang="en-IN" sz="1100" dirty="0">
                        <a:latin typeface="Inter-Regular" panose="020B0604020202020204" charset="0"/>
                        <a:ea typeface="Inter-Regular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 smtClean="0">
                          <a:latin typeface="Inter-Regular" panose="020B0604020202020204" charset="0"/>
                          <a:ea typeface="Inter-Regular" panose="020B0604020202020204" charset="0"/>
                        </a:rPr>
                        <a:t>13</a:t>
                      </a:r>
                      <a:endParaRPr lang="en-IN" sz="1100" u="sng" dirty="0">
                        <a:latin typeface="Inter-Regular" panose="020B0604020202020204" charset="0"/>
                        <a:ea typeface="Inter-Regular" panose="020B060402020202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702338"/>
      </p:ext>
    </p:extLst>
  </p:cSld>
  <p:clrMapOvr>
    <a:masterClrMapping/>
  </p:clrMapOvr>
  <p:transition advTm="25369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996066" y="405686"/>
            <a:ext cx="7051567" cy="78561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Applying Decision Tree &amp; Random Forest Classifier Model</a:t>
            </a:r>
            <a:endParaRPr lang="en-IN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14890" y="1532584"/>
            <a:ext cx="7068349" cy="2607973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endParaRPr lang="en-IN" sz="1200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200" dirty="0" smtClean="0"/>
              <a:t>In Decision Tree classifier, after applying Grid Search CV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1200" dirty="0" smtClean="0"/>
              <a:t>Grid’s Best Score- 1.0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1200" dirty="0" smtClean="0"/>
              <a:t>Accuracy Score for Test Data- 1.0.</a:t>
            </a:r>
          </a:p>
          <a:p>
            <a:pPr lvl="0">
              <a:buFont typeface="Wingdings" panose="05000000000000000000" pitchFamily="2" charset="2"/>
              <a:buChar char="v"/>
            </a:pPr>
            <a:endParaRPr lang="en-US" sz="12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200" dirty="0" smtClean="0"/>
              <a:t>After Applying Random Forest Classifier-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1200" dirty="0"/>
              <a:t>Accuracy score for test data using the model without parameter specification: </a:t>
            </a:r>
            <a:r>
              <a:rPr lang="en-US" sz="1200" dirty="0" smtClean="0"/>
              <a:t>1.0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1200" dirty="0"/>
              <a:t>Accuracy score for test data using the model with parameter specification: 1.0</a:t>
            </a:r>
            <a:endParaRPr lang="en-US" sz="1200" dirty="0" smtClean="0"/>
          </a:p>
          <a:p>
            <a:pPr lvl="0">
              <a:buFont typeface="Wingdings" panose="05000000000000000000" pitchFamily="2" charset="2"/>
              <a:buChar char="Ø"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286351176"/>
      </p:ext>
    </p:extLst>
  </p:cSld>
  <p:clrMapOvr>
    <a:masterClrMapping/>
  </p:clrMapOvr>
  <p:transition advTm="25369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ctrTitle" idx="4294967295"/>
          </p:nvPr>
        </p:nvSpPr>
        <p:spPr>
          <a:xfrm>
            <a:off x="59207" y="878666"/>
            <a:ext cx="2573676" cy="42006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Conclusions: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4294967295"/>
          </p:nvPr>
        </p:nvSpPr>
        <p:spPr>
          <a:xfrm>
            <a:off x="59206" y="1828802"/>
            <a:ext cx="8817677" cy="18287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0" indent="-742950">
              <a:buFont typeface="+mj-lt"/>
              <a:buAutoNum type="alphaUcPeriod"/>
            </a:pPr>
            <a:r>
              <a:rPr lang="en-US" sz="1800" b="1" dirty="0" smtClean="0"/>
              <a:t>Linear Regression Model should not be applied For FIFA Dataset as </a:t>
            </a:r>
            <a:r>
              <a:rPr lang="en-US" sz="1800" b="1" dirty="0" smtClean="0"/>
              <a:t>it's Target </a:t>
            </a:r>
            <a:r>
              <a:rPr lang="en-US" sz="1800" b="1" dirty="0" smtClean="0"/>
              <a:t>Variable is in Categorical Boolean Variable</a:t>
            </a:r>
            <a:r>
              <a:rPr lang="en-US" sz="1800" b="1" dirty="0" smtClean="0"/>
              <a:t>.</a:t>
            </a:r>
          </a:p>
          <a:p>
            <a:pPr marL="742950" lvl="0" indent="-742950">
              <a:buFont typeface="+mj-lt"/>
              <a:buAutoNum type="alphaUcPeriod"/>
            </a:pPr>
            <a:endParaRPr lang="en-US" sz="1800" b="1" dirty="0" smtClean="0"/>
          </a:p>
          <a:p>
            <a:pPr marL="742950" lvl="0" indent="-742950">
              <a:buFont typeface="+mj-lt"/>
              <a:buAutoNum type="alphaUcPeriod"/>
            </a:pPr>
            <a:r>
              <a:rPr lang="en-US" sz="1800" b="1" dirty="0" smtClean="0"/>
              <a:t>Logistic Regression, Decision Tree &amp; Random Forest Classifier models work properly with Accuracy Score nearly 1.0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ransition advTm="29562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ctrTitle" idx="4294967295"/>
          </p:nvPr>
        </p:nvSpPr>
        <p:spPr>
          <a:xfrm>
            <a:off x="59207" y="878666"/>
            <a:ext cx="2573676" cy="42006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Inferences: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4294967295"/>
          </p:nvPr>
        </p:nvSpPr>
        <p:spPr>
          <a:xfrm>
            <a:off x="59206" y="1828802"/>
            <a:ext cx="8817677" cy="21700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0" indent="-742950">
              <a:buFont typeface="+mj-lt"/>
              <a:buAutoNum type="alphaUcPeriod"/>
            </a:pPr>
            <a:r>
              <a:rPr lang="en-US" sz="1800" b="1" dirty="0" smtClean="0"/>
              <a:t>‘Linear </a:t>
            </a:r>
            <a:r>
              <a:rPr lang="en-US" sz="1800" b="1" dirty="0"/>
              <a:t>Regression</a:t>
            </a:r>
            <a:r>
              <a:rPr lang="en-US" sz="1800" b="1" dirty="0" smtClean="0"/>
              <a:t>’ </a:t>
            </a:r>
            <a:r>
              <a:rPr lang="en-US" sz="1800" b="1" dirty="0"/>
              <a:t>should not </a:t>
            </a:r>
            <a:r>
              <a:rPr lang="en-US" sz="1800" b="1" dirty="0" smtClean="0"/>
              <a:t>be applied to dataset having Categorical Boolean target variable. Here Data is overfitted as ‘Test Data Set’ Accuracy &gt; ‘Train Data Set’ Accuracy for MAE, MSE &amp; RMSE metrices.</a:t>
            </a:r>
          </a:p>
          <a:p>
            <a:pPr marL="742950" lvl="0" indent="-742950">
              <a:buFont typeface="+mj-lt"/>
              <a:buAutoNum type="alphaUcPeriod"/>
            </a:pPr>
            <a:endParaRPr lang="en-US" sz="1800" b="1" dirty="0" smtClean="0"/>
          </a:p>
          <a:p>
            <a:pPr marL="742950" lvl="0" indent="-742950">
              <a:buFont typeface="+mj-lt"/>
              <a:buAutoNum type="alphaUcPeriod"/>
            </a:pPr>
            <a:r>
              <a:rPr lang="en-US" sz="1800" b="1" dirty="0" smtClean="0"/>
              <a:t>‘Logistic Regression’, ‘Decision Tree’ </a:t>
            </a:r>
            <a:r>
              <a:rPr lang="en-US" sz="1800" b="1" dirty="0" smtClean="0"/>
              <a:t>&amp; </a:t>
            </a:r>
            <a:r>
              <a:rPr lang="en-US" sz="1800" b="1" dirty="0" smtClean="0"/>
              <a:t>‘Random </a:t>
            </a:r>
            <a:r>
              <a:rPr lang="en-US" sz="1800" b="1" dirty="0" smtClean="0"/>
              <a:t>Forest </a:t>
            </a:r>
            <a:r>
              <a:rPr lang="en-US" sz="1800" b="1" dirty="0" smtClean="0"/>
              <a:t>Classifier’ any of the model </a:t>
            </a:r>
            <a:r>
              <a:rPr lang="en-US" sz="1800" b="1" dirty="0" smtClean="0"/>
              <a:t>work properly with Accuracy Score nearly 1.0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6535074"/>
      </p:ext>
    </p:extLst>
  </p:cSld>
  <p:clrMapOvr>
    <a:masterClrMapping/>
  </p:clrMapOvr>
  <p:transition advTm="29562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835152" y="1036750"/>
            <a:ext cx="7271023" cy="331630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Problem Statement: Analysing the FIFA project w.r.t. Target Variable ‘Man of the Match’ using Machine Learning Foundation Models </a:t>
            </a:r>
            <a:br>
              <a:rPr lang="en" sz="3600" dirty="0" smtClean="0"/>
            </a:br>
            <a:endParaRPr sz="3600" dirty="0"/>
          </a:p>
        </p:txBody>
      </p:sp>
    </p:spTree>
  </p:cSld>
  <p:clrMapOvr>
    <a:masterClrMapping/>
  </p:clrMapOvr>
  <p:transition advTm="12264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095779" y="243410"/>
            <a:ext cx="7051567" cy="40934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Data Profiling &amp; Cleaning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93047" y="715919"/>
            <a:ext cx="7068349" cy="4332599"/>
          </a:xfrm>
        </p:spPr>
        <p:txBody>
          <a:bodyPr/>
          <a:lstStyle/>
          <a:p>
            <a:pPr marL="558800" indent="-457200">
              <a:buFont typeface="+mj-lt"/>
              <a:buAutoNum type="arabicPeriod"/>
            </a:pPr>
            <a:r>
              <a:rPr lang="en-US" sz="1800" dirty="0" smtClean="0"/>
              <a:t>The data set has total 128 rows &amp; 27 columns including date column.</a:t>
            </a:r>
          </a:p>
          <a:p>
            <a:pPr marL="558800" indent="-457200">
              <a:buFont typeface="+mj-lt"/>
              <a:buAutoNum type="arabicPeriod"/>
            </a:pPr>
            <a:endParaRPr lang="en-US" sz="1800" dirty="0" smtClean="0"/>
          </a:p>
          <a:p>
            <a:pPr marL="558800" indent="-457200">
              <a:buFont typeface="+mj-lt"/>
              <a:buAutoNum type="arabicPeriod"/>
            </a:pPr>
            <a:r>
              <a:rPr lang="en-US" sz="1800" dirty="0" smtClean="0"/>
              <a:t>Out of 27 columns- 06 are ‘Object’ Columns, 03 are ‘Float64’ Columns &amp; 18 are ‘Int64’ columns.</a:t>
            </a:r>
          </a:p>
          <a:p>
            <a:pPr marL="558800" indent="-457200">
              <a:buFont typeface="+mj-lt"/>
              <a:buAutoNum type="arabicPeriod"/>
            </a:pPr>
            <a:endParaRPr lang="en-US" sz="1800" dirty="0" smtClean="0"/>
          </a:p>
          <a:p>
            <a:pPr marL="558800" indent="-457200">
              <a:buFont typeface="+mj-lt"/>
              <a:buAutoNum type="arabicPeriod"/>
            </a:pPr>
            <a:r>
              <a:rPr lang="en-US" sz="1800" dirty="0" smtClean="0"/>
              <a:t>After profiling of data- columns(‘1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Goal’ , ‘Own Goal’ &amp; ‘Own Goal Time’) having </a:t>
            </a:r>
            <a:r>
              <a:rPr lang="en-US" sz="1800" dirty="0"/>
              <a:t>missing values (NAN) replaced </a:t>
            </a:r>
            <a:r>
              <a:rPr lang="en-US" sz="1800" dirty="0" smtClean="0"/>
              <a:t>by ‘zero’ values and ‘Date’ column converted to ‘datetime64’ format as it cannot participate in analysis. </a:t>
            </a:r>
          </a:p>
          <a:p>
            <a:pPr marL="558800" indent="-457200">
              <a:buFont typeface="+mj-lt"/>
              <a:buAutoNum type="arabicPeriod"/>
            </a:pPr>
            <a:endParaRPr lang="en-US" sz="1800" dirty="0" smtClean="0"/>
          </a:p>
          <a:p>
            <a:pPr marL="101600" indent="0">
              <a:buNone/>
            </a:pPr>
            <a:r>
              <a:rPr lang="en-US" sz="1800" dirty="0" smtClean="0"/>
              <a:t>       Thus Data made usable for EDA</a:t>
            </a:r>
          </a:p>
          <a:p>
            <a:pPr marL="101600" indent="0">
              <a:buNone/>
            </a:pPr>
            <a:endParaRPr lang="en-US" dirty="0" smtClean="0"/>
          </a:p>
          <a:p>
            <a:pPr marL="558800" indent="-4572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  <p:transition advTm="23935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046214" y="45077"/>
            <a:ext cx="7051567" cy="56929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Exploratory Data Analysis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29432" y="539922"/>
            <a:ext cx="7068349" cy="4451129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endParaRPr lang="en-US" sz="1200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200" dirty="0" smtClean="0"/>
              <a:t>The </a:t>
            </a:r>
            <a:r>
              <a:rPr lang="en-US" sz="1200" dirty="0" smtClean="0"/>
              <a:t>Target variable identified as ‘Man of the Match</a:t>
            </a:r>
            <a:r>
              <a:rPr lang="en-US" sz="1200" dirty="0" smtClean="0"/>
              <a:t>’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sz="1200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200" dirty="0" smtClean="0"/>
              <a:t>There total 64 ‘Yes’ &amp; 64 ‘No’ for Target Variable</a:t>
            </a:r>
            <a:r>
              <a:rPr lang="en-US" sz="1200" dirty="0" smtClean="0"/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sz="12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200" dirty="0" smtClean="0"/>
              <a:t>Highly Co-related variables are as </a:t>
            </a:r>
            <a:r>
              <a:rPr lang="en-US" sz="1200" dirty="0" smtClean="0"/>
              <a:t>below-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sz="1200" dirty="0" smtClean="0"/>
          </a:p>
          <a:p>
            <a:pPr marL="444500" indent="-342900">
              <a:buFont typeface="+mj-lt"/>
              <a:buAutoNum type="alphaLcParenR"/>
            </a:pPr>
            <a:r>
              <a:rPr lang="en-US" sz="1100" dirty="0" smtClean="0"/>
              <a:t>Ball Possession % Vs Distance Covered (Kms)- 0.88</a:t>
            </a:r>
          </a:p>
          <a:p>
            <a:pPr marL="444500" indent="-342900">
              <a:buFont typeface="+mj-lt"/>
              <a:buAutoNum type="alphaLcParenR"/>
            </a:pPr>
            <a:r>
              <a:rPr lang="en-US" sz="1100" dirty="0" smtClean="0"/>
              <a:t>Own Goal Vs Own Goal Time- 0.84</a:t>
            </a:r>
          </a:p>
          <a:p>
            <a:pPr marL="444500" indent="-342900">
              <a:buFont typeface="+mj-lt"/>
              <a:buAutoNum type="alphaLcParenR"/>
            </a:pPr>
            <a:r>
              <a:rPr lang="en-US" sz="1100" dirty="0" smtClean="0"/>
              <a:t>Goals in PSO </a:t>
            </a:r>
            <a:r>
              <a:rPr lang="en-US" sz="1100" dirty="0"/>
              <a:t>% Vs Distance Covered (Kms)- </a:t>
            </a:r>
            <a:r>
              <a:rPr lang="en-US" sz="1100" dirty="0" smtClean="0"/>
              <a:t>0.72</a:t>
            </a:r>
          </a:p>
          <a:p>
            <a:pPr marL="444500" indent="-342900">
              <a:buFont typeface="+mj-lt"/>
              <a:buAutoNum type="alphaLcParenR"/>
            </a:pPr>
            <a:r>
              <a:rPr lang="en-US" sz="1100" dirty="0" smtClean="0"/>
              <a:t>Attempts Vs Blocked – 0.75</a:t>
            </a:r>
          </a:p>
          <a:p>
            <a:pPr marL="444500" indent="-342900">
              <a:buFont typeface="+mj-lt"/>
              <a:buAutoNum type="alphaLcParenR"/>
            </a:pPr>
            <a:r>
              <a:rPr lang="en-US" sz="1100" dirty="0"/>
              <a:t>Attempts Vs </a:t>
            </a:r>
            <a:r>
              <a:rPr lang="en-US" sz="1100" dirty="0" smtClean="0"/>
              <a:t>Off Target </a:t>
            </a:r>
            <a:r>
              <a:rPr lang="en-US" sz="1100" dirty="0"/>
              <a:t>– </a:t>
            </a:r>
            <a:r>
              <a:rPr lang="en-US" sz="1100" dirty="0" smtClean="0"/>
              <a:t>0.72</a:t>
            </a:r>
            <a:endParaRPr lang="en-US" sz="1100" dirty="0"/>
          </a:p>
          <a:p>
            <a:pPr marL="444500" indent="-342900">
              <a:buFont typeface="+mj-lt"/>
              <a:buAutoNum type="alphaLcParenR"/>
            </a:pPr>
            <a:r>
              <a:rPr lang="en-US" sz="1100" dirty="0"/>
              <a:t>Attempts Vs </a:t>
            </a:r>
            <a:r>
              <a:rPr lang="en-US" sz="1100" dirty="0" smtClean="0"/>
              <a:t>On Target </a:t>
            </a:r>
            <a:r>
              <a:rPr lang="en-US" sz="1100" dirty="0"/>
              <a:t>– </a:t>
            </a:r>
            <a:r>
              <a:rPr lang="en-US" sz="1100" dirty="0" smtClean="0"/>
              <a:t>0.73</a:t>
            </a:r>
            <a:endParaRPr lang="en-US" sz="1100" dirty="0"/>
          </a:p>
          <a:p>
            <a:pPr marL="444500" indent="-342900">
              <a:buFont typeface="+mj-lt"/>
              <a:buAutoNum type="alphaLcParenR"/>
            </a:pPr>
            <a:r>
              <a:rPr lang="en-US" sz="1100" dirty="0"/>
              <a:t>Attempts Vs </a:t>
            </a:r>
            <a:r>
              <a:rPr lang="en-US" sz="1100" dirty="0" smtClean="0"/>
              <a:t>Corners </a:t>
            </a:r>
            <a:r>
              <a:rPr lang="en-US" sz="1100" dirty="0"/>
              <a:t>– </a:t>
            </a:r>
            <a:r>
              <a:rPr lang="en-US" sz="1100" dirty="0" smtClean="0"/>
              <a:t>0.69</a:t>
            </a:r>
          </a:p>
          <a:p>
            <a:pPr marL="444500" indent="-342900">
              <a:buFont typeface="+mj-lt"/>
              <a:buAutoNum type="alphaLcParenR"/>
            </a:pPr>
            <a:r>
              <a:rPr lang="en-US" sz="1100" dirty="0" smtClean="0"/>
              <a:t>Corners Vs Blocked- 0.64</a:t>
            </a:r>
          </a:p>
          <a:p>
            <a:pPr marL="330200" indent="-228600">
              <a:buFont typeface="+mj-lt"/>
              <a:buAutoNum type="alphaLcParenR"/>
            </a:pPr>
            <a:endParaRPr lang="en-US" sz="1100" dirty="0" smtClean="0"/>
          </a:p>
          <a:p>
            <a:pPr marL="101600" indent="0">
              <a:buNone/>
            </a:pPr>
            <a:endParaRPr lang="en-US" sz="1200" dirty="0"/>
          </a:p>
          <a:p>
            <a:pPr marL="101600" indent="0">
              <a:buNone/>
            </a:pPr>
            <a:endParaRPr lang="en-US" sz="1400" dirty="0" smtClean="0"/>
          </a:p>
          <a:p>
            <a:pPr marL="101600" indent="0">
              <a:buNone/>
            </a:pPr>
            <a:endParaRPr lang="en-US" sz="1400" dirty="0"/>
          </a:p>
          <a:p>
            <a:pPr marL="101600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512080369"/>
      </p:ext>
    </p:extLst>
  </p:cSld>
  <p:clrMapOvr>
    <a:masterClrMapping/>
  </p:clrMapOvr>
  <p:transition advTm="27252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046214" y="45077"/>
            <a:ext cx="7051567" cy="56929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Exploratory Data Analysis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29432" y="539922"/>
            <a:ext cx="7068349" cy="4451129"/>
          </a:xfrm>
        </p:spPr>
        <p:txBody>
          <a:bodyPr/>
          <a:lstStyle/>
          <a:p>
            <a:pPr marL="101600" lvl="0" indent="0">
              <a:buNone/>
            </a:pPr>
            <a:endParaRPr lang="en-US" sz="1200" dirty="0" smtClean="0"/>
          </a:p>
          <a:p>
            <a:pPr marL="101600" lvl="0" indent="0">
              <a:buNone/>
            </a:pPr>
            <a:r>
              <a:rPr lang="en-US" sz="1200" dirty="0" smtClean="0"/>
              <a:t>Highly </a:t>
            </a:r>
            <a:r>
              <a:rPr lang="en-US" sz="1200" dirty="0" smtClean="0"/>
              <a:t>Co-related variables </a:t>
            </a:r>
            <a:r>
              <a:rPr lang="en-US" sz="1200" dirty="0" smtClean="0"/>
              <a:t>Continued-</a:t>
            </a:r>
          </a:p>
          <a:p>
            <a:pPr marL="101600" lvl="0" indent="0">
              <a:buNone/>
            </a:pPr>
            <a:endParaRPr lang="en-US" sz="1200" dirty="0" smtClean="0"/>
          </a:p>
          <a:p>
            <a:pPr marL="330200" lvl="0" indent="-228600">
              <a:buClr>
                <a:srgbClr val="25A6E0"/>
              </a:buClr>
              <a:buFont typeface="+mj-lt"/>
              <a:buAutoNum type="alphaLcParenR"/>
            </a:pPr>
            <a:r>
              <a:rPr lang="en-US" sz="1100" dirty="0">
                <a:solidFill>
                  <a:srgbClr val="000C18"/>
                </a:solidFill>
              </a:rPr>
              <a:t>Passes Vs Attempts – 0.58</a:t>
            </a:r>
          </a:p>
          <a:p>
            <a:pPr marL="330200" lvl="0" indent="-228600">
              <a:buClr>
                <a:srgbClr val="25A6E0"/>
              </a:buClr>
              <a:buFont typeface="+mj-lt"/>
              <a:buAutoNum type="alphaLcParenR"/>
            </a:pPr>
            <a:r>
              <a:rPr lang="en-US" sz="1100" dirty="0">
                <a:solidFill>
                  <a:srgbClr val="000C18"/>
                </a:solidFill>
              </a:rPr>
              <a:t>Passes Vs Corners – 0.53</a:t>
            </a:r>
          </a:p>
          <a:p>
            <a:pPr marL="330200" lvl="0" indent="-228600">
              <a:buClr>
                <a:srgbClr val="25A6E0"/>
              </a:buClr>
              <a:buFont typeface="+mj-lt"/>
              <a:buAutoNum type="alphaLcParenR"/>
            </a:pPr>
            <a:r>
              <a:rPr lang="en-US" sz="1100" dirty="0">
                <a:solidFill>
                  <a:srgbClr val="000C18"/>
                </a:solidFill>
              </a:rPr>
              <a:t>Passes Vs Blocked – 0.52</a:t>
            </a:r>
          </a:p>
          <a:p>
            <a:pPr marL="330200" lvl="0" indent="-228600">
              <a:buClr>
                <a:srgbClr val="25A6E0"/>
              </a:buClr>
              <a:buFont typeface="+mj-lt"/>
              <a:buAutoNum type="alphaLcParenR"/>
            </a:pPr>
            <a:r>
              <a:rPr lang="en-US" sz="1100" dirty="0">
                <a:solidFill>
                  <a:srgbClr val="000C18"/>
                </a:solidFill>
              </a:rPr>
              <a:t>Passes Vs Ball Possession % – 0.88</a:t>
            </a:r>
          </a:p>
          <a:p>
            <a:pPr marL="330200" lvl="0" indent="-228600">
              <a:buClr>
                <a:srgbClr val="25A6E0"/>
              </a:buClr>
              <a:buFont typeface="+mj-lt"/>
              <a:buAutoNum type="alphaLcParenR"/>
            </a:pPr>
            <a:r>
              <a:rPr lang="en-US" sz="1100" dirty="0">
                <a:solidFill>
                  <a:srgbClr val="000C18"/>
                </a:solidFill>
              </a:rPr>
              <a:t>Pass Accuracy % Vs Ball Possession % – 0.71</a:t>
            </a:r>
          </a:p>
          <a:p>
            <a:pPr marL="330200" indent="-228600">
              <a:buFont typeface="+mj-lt"/>
              <a:buAutoNum type="alphaLcParenR"/>
            </a:pPr>
            <a:r>
              <a:rPr lang="en-US" sz="1100" dirty="0" smtClean="0"/>
              <a:t>Blocked </a:t>
            </a:r>
            <a:r>
              <a:rPr lang="en-US" sz="1100" dirty="0" smtClean="0"/>
              <a:t>Vs </a:t>
            </a:r>
            <a:r>
              <a:rPr lang="en-US" sz="1100" dirty="0"/>
              <a:t>Ball Possession % – </a:t>
            </a:r>
            <a:r>
              <a:rPr lang="en-US" sz="1100" dirty="0" smtClean="0"/>
              <a:t>0.52</a:t>
            </a:r>
          </a:p>
          <a:p>
            <a:pPr marL="330200" indent="-228600">
              <a:buFont typeface="+mj-lt"/>
              <a:buAutoNum type="alphaLcParenR"/>
            </a:pPr>
            <a:r>
              <a:rPr lang="en-US" sz="1100" dirty="0" smtClean="0"/>
              <a:t>Yellow Card Vs Fouls Committed – 0.43</a:t>
            </a:r>
          </a:p>
          <a:p>
            <a:pPr marL="330200" indent="-228600">
              <a:buFont typeface="+mj-lt"/>
              <a:buAutoNum type="alphaLcParenR"/>
            </a:pPr>
            <a:r>
              <a:rPr lang="en-US" sz="1100" dirty="0"/>
              <a:t>Ball Possession </a:t>
            </a:r>
            <a:r>
              <a:rPr lang="en-US" sz="1100" dirty="0" smtClean="0"/>
              <a:t>% Vs Off Target- 0.36</a:t>
            </a:r>
          </a:p>
          <a:p>
            <a:pPr marL="330200" indent="-228600">
              <a:buFont typeface="+mj-lt"/>
              <a:buAutoNum type="alphaLcParenR"/>
            </a:pPr>
            <a:r>
              <a:rPr lang="en-US" sz="1100" dirty="0"/>
              <a:t>Ball Possession % Vs </a:t>
            </a:r>
            <a:r>
              <a:rPr lang="en-US" sz="1100" dirty="0" smtClean="0"/>
              <a:t>On </a:t>
            </a:r>
            <a:r>
              <a:rPr lang="en-US" sz="1100" dirty="0"/>
              <a:t>Target- 0.36</a:t>
            </a:r>
          </a:p>
          <a:p>
            <a:pPr marL="330200" indent="-228600">
              <a:buFont typeface="+mj-lt"/>
              <a:buAutoNum type="alphaLcParenR"/>
            </a:pPr>
            <a:r>
              <a:rPr lang="en-US" sz="1100" dirty="0" smtClean="0"/>
              <a:t>1</a:t>
            </a:r>
            <a:r>
              <a:rPr lang="en-US" sz="1100" baseline="30000" dirty="0" smtClean="0"/>
              <a:t>st</a:t>
            </a:r>
            <a:r>
              <a:rPr lang="en-US" sz="1100" dirty="0" smtClean="0"/>
              <a:t> Goal Vs Goal scored- 0.28</a:t>
            </a:r>
          </a:p>
          <a:p>
            <a:pPr marL="101600" indent="0">
              <a:buNone/>
            </a:pPr>
            <a:endParaRPr lang="en-US" sz="11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100" dirty="0" smtClean="0"/>
          </a:p>
          <a:p>
            <a:pPr marL="330200" indent="-228600">
              <a:buFont typeface="+mj-lt"/>
              <a:buAutoNum type="alphaLcParenR"/>
            </a:pPr>
            <a:endParaRPr lang="en-US" sz="1100" dirty="0"/>
          </a:p>
          <a:p>
            <a:pPr marL="330200" indent="-228600">
              <a:buFont typeface="+mj-lt"/>
              <a:buAutoNum type="alphaLcParenR"/>
            </a:pPr>
            <a:endParaRPr lang="en-US" sz="1100" dirty="0" smtClean="0"/>
          </a:p>
          <a:p>
            <a:pPr marL="101600" indent="0">
              <a:buNone/>
            </a:pPr>
            <a:endParaRPr lang="en-US" sz="1200" dirty="0"/>
          </a:p>
          <a:p>
            <a:pPr marL="101600" indent="0">
              <a:buNone/>
            </a:pPr>
            <a:endParaRPr lang="en-US" sz="1400" dirty="0" smtClean="0"/>
          </a:p>
          <a:p>
            <a:pPr marL="101600" indent="0">
              <a:buNone/>
            </a:pPr>
            <a:endParaRPr lang="en-US" sz="1400" dirty="0"/>
          </a:p>
          <a:p>
            <a:pPr marL="101600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69926363"/>
      </p:ext>
    </p:extLst>
  </p:cSld>
  <p:clrMapOvr>
    <a:masterClrMapping/>
  </p:clrMapOvr>
  <p:transition advTm="27252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046214" y="45077"/>
            <a:ext cx="7051567" cy="56929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Exploratory Data Analysis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29432" y="456209"/>
            <a:ext cx="7068349" cy="4451129"/>
          </a:xfrm>
        </p:spPr>
        <p:txBody>
          <a:bodyPr/>
          <a:lstStyle/>
          <a:p>
            <a:pPr marL="101600" indent="0">
              <a:buNone/>
            </a:pPr>
            <a:endParaRPr lang="en-US" sz="11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1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100" dirty="0" smtClean="0"/>
              <a:t>Number </a:t>
            </a:r>
            <a:r>
              <a:rPr lang="en-US" sz="1100" dirty="0" smtClean="0"/>
              <a:t>Of times any team hit the ball on target represented by bar chart-</a:t>
            </a:r>
          </a:p>
          <a:p>
            <a:pPr marL="101600" indent="0">
              <a:buNone/>
            </a:pPr>
            <a:endParaRPr lang="en-US" sz="1200" dirty="0"/>
          </a:p>
          <a:p>
            <a:pPr marL="101600" indent="0">
              <a:buNone/>
            </a:pPr>
            <a:endParaRPr lang="en-US" sz="1400" dirty="0" smtClean="0"/>
          </a:p>
          <a:p>
            <a:pPr marL="101600" indent="0">
              <a:buNone/>
            </a:pPr>
            <a:endParaRPr lang="en-US" sz="1400" dirty="0"/>
          </a:p>
          <a:p>
            <a:pPr marL="101600" indent="0">
              <a:buNone/>
            </a:pPr>
            <a:endParaRPr lang="en-US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14" y="1289523"/>
            <a:ext cx="5554061" cy="264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8177"/>
      </p:ext>
    </p:extLst>
  </p:cSld>
  <p:clrMapOvr>
    <a:masterClrMapping/>
  </p:clrMapOvr>
  <p:transition advTm="27252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046214" y="45077"/>
            <a:ext cx="7051567" cy="56929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Exploratory Data Analysis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71477" y="843566"/>
            <a:ext cx="7068349" cy="41474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100" dirty="0" smtClean="0"/>
              <a:t>Number Of times any team hit the ball off target represented by bar chart-</a:t>
            </a:r>
          </a:p>
          <a:p>
            <a:pPr marL="101600" indent="0"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43" y="1218705"/>
            <a:ext cx="5660265" cy="266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813"/>
      </p:ext>
    </p:extLst>
  </p:cSld>
  <p:clrMapOvr>
    <a:masterClrMapping/>
  </p:clrMapOvr>
  <p:transition advTm="27252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054607" y="128788"/>
            <a:ext cx="7051567" cy="47007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Preparing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Data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For Executing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Model</a:t>
            </a:r>
            <a:endParaRPr lang="en-IN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17921" y="598867"/>
            <a:ext cx="7068349" cy="4481848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1200" dirty="0" smtClean="0"/>
              <a:t>Data frames for Numerical &amp; Categorical features </a:t>
            </a:r>
            <a:r>
              <a:rPr lang="en-US" sz="1200" dirty="0" smtClean="0"/>
              <a:t>created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IN" sz="1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 smtClean="0"/>
              <a:t>Numerical Features </a:t>
            </a:r>
            <a:r>
              <a:rPr lang="en-US" sz="1200" dirty="0"/>
              <a:t>are- </a:t>
            </a:r>
            <a:r>
              <a:rPr lang="en-US" sz="1200" dirty="0" smtClean="0"/>
              <a:t>'Goal </a:t>
            </a:r>
            <a:r>
              <a:rPr lang="en-US" sz="1200" dirty="0"/>
              <a:t>Scored', 'Ball Possession %', 'Attempts', 'On-Target</a:t>
            </a:r>
            <a:r>
              <a:rPr lang="en-US" sz="1200" dirty="0" smtClean="0"/>
              <a:t>', </a:t>
            </a:r>
            <a:r>
              <a:rPr lang="en-US" sz="1200" dirty="0"/>
              <a:t>'Off-Target', 'Blocked', </a:t>
            </a:r>
            <a:r>
              <a:rPr lang="en-US" sz="1200" dirty="0" smtClean="0"/>
              <a:t>'Corners</a:t>
            </a:r>
            <a:r>
              <a:rPr lang="en-US" sz="1200" dirty="0"/>
              <a:t>', '</a:t>
            </a:r>
            <a:r>
              <a:rPr lang="en-US" sz="1200" dirty="0" err="1"/>
              <a:t>Offsides</a:t>
            </a:r>
            <a:r>
              <a:rPr lang="en-US" sz="1200" dirty="0"/>
              <a:t>', 'Free Kicks', 'Saves</a:t>
            </a:r>
            <a:r>
              <a:rPr lang="en-US" sz="1200" dirty="0" smtClean="0"/>
              <a:t>', 'Pass </a:t>
            </a:r>
            <a:r>
              <a:rPr lang="en-US" sz="1200" dirty="0"/>
              <a:t>Accuracy %', 'Passes', 'Distance Covered </a:t>
            </a:r>
            <a:r>
              <a:rPr lang="en-US" sz="1200" dirty="0" smtClean="0"/>
              <a:t>(</a:t>
            </a:r>
            <a:r>
              <a:rPr lang="en-US" sz="1200" dirty="0"/>
              <a:t>Kms</a:t>
            </a:r>
            <a:r>
              <a:rPr lang="en-US" sz="1200" dirty="0" smtClean="0"/>
              <a:t>)', </a:t>
            </a:r>
            <a:r>
              <a:rPr lang="en-US" sz="1200" dirty="0"/>
              <a:t>'Fouls Committed', 'Yellow Card', 'Yellow &amp; Red', 'Red', '1st Goal</a:t>
            </a:r>
            <a:r>
              <a:rPr lang="en-US" sz="1200" dirty="0" smtClean="0"/>
              <a:t>', </a:t>
            </a:r>
            <a:r>
              <a:rPr lang="en-US" sz="1200" dirty="0"/>
              <a:t>'Goals in PSO', </a:t>
            </a:r>
            <a:r>
              <a:rPr lang="en-US" sz="1200" dirty="0" smtClean="0"/>
              <a:t>'Own </a:t>
            </a:r>
            <a:r>
              <a:rPr lang="en-US" sz="1200" dirty="0"/>
              <a:t>goals', 'Own goal </a:t>
            </a:r>
            <a:r>
              <a:rPr lang="en-US" sz="1200" dirty="0" smtClean="0"/>
              <a:t>Time'</a:t>
            </a:r>
            <a:endParaRPr lang="en-IN" sz="12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1200" dirty="0" smtClean="0"/>
              <a:t>Categorical Features </a:t>
            </a:r>
            <a:r>
              <a:rPr lang="en-US" sz="1200" dirty="0"/>
              <a:t>are- </a:t>
            </a:r>
            <a:r>
              <a:rPr lang="en-US" sz="1200" dirty="0" smtClean="0"/>
              <a:t>'Team</a:t>
            </a:r>
            <a:r>
              <a:rPr lang="en-US" sz="1200" dirty="0"/>
              <a:t>', </a:t>
            </a:r>
            <a:r>
              <a:rPr lang="en-US" sz="1200" dirty="0" smtClean="0"/>
              <a:t>'Opponent</a:t>
            </a:r>
            <a:r>
              <a:rPr lang="en-US" sz="1200" dirty="0"/>
              <a:t>', 'Man of the Match', 'Round', </a:t>
            </a:r>
            <a:r>
              <a:rPr lang="en-US" sz="1200" dirty="0" smtClean="0"/>
              <a:t>'PSO‘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US" sz="1200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200" dirty="0" smtClean="0"/>
              <a:t>Target Variable Identified as ‘Man of the Match’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200" dirty="0" smtClean="0"/>
              <a:t>All the Numerical Features transformed to ‘Standard Scale’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All the </a:t>
            </a:r>
            <a:r>
              <a:rPr lang="en-US" sz="1200" dirty="0" smtClean="0"/>
              <a:t>Categorical </a:t>
            </a:r>
            <a:r>
              <a:rPr lang="en-US" sz="1200" dirty="0"/>
              <a:t>Features transformed to </a:t>
            </a:r>
            <a:r>
              <a:rPr lang="en-US" sz="1200" dirty="0" smtClean="0"/>
              <a:t>Numerical values by One Hot Encoding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 smtClean="0"/>
              <a:t>Date Column dropped as it won’t impact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 smtClean="0"/>
              <a:t>Data split into ‘Explanatory Variables’ &amp; ‘Exploratory Variable’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b="1" dirty="0" smtClean="0"/>
              <a:t>X= [All columns except 'Man </a:t>
            </a:r>
            <a:r>
              <a:rPr lang="en-US" sz="1200" b="1" dirty="0"/>
              <a:t>of the </a:t>
            </a:r>
            <a:r>
              <a:rPr lang="en-US" sz="1200" b="1" dirty="0" err="1" smtClean="0"/>
              <a:t>Match_Yes</a:t>
            </a:r>
            <a:r>
              <a:rPr lang="en-US" sz="1200" b="1" dirty="0" smtClean="0"/>
              <a:t>'])- Explanatory Variables</a:t>
            </a:r>
            <a:endParaRPr lang="en-US" sz="12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200" b="1" dirty="0" smtClean="0"/>
              <a:t>y= [</a:t>
            </a:r>
            <a:r>
              <a:rPr lang="en-US" sz="1200" b="1" dirty="0"/>
              <a:t>'Man of the </a:t>
            </a:r>
            <a:r>
              <a:rPr lang="en-US" sz="1200" b="1" dirty="0" err="1" smtClean="0"/>
              <a:t>Match_Yes</a:t>
            </a:r>
            <a:r>
              <a:rPr lang="en-US" sz="1200" b="1" dirty="0" smtClean="0"/>
              <a:t>']- Exploratory Variable.</a:t>
            </a:r>
            <a:endParaRPr lang="en-US" sz="1200" b="1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200" dirty="0" smtClean="0"/>
              <a:t>The Data split for 20% Test &amp; 80% Train</a:t>
            </a:r>
          </a:p>
          <a:p>
            <a:pPr marL="101600" lvl="0" indent="0">
              <a:buNone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401453303"/>
      </p:ext>
    </p:extLst>
  </p:cSld>
  <p:clrMapOvr>
    <a:masterClrMapping/>
  </p:clrMapOvr>
  <p:transition advTm="25369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054607" y="128788"/>
            <a:ext cx="7051567" cy="47007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Applying Linear Regression Model</a:t>
            </a:r>
            <a:endParaRPr lang="en-IN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17921" y="598867"/>
            <a:ext cx="7068349" cy="4481848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IN" sz="1200" dirty="0" smtClean="0"/>
              <a:t>Linear Regression model imported, applied &amp; </a:t>
            </a:r>
            <a:r>
              <a:rPr lang="en-US" sz="1200" dirty="0" smtClean="0"/>
              <a:t>Intercepts and Coefficients are drawn.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200" dirty="0" smtClean="0"/>
              <a:t>Accuracy of the model calculated after importing </a:t>
            </a:r>
            <a:r>
              <a:rPr lang="en-US" sz="1200" dirty="0" err="1" smtClean="0"/>
              <a:t>Sklearn.metrics</a:t>
            </a:r>
            <a:endParaRPr lang="en-US" sz="1200" dirty="0" smtClean="0"/>
          </a:p>
          <a:p>
            <a:pPr lvl="0">
              <a:buFont typeface="Wingdings" panose="05000000000000000000" pitchFamily="2" charset="2"/>
              <a:buChar char="Ø"/>
            </a:pPr>
            <a:endParaRPr lang="en-US" sz="1200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200" dirty="0" smtClean="0"/>
              <a:t>Mean Absolute Error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1200" dirty="0" smtClean="0"/>
              <a:t>For training </a:t>
            </a:r>
            <a:r>
              <a:rPr lang="en-US" sz="1200" dirty="0"/>
              <a:t>set is </a:t>
            </a:r>
            <a:r>
              <a:rPr lang="en-US" sz="1200" u="sng" dirty="0" smtClean="0"/>
              <a:t>8.087212816632268e-16</a:t>
            </a:r>
            <a:r>
              <a:rPr lang="en-US" sz="1200" dirty="0" smtClean="0"/>
              <a:t> &amp; for </a:t>
            </a:r>
            <a:r>
              <a:rPr lang="en-US" sz="1200" dirty="0"/>
              <a:t>test set is </a:t>
            </a:r>
            <a:r>
              <a:rPr lang="en-US" sz="1200" u="sng" dirty="0" smtClean="0"/>
              <a:t>0.0013671109275314624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200" dirty="0" smtClean="0"/>
              <a:t>Mean Square Error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1200" dirty="0"/>
              <a:t>F</a:t>
            </a:r>
            <a:r>
              <a:rPr lang="en-US" sz="1200" dirty="0" smtClean="0"/>
              <a:t>or </a:t>
            </a:r>
            <a:r>
              <a:rPr lang="en-US" sz="1200" dirty="0"/>
              <a:t>training set is </a:t>
            </a:r>
            <a:r>
              <a:rPr lang="en-US" sz="1200" u="sng" dirty="0" smtClean="0"/>
              <a:t>1.0802125661413335e-30</a:t>
            </a:r>
            <a:r>
              <a:rPr lang="en-US" sz="1200" dirty="0" smtClean="0"/>
              <a:t> &amp; for test </a:t>
            </a:r>
            <a:r>
              <a:rPr lang="en-US" sz="1200" dirty="0"/>
              <a:t>set is </a:t>
            </a:r>
            <a:r>
              <a:rPr lang="en-US" sz="1200" u="sng" dirty="0" smtClean="0"/>
              <a:t>1.6197933164142666e-05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200" dirty="0" smtClean="0"/>
              <a:t>Root Mean Square Error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1200" dirty="0"/>
              <a:t>F</a:t>
            </a:r>
            <a:r>
              <a:rPr lang="en-US" sz="1200" dirty="0" smtClean="0"/>
              <a:t>or </a:t>
            </a:r>
            <a:r>
              <a:rPr lang="en-US" sz="1200" dirty="0"/>
              <a:t>training set is </a:t>
            </a:r>
            <a:r>
              <a:rPr lang="en-US" sz="1200" u="sng" dirty="0" smtClean="0"/>
              <a:t>1.0393327504420003e-15</a:t>
            </a:r>
            <a:r>
              <a:rPr lang="en-US" sz="1200" dirty="0" smtClean="0"/>
              <a:t> &amp; for </a:t>
            </a:r>
            <a:r>
              <a:rPr lang="en-US" sz="1200" dirty="0"/>
              <a:t>test set is </a:t>
            </a:r>
            <a:r>
              <a:rPr lang="en-US" sz="1200" u="sng" dirty="0" smtClean="0"/>
              <a:t>0.004024665596561118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200" dirty="0" smtClean="0"/>
              <a:t>R2 Score 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IN" sz="1200" dirty="0" smtClean="0"/>
              <a:t>For train is </a:t>
            </a:r>
            <a:r>
              <a:rPr lang="en-IN" sz="1200" u="sng" dirty="0" smtClean="0"/>
              <a:t>1.0</a:t>
            </a:r>
            <a:r>
              <a:rPr lang="en-IN" sz="1200" dirty="0" smtClean="0"/>
              <a:t> &amp; For test </a:t>
            </a:r>
            <a:r>
              <a:rPr lang="en-IN" sz="1200" dirty="0"/>
              <a:t>is </a:t>
            </a:r>
            <a:r>
              <a:rPr lang="en-IN" sz="1200" u="sng" dirty="0" smtClean="0"/>
              <a:t>0.9999352082673434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200" dirty="0" smtClean="0"/>
              <a:t>Adjusted R2 Score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dirty="0"/>
              <a:t>For train is </a:t>
            </a:r>
            <a:r>
              <a:rPr lang="en-IN" sz="1200" u="sng" dirty="0"/>
              <a:t>1.0</a:t>
            </a:r>
            <a:r>
              <a:rPr lang="en-IN" sz="1200" dirty="0"/>
              <a:t> &amp; For test is </a:t>
            </a:r>
            <a:r>
              <a:rPr lang="en-IN" sz="1200" u="sng" dirty="0"/>
              <a:t>1.0000234752654553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IN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 smtClean="0"/>
              <a:t>Except R2 &amp; Adjusted R2 all other Metrics showing difference between error’s of Test &amp; Train Data.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427668148"/>
      </p:ext>
    </p:extLst>
  </p:cSld>
  <p:clrMapOvr>
    <a:masterClrMapping/>
  </p:clrMapOvr>
  <p:transition advTm="25369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2712</TotalTime>
  <Words>932</Words>
  <Application>Microsoft Office PowerPoint</Application>
  <PresentationFormat>On-screen Show (16:9)</PresentationFormat>
  <Paragraphs>172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Inter-Regular</vt:lpstr>
      <vt:lpstr>Calibri</vt:lpstr>
      <vt:lpstr>Wingdings</vt:lpstr>
      <vt:lpstr>Arial</vt:lpstr>
      <vt:lpstr>Joan template</vt:lpstr>
      <vt:lpstr>Table Of Contents</vt:lpstr>
      <vt:lpstr>Problem Statement: Analysing the FIFA project w.r.t. Target Variable ‘Man of the Match’ using Machine Learning Foundation Models  </vt:lpstr>
      <vt:lpstr>Data Profiling &amp; Cleaning</vt:lpstr>
      <vt:lpstr>Exploratory Data Analysis</vt:lpstr>
      <vt:lpstr>Exploratory Data Analysis</vt:lpstr>
      <vt:lpstr>Exploratory Data Analysis</vt:lpstr>
      <vt:lpstr>Exploratory Data Analysis</vt:lpstr>
      <vt:lpstr>Preparing Data For Executing Model</vt:lpstr>
      <vt:lpstr>Applying Linear Regression Model</vt:lpstr>
      <vt:lpstr>Applying Logistic Regression Model</vt:lpstr>
      <vt:lpstr>Applying Decision Tree &amp; Random Forest Classifier Model</vt:lpstr>
      <vt:lpstr>Conclusions:</vt:lpstr>
      <vt:lpstr>Inferences: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quality of ‘Wine’ w.r.t. Various Parameters</dc:title>
  <dc:creator>Praviin.Dudle</dc:creator>
  <cp:lastModifiedBy>Praviin.Dudle</cp:lastModifiedBy>
  <cp:revision>108</cp:revision>
  <dcterms:modified xsi:type="dcterms:W3CDTF">2020-12-03T17:23:57Z</dcterms:modified>
</cp:coreProperties>
</file>