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7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83A4-36F0-4B27-B9CE-8C0A7FAF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2DE22-7F47-43F2-B305-5F48E729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DF824-6A37-4167-A32F-083C0590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C350-1DBE-4EFC-8272-FF79D149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7BE6-FC06-4C18-9244-BE428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3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48F8-D07E-44EE-82A0-3E0F3DD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5E751-8760-4849-80A7-0FA82281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6D7D-737C-44BD-876D-342D5A36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8CDF-6F1B-40F7-82C1-2F681FE9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C365-CC3F-49AD-87DE-A9F98496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16136-F012-4B68-BE74-32F38E40D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87B71-42CE-4F02-9F47-C6875A2B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5201-4919-4084-9595-FADA22F9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EEEB-C875-4014-916C-B453A45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C436-C384-4168-B1C8-051B996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5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60D0-EA97-4A70-961F-A10237C8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AB71-1DBC-4D0E-B537-A91E3E9D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A902-A0DD-4C8F-9F38-55020CE1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9B6F-6658-43E4-A7B7-538AACB1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D5A7-F5DB-4DCA-8E4B-C9185377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0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076D-D6B8-480A-BC32-3228AFD6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B51AF-C201-417C-9689-6F2F1B63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6CEC-2152-4B61-B0EE-FECC5E87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C958-2B97-4A32-A1F0-7A638C41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50165-F2C9-4625-BCDE-EA7A927B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CCC-1A90-414A-B38A-591B5190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1818-7978-4D8F-B474-5E976DC05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9AB-F822-4957-A74E-E6CB01BC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62B10-3F71-4075-BEC6-D31A7D3B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B973D-48A9-441D-BDC2-DED951B9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4C1F-B4ED-4A7C-AD6C-6E9F37F2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3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47ED-9E3B-42C4-A643-71F04034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3BF2-E972-4FAA-9762-319929FC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C5F0-C78F-444E-913D-9EEBD660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FDCE-BD23-43B5-A1E0-A1A2109C8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1F1D3-06B2-4D54-BA46-D2DC03B58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1B701-B5EA-4ACE-881B-45973F08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A8F4F-0788-4B1C-AB11-0FB278E1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959D7-F23F-4016-87D2-13EE5AFD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4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3CCD-C876-4904-B38C-B616C52B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0A6B-D64C-4774-BCF6-D8E10DC2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D4AA5-1899-4BDB-9DF5-CE37CB94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5B640-6863-48CC-9CFF-03F23A5B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58028-33B4-4102-9FCB-E400014D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FCE62-87D9-468E-A502-60DA2ED1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489C6-FE7A-4428-88D9-8A134F23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6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5269-28F2-4C2C-AB7E-8B042513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F0D3-ACE0-4B7D-9C9E-E88211D7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5737A-BBE1-4605-8F16-38161803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83047-B3C2-4D60-BC08-88A46E53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FFCE-4A03-42DC-8F8A-8E2E3167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EEC84-9055-4AF0-B676-77AB255D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BF1D-D6AF-485D-8A7D-53D72EA8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40052-9533-41EF-9987-4357FC544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D9B80-6848-4E49-A197-F2A9B1B2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D41B-D5D9-4C35-91D7-C5726347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49D6-7C47-4B3E-9E66-B5E6D9D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8FE4-AEB0-4DCB-A6B0-C2D169D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99D2C-D2B7-4505-9F0F-683B076A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0D38-874E-4FFC-9FA7-127919C6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CE97-608F-4B5D-9653-8D7F9CD2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2DCA-3395-4AC2-8640-90B8D01C70C9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2CD51-AC2C-4CFF-BBBA-C7D773C27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7627-F72E-4A94-A7E9-20B26AB3C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DB4C-FCB0-4FEC-AAC7-C4F70FC17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E9E6E3-F85A-449B-9EEA-A45006C2051B}"/>
              </a:ext>
            </a:extLst>
          </p:cNvPr>
          <p:cNvSpPr/>
          <p:nvPr/>
        </p:nvSpPr>
        <p:spPr>
          <a:xfrm>
            <a:off x="74428" y="74054"/>
            <a:ext cx="12043144" cy="666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41B500-564A-4F86-A540-7E545D1ABE67}"/>
              </a:ext>
            </a:extLst>
          </p:cNvPr>
          <p:cNvSpPr/>
          <p:nvPr/>
        </p:nvSpPr>
        <p:spPr>
          <a:xfrm>
            <a:off x="1267326" y="1600200"/>
            <a:ext cx="9657348" cy="1655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 – Capstone Project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C9DA73-0505-4693-B192-8ED08C7D3E0B}"/>
              </a:ext>
            </a:extLst>
          </p:cNvPr>
          <p:cNvSpPr/>
          <p:nvPr/>
        </p:nvSpPr>
        <p:spPr>
          <a:xfrm>
            <a:off x="1419726" y="3488573"/>
            <a:ext cx="9376611" cy="12935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Identifier – Sport Shop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AEF4F-D312-48F9-A053-9649172719C1}"/>
              </a:ext>
            </a:extLst>
          </p:cNvPr>
          <p:cNvSpPr/>
          <p:nvPr/>
        </p:nvSpPr>
        <p:spPr>
          <a:xfrm>
            <a:off x="74428" y="74054"/>
            <a:ext cx="12043144" cy="666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3F238A-2CCB-48DF-8F2E-15C38792E985}"/>
              </a:ext>
            </a:extLst>
          </p:cNvPr>
          <p:cNvSpPr/>
          <p:nvPr/>
        </p:nvSpPr>
        <p:spPr>
          <a:xfrm>
            <a:off x="224590" y="264112"/>
            <a:ext cx="11710736" cy="12935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– WHERE?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29D1F-2A23-4954-A3DE-6CF2E116F7BB}"/>
              </a:ext>
            </a:extLst>
          </p:cNvPr>
          <p:cNvSpPr/>
          <p:nvPr/>
        </p:nvSpPr>
        <p:spPr>
          <a:xfrm>
            <a:off x="296780" y="1764046"/>
            <a:ext cx="11710736" cy="48298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1"/>
                </a:solidFill>
              </a:rPr>
              <a:t>Background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Company ABC is a Multinational Sports equipment and Accessories company with presence across the globe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Company has decided to enter the Toronto city with its first shop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Since company does not have any employee in Toronto, company wants to narrow down the locations where it should open a new shop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Toronto is a large city with area of about 630 sq. km. So manually going through all the neighbourhoods and checking the location is not feasible.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A great outlet in a wrong </a:t>
            </a:r>
            <a:r>
              <a:rPr lang="en-IN">
                <a:solidFill>
                  <a:schemeClr val="accent1"/>
                </a:solidFill>
              </a:rPr>
              <a:t>place will lead t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66505" y="3142684"/>
            <a:ext cx="6056415" cy="2961233"/>
          </a:xfrm>
          <a:prstGeom prst="rect">
            <a:avLst/>
          </a:prstGeom>
          <a:solidFill>
            <a:srgbClr val="D52317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627240" y="1268362"/>
            <a:ext cx="3625613" cy="1730534"/>
          </a:xfrm>
          <a:prstGeom prst="rect">
            <a:avLst/>
          </a:prstGeom>
          <a:solidFill>
            <a:srgbClr val="D52317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714008" y="1745674"/>
            <a:ext cx="3459537" cy="1177635"/>
          </a:xfrm>
          <a:prstGeom prst="roundRect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688" indent="-166688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Myriad Pro" panose="020B0503030403020204" pitchFamily="34" charset="0"/>
              </a:rPr>
              <a:t>Mahindra EPC Vision </a:t>
            </a:r>
            <a:r>
              <a:rPr lang="en-IN" sz="1200" dirty="0">
                <a:solidFill>
                  <a:schemeClr val="tx1"/>
                </a:solidFill>
                <a:latin typeface="Myriad Pro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Myriad Pro"/>
              </a:rPr>
              <a:t> India’s leading Green Engineering, Procurement &amp; Construction firm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Myriad Pro"/>
              </a:rPr>
              <a:t>Started operations in 2011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Myriad Pro"/>
              </a:rPr>
              <a:t>Ventured into distributed solar in 2013</a:t>
            </a:r>
            <a:endParaRPr lang="en-IN" sz="120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00783" y="1361654"/>
            <a:ext cx="2018947" cy="296361"/>
          </a:xfrm>
          <a:prstGeom prst="roundRect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Myriad Pro" panose="020B0503030403020204" pitchFamily="34" charset="0"/>
              </a:rPr>
              <a:t>Case Introduction</a:t>
            </a:r>
            <a:endParaRPr lang="en-IN" sz="1400" b="1" i="1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984091" y="143848"/>
            <a:ext cx="7683909" cy="80618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Case Overview</a:t>
            </a:r>
            <a:endParaRPr 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9731" y="1278259"/>
            <a:ext cx="5136589" cy="1730534"/>
          </a:xfrm>
          <a:prstGeom prst="rect">
            <a:avLst/>
          </a:prstGeom>
          <a:solidFill>
            <a:srgbClr val="D52317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494655" y="1755571"/>
            <a:ext cx="4901300" cy="1177635"/>
          </a:xfrm>
          <a:prstGeom prst="roundRect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Myriad Pro"/>
              </a:rPr>
              <a:t>To select products and solutions to be focused under Distributed Solar strategy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Myriad Pro"/>
              </a:rPr>
              <a:t>To formulate an approach for distribution of these products and services 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Myriad Pro"/>
              </a:rPr>
              <a:t>To find compatible Policy interventions to help drive the Distributed Solar markets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599145" y="1371551"/>
            <a:ext cx="2860345" cy="296361"/>
          </a:xfrm>
          <a:prstGeom prst="roundRect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Myriad Pro" panose="020B0503030403020204" pitchFamily="34" charset="0"/>
              </a:rPr>
              <a:t>Objectives</a:t>
            </a:r>
            <a:endParaRPr lang="en-IN" sz="1400" b="1" i="1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588808" y="3200352"/>
            <a:ext cx="2018947" cy="326623"/>
          </a:xfrm>
          <a:prstGeom prst="roundRect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Myriad Pro" panose="020B0503030403020204" pitchFamily="34" charset="0"/>
              </a:rPr>
              <a:t>Approach</a:t>
            </a:r>
            <a:endParaRPr lang="en-IN" sz="1400" b="1" i="1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36067" y="3146964"/>
            <a:ext cx="2641929" cy="2921326"/>
          </a:xfrm>
          <a:prstGeom prst="rect">
            <a:avLst/>
          </a:prstGeom>
          <a:solidFill>
            <a:srgbClr val="D52317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ounded Rectangle 48"/>
          <p:cNvSpPr/>
          <p:nvPr/>
        </p:nvSpPr>
        <p:spPr>
          <a:xfrm>
            <a:off x="7901049" y="3748243"/>
            <a:ext cx="2520911" cy="2193030"/>
          </a:xfrm>
          <a:prstGeom prst="roundRect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6838" indent="-96838">
              <a:buFont typeface="Arial" pitchFamily="34" charset="0"/>
              <a:buChar char="•"/>
              <a:tabLst>
                <a:tab pos="2116138" algn="l"/>
              </a:tabLst>
            </a:pPr>
            <a:r>
              <a:rPr lang="en-US" sz="1200" b="1" dirty="0">
                <a:solidFill>
                  <a:schemeClr val="tx1"/>
                </a:solidFill>
                <a:latin typeface="Myriad Pro"/>
              </a:rPr>
              <a:t>Distributed Solar</a:t>
            </a:r>
            <a:r>
              <a:rPr lang="en-US" sz="1200" dirty="0">
                <a:solidFill>
                  <a:schemeClr val="tx1"/>
                </a:solidFill>
                <a:latin typeface="Myriad Pro"/>
              </a:rPr>
              <a:t> – Solar energy produced at or near the point of usage</a:t>
            </a:r>
          </a:p>
          <a:p>
            <a:pPr marL="96838" indent="-96838">
              <a:buFont typeface="Arial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Myriad Pro"/>
              </a:rPr>
              <a:t>On-Grid systems </a:t>
            </a:r>
            <a:r>
              <a:rPr lang="en-US" sz="1200" dirty="0">
                <a:solidFill>
                  <a:schemeClr val="tx1"/>
                </a:solidFill>
                <a:latin typeface="Myriad Pro"/>
              </a:rPr>
              <a:t>– Connected to utility source or electrical service provider</a:t>
            </a:r>
          </a:p>
          <a:p>
            <a:pPr marL="96838" indent="-96838">
              <a:buFont typeface="Arial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Myriad Pro"/>
              </a:rPr>
              <a:t>Off-Grid Systems </a:t>
            </a:r>
            <a:r>
              <a:rPr lang="en-US" sz="1200" dirty="0">
                <a:solidFill>
                  <a:schemeClr val="tx1"/>
                </a:solidFill>
                <a:latin typeface="Myriad Pro"/>
              </a:rPr>
              <a:t>– Stand alone systems; not connected to utility grid or electricity service provider</a:t>
            </a:r>
            <a:endParaRPr lang="en-IN" sz="120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59329" y="3245874"/>
            <a:ext cx="1522296" cy="352352"/>
          </a:xfrm>
          <a:prstGeom prst="roundRect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Myriad Pro" panose="020B0503030403020204" pitchFamily="34" charset="0"/>
              </a:rPr>
              <a:t>Key Terms</a:t>
            </a:r>
            <a:endParaRPr lang="en-IN" sz="1400" b="1" i="1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1728940" y="3598227"/>
            <a:ext cx="1389502" cy="583125"/>
          </a:xfrm>
          <a:prstGeom prst="homePlate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evron 2"/>
          <p:cNvSpPr/>
          <p:nvPr/>
        </p:nvSpPr>
        <p:spPr>
          <a:xfrm>
            <a:off x="2909483" y="3616759"/>
            <a:ext cx="1379621" cy="556679"/>
          </a:xfrm>
          <a:prstGeom prst="chevron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hevron 25"/>
          <p:cNvSpPr/>
          <p:nvPr/>
        </p:nvSpPr>
        <p:spPr>
          <a:xfrm>
            <a:off x="4081513" y="3608315"/>
            <a:ext cx="1379621" cy="556679"/>
          </a:xfrm>
          <a:prstGeom prst="chevron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hevron 26"/>
          <p:cNvSpPr/>
          <p:nvPr/>
        </p:nvSpPr>
        <p:spPr>
          <a:xfrm>
            <a:off x="5237768" y="3616758"/>
            <a:ext cx="1162643" cy="556679"/>
          </a:xfrm>
          <a:prstGeom prst="chevron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hevron 27"/>
          <p:cNvSpPr/>
          <p:nvPr/>
        </p:nvSpPr>
        <p:spPr>
          <a:xfrm>
            <a:off x="6192254" y="3614269"/>
            <a:ext cx="1530667" cy="556679"/>
          </a:xfrm>
          <a:prstGeom prst="chevron">
            <a:avLst/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778469" y="3670762"/>
            <a:ext cx="125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yriad Pro" panose="020B0503030403020204" pitchFamily="34" charset="0"/>
              </a:rPr>
              <a:t>Understanding Market</a:t>
            </a:r>
            <a:endParaRPr lang="en-IN" sz="1200" b="1" i="1" dirty="0">
              <a:latin typeface="Myriad Pro" panose="020B05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3148" y="3664264"/>
            <a:ext cx="125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yriad Pro" panose="020B0503030403020204" pitchFamily="34" charset="0"/>
              </a:rPr>
              <a:t>Understanding Customers</a:t>
            </a:r>
            <a:endParaRPr lang="en-IN" sz="1200" b="1" i="1" dirty="0">
              <a:latin typeface="Myriad Pro" panose="020B05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2556" y="3670762"/>
            <a:ext cx="125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yriad Pro" panose="020B0503030403020204" pitchFamily="34" charset="0"/>
              </a:rPr>
              <a:t>Problem </a:t>
            </a:r>
          </a:p>
          <a:p>
            <a:r>
              <a:rPr lang="en-US" sz="1200" b="1" i="1" dirty="0">
                <a:latin typeface="Myriad Pro" panose="020B0503030403020204" pitchFamily="34" charset="0"/>
              </a:rPr>
              <a:t>Identification</a:t>
            </a:r>
            <a:endParaRPr lang="en-IN" sz="1200" b="1" i="1" dirty="0">
              <a:latin typeface="Myriad Pro" panose="020B05030304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17706" y="3778444"/>
            <a:ext cx="125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yriad Pro" panose="020B0503030403020204" pitchFamily="34" charset="0"/>
              </a:rPr>
              <a:t>Strategy</a:t>
            </a:r>
            <a:endParaRPr lang="en-IN" sz="1200" b="1" i="1" dirty="0">
              <a:latin typeface="Myriad Pro" panose="020B05030304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56983" y="3674049"/>
            <a:ext cx="125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yriad Pro" panose="020B0503030403020204" pitchFamily="34" charset="0"/>
              </a:rPr>
              <a:t>Implementation Roadmap</a:t>
            </a:r>
            <a:endParaRPr lang="en-IN" sz="1200" b="1" i="1" dirty="0">
              <a:latin typeface="Myriad Pro" panose="020B0503030403020204" pitchFamily="34" charset="0"/>
            </a:endParaRPr>
          </a:p>
        </p:txBody>
      </p:sp>
      <p:sp>
        <p:nvSpPr>
          <p:cNvPr id="35" name="Pentagon 34"/>
          <p:cNvSpPr/>
          <p:nvPr/>
        </p:nvSpPr>
        <p:spPr>
          <a:xfrm rot="5400000">
            <a:off x="2337677" y="3668694"/>
            <a:ext cx="1810833" cy="2978653"/>
          </a:xfrm>
          <a:prstGeom prst="homePlate">
            <a:avLst>
              <a:gd name="adj" fmla="val 18828"/>
            </a:avLst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32610" y="4251020"/>
            <a:ext cx="3160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yriad Pro" panose="020B0503030403020204" pitchFamily="34" charset="0"/>
              </a:rPr>
              <a:t>Secondary Research – Government reports and websites, Published reports, Company Websites, White papers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yriad Pro" panose="020B0503030403020204" pitchFamily="34" charset="0"/>
              </a:rPr>
              <a:t>Primary Research – Interview and Survey</a:t>
            </a:r>
          </a:p>
          <a:p>
            <a:pPr marL="403225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yriad Pro" panose="020B0503030403020204" pitchFamily="34" charset="0"/>
              </a:rPr>
              <a:t>Dealers</a:t>
            </a:r>
          </a:p>
          <a:p>
            <a:pPr marL="403225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yriad Pro" panose="020B0503030403020204" pitchFamily="34" charset="0"/>
              </a:rPr>
              <a:t>Distributor</a:t>
            </a:r>
          </a:p>
          <a:p>
            <a:pPr marL="403225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yriad Pro" panose="020B0503030403020204" pitchFamily="34" charset="0"/>
              </a:rPr>
              <a:t>Consumers </a:t>
            </a:r>
          </a:p>
          <a:p>
            <a:pPr marL="403225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yriad Pro" panose="020B0503030403020204" pitchFamily="34" charset="0"/>
              </a:rPr>
              <a:t>Real Estate Developers</a:t>
            </a:r>
            <a:endParaRPr lang="en-IN" sz="1200" dirty="0">
              <a:latin typeface="Myriad Pro"/>
            </a:endParaRPr>
          </a:p>
        </p:txBody>
      </p:sp>
      <p:sp>
        <p:nvSpPr>
          <p:cNvPr id="36" name="Pentagon 35"/>
          <p:cNvSpPr/>
          <p:nvPr/>
        </p:nvSpPr>
        <p:spPr>
          <a:xfrm rot="5400000">
            <a:off x="6127397" y="3303986"/>
            <a:ext cx="426511" cy="2205770"/>
          </a:xfrm>
          <a:prstGeom prst="homePlate">
            <a:avLst>
              <a:gd name="adj" fmla="val 18828"/>
            </a:avLst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Pentagon 36"/>
          <p:cNvSpPr/>
          <p:nvPr/>
        </p:nvSpPr>
        <p:spPr>
          <a:xfrm rot="5400000">
            <a:off x="6142482" y="3796805"/>
            <a:ext cx="426511" cy="2205770"/>
          </a:xfrm>
          <a:prstGeom prst="homePlate">
            <a:avLst>
              <a:gd name="adj" fmla="val 18828"/>
            </a:avLst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Pentagon 37"/>
          <p:cNvSpPr/>
          <p:nvPr/>
        </p:nvSpPr>
        <p:spPr>
          <a:xfrm rot="5400000">
            <a:off x="6131293" y="4289624"/>
            <a:ext cx="426511" cy="2205770"/>
          </a:xfrm>
          <a:prstGeom prst="homePlate">
            <a:avLst>
              <a:gd name="adj" fmla="val 18828"/>
            </a:avLst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Pentagon 40"/>
          <p:cNvSpPr/>
          <p:nvPr/>
        </p:nvSpPr>
        <p:spPr>
          <a:xfrm rot="5400000">
            <a:off x="6127396" y="4747295"/>
            <a:ext cx="426511" cy="2205770"/>
          </a:xfrm>
          <a:prstGeom prst="homePlate">
            <a:avLst>
              <a:gd name="adj" fmla="val 18828"/>
            </a:avLst>
          </a:prstGeom>
          <a:solidFill>
            <a:schemeClr val="bg1"/>
          </a:solidFill>
          <a:ln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5494655" y="4237783"/>
            <a:ext cx="190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yriad Pro" panose="020B0503030403020204" pitchFamily="34" charset="0"/>
              </a:rPr>
              <a:t>Overall Business Strategy</a:t>
            </a:r>
            <a:endParaRPr lang="en-IN" sz="1200" dirty="0">
              <a:latin typeface="Myriad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5644" y="4742604"/>
            <a:ext cx="190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yriad Pro" panose="020B0503030403020204" pitchFamily="34" charset="0"/>
              </a:rPr>
              <a:t>Product Focus</a:t>
            </a:r>
            <a:endParaRPr lang="en-IN" sz="1200" dirty="0">
              <a:latin typeface="Myriad Pro" panose="020B05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46891" y="5234089"/>
            <a:ext cx="190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yriad Pro" panose="020B0503030403020204" pitchFamily="34" charset="0"/>
              </a:rPr>
              <a:t>Target Customer</a:t>
            </a:r>
            <a:endParaRPr lang="en-IN" sz="1200" dirty="0">
              <a:latin typeface="Myriad Pro" panose="020B05030304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46891" y="5660749"/>
            <a:ext cx="190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yriad Pro" panose="020B0503030403020204" pitchFamily="34" charset="0"/>
              </a:rPr>
              <a:t>Target Areas</a:t>
            </a:r>
            <a:endParaRPr lang="en-IN" sz="1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40" grpId="0" animBg="1"/>
      <p:bldP spid="48" grpId="0" animBg="1"/>
      <p:bldP spid="49" grpId="0" animBg="1"/>
      <p:bldP spid="50" grpId="0" animBg="1"/>
      <p:bldP spid="2" grpId="0" animBg="1"/>
      <p:bldP spid="3" grpId="0" animBg="1"/>
      <p:bldP spid="26" grpId="0" animBg="1"/>
      <p:bldP spid="27" grpId="0" animBg="1"/>
      <p:bldP spid="28" grpId="0" animBg="1"/>
      <p:bldP spid="4" grpId="0"/>
      <p:bldP spid="31" grpId="0"/>
      <p:bldP spid="32" grpId="0"/>
      <p:bldP spid="33" grpId="0"/>
      <p:bldP spid="34" grpId="0"/>
      <p:bldP spid="35" grpId="0" animBg="1"/>
      <p:bldP spid="5" grpId="0"/>
      <p:bldP spid="36" grpId="0" animBg="1"/>
      <p:bldP spid="37" grpId="0" animBg="1"/>
      <p:bldP spid="38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4091" y="250723"/>
            <a:ext cx="7683909" cy="80618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Table of Contents</a:t>
            </a:r>
            <a:endParaRPr 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660" y="1413365"/>
            <a:ext cx="7201477" cy="337675"/>
          </a:xfrm>
          <a:prstGeom prst="rect">
            <a:avLst/>
          </a:prstGeom>
          <a:gradFill flip="none" rotWithShape="1">
            <a:gsLst>
              <a:gs pos="0">
                <a:srgbClr val="D52317">
                  <a:shade val="30000"/>
                  <a:satMod val="115000"/>
                </a:srgbClr>
              </a:gs>
              <a:gs pos="50000">
                <a:srgbClr val="D52317">
                  <a:shade val="67500"/>
                  <a:satMod val="115000"/>
                </a:srgbClr>
              </a:gs>
              <a:gs pos="100000">
                <a:srgbClr val="D52317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         Market Analysis &amp; Market Sizing				4</a:t>
            </a:r>
          </a:p>
        </p:txBody>
      </p:sp>
      <p:sp>
        <p:nvSpPr>
          <p:cNvPr id="7" name="Frame 6"/>
          <p:cNvSpPr/>
          <p:nvPr/>
        </p:nvSpPr>
        <p:spPr>
          <a:xfrm>
            <a:off x="2499854" y="1339623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660" y="2039315"/>
            <a:ext cx="7201477" cy="337675"/>
          </a:xfrm>
          <a:prstGeom prst="rect">
            <a:avLst/>
          </a:prstGeom>
          <a:solidFill>
            <a:schemeClr val="bg1"/>
          </a:soli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rgbClr val="D52317"/>
                </a:solidFill>
                <a:latin typeface="Myriad Pro" panose="020B0503030403020204" pitchFamily="34" charset="0"/>
                <a:cs typeface="Arial" pitchFamily="34" charset="0"/>
              </a:rPr>
              <a:t>         Company Overview						11</a:t>
            </a:r>
          </a:p>
        </p:txBody>
      </p:sp>
      <p:sp>
        <p:nvSpPr>
          <p:cNvPr id="10" name="Frame 9"/>
          <p:cNvSpPr/>
          <p:nvPr/>
        </p:nvSpPr>
        <p:spPr>
          <a:xfrm>
            <a:off x="2499854" y="1965573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4660" y="2648526"/>
            <a:ext cx="7201477" cy="337675"/>
          </a:xfrm>
          <a:prstGeom prst="rect">
            <a:avLst/>
          </a:prstGeom>
          <a:solidFill>
            <a:schemeClr val="bg1"/>
          </a:soli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rgbClr val="D52317"/>
                </a:solidFill>
                <a:latin typeface="Myriad Pro" panose="020B0503030403020204" pitchFamily="34" charset="0"/>
                <a:cs typeface="Arial" pitchFamily="34" charset="0"/>
              </a:rPr>
              <a:t>         Key Findings &amp; Problem Areas					13</a:t>
            </a:r>
          </a:p>
        </p:txBody>
      </p:sp>
      <p:sp>
        <p:nvSpPr>
          <p:cNvPr id="12" name="Frame 11"/>
          <p:cNvSpPr/>
          <p:nvPr/>
        </p:nvSpPr>
        <p:spPr>
          <a:xfrm>
            <a:off x="2499854" y="2574784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4660" y="3230432"/>
            <a:ext cx="7201477" cy="337675"/>
          </a:xfrm>
          <a:prstGeom prst="rect">
            <a:avLst/>
          </a:prstGeom>
          <a:solidFill>
            <a:schemeClr val="bg1"/>
          </a:soli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rgbClr val="D52317"/>
                </a:solidFill>
                <a:latin typeface="Myriad Pro" panose="020B0503030403020204" pitchFamily="34" charset="0"/>
                <a:cs typeface="Arial" pitchFamily="34" charset="0"/>
              </a:rPr>
              <a:t>         Growth Strategy 						16</a:t>
            </a:r>
          </a:p>
        </p:txBody>
      </p:sp>
      <p:sp>
        <p:nvSpPr>
          <p:cNvPr id="14" name="Frame 13"/>
          <p:cNvSpPr/>
          <p:nvPr/>
        </p:nvSpPr>
        <p:spPr>
          <a:xfrm>
            <a:off x="2499854" y="3156690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9578" y="3825277"/>
            <a:ext cx="7201477" cy="337675"/>
          </a:xfrm>
          <a:prstGeom prst="rect">
            <a:avLst/>
          </a:prstGeom>
          <a:solidFill>
            <a:schemeClr val="bg1"/>
          </a:soli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rgbClr val="D52317"/>
                </a:solidFill>
                <a:latin typeface="Myriad Pro" panose="020B0503030403020204" pitchFamily="34" charset="0"/>
                <a:cs typeface="Arial" pitchFamily="34" charset="0"/>
              </a:rPr>
              <a:t>         Distribution Strategy &amp; Financing Strategy				22</a:t>
            </a:r>
          </a:p>
        </p:txBody>
      </p:sp>
      <p:sp>
        <p:nvSpPr>
          <p:cNvPr id="16" name="Frame 15"/>
          <p:cNvSpPr/>
          <p:nvPr/>
        </p:nvSpPr>
        <p:spPr>
          <a:xfrm>
            <a:off x="2504772" y="3751535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4660" y="4420122"/>
            <a:ext cx="7201477" cy="337675"/>
          </a:xfrm>
          <a:prstGeom prst="rect">
            <a:avLst/>
          </a:prstGeom>
          <a:solidFill>
            <a:schemeClr val="bg1"/>
          </a:soli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rgbClr val="D52317"/>
                </a:solidFill>
                <a:latin typeface="Myriad Pro" panose="020B0503030403020204" pitchFamily="34" charset="0"/>
                <a:cs typeface="Arial" pitchFamily="34" charset="0"/>
              </a:rPr>
              <a:t>         Use Case						27</a:t>
            </a:r>
          </a:p>
        </p:txBody>
      </p:sp>
      <p:sp>
        <p:nvSpPr>
          <p:cNvPr id="18" name="Frame 17"/>
          <p:cNvSpPr/>
          <p:nvPr/>
        </p:nvSpPr>
        <p:spPr>
          <a:xfrm>
            <a:off x="2499854" y="4346380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64660" y="5002028"/>
            <a:ext cx="7201477" cy="337675"/>
          </a:xfrm>
          <a:prstGeom prst="rect">
            <a:avLst/>
          </a:prstGeom>
          <a:solidFill>
            <a:schemeClr val="bg1"/>
          </a:soli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rgbClr val="D52317"/>
                </a:solidFill>
                <a:latin typeface="Myriad Pro" panose="020B0503030403020204" pitchFamily="34" charset="0"/>
                <a:cs typeface="Arial" pitchFamily="34" charset="0"/>
              </a:rPr>
              <a:t>         Conclusion						33</a:t>
            </a:r>
          </a:p>
        </p:txBody>
      </p:sp>
      <p:sp>
        <p:nvSpPr>
          <p:cNvPr id="20" name="Frame 19"/>
          <p:cNvSpPr/>
          <p:nvPr/>
        </p:nvSpPr>
        <p:spPr>
          <a:xfrm>
            <a:off x="2499854" y="4928286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64660" y="5583155"/>
            <a:ext cx="7201477" cy="337675"/>
          </a:xfrm>
          <a:prstGeom prst="rect">
            <a:avLst/>
          </a:prstGeom>
          <a:solidFill>
            <a:schemeClr val="bg1"/>
          </a:solidFill>
          <a:ln w="9525">
            <a:solidFill>
              <a:srgbClr val="D52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spcAft>
                <a:spcPts val="1800"/>
              </a:spcAft>
            </a:pPr>
            <a:r>
              <a:rPr lang="en-US" altLang="zh-CN" sz="1400" b="1" dirty="0">
                <a:solidFill>
                  <a:srgbClr val="D52317"/>
                </a:solidFill>
                <a:latin typeface="Myriad Pro" panose="020B0503030403020204" pitchFamily="34" charset="0"/>
                <a:cs typeface="Arial" pitchFamily="34" charset="0"/>
              </a:rPr>
              <a:t>         Appendix						36</a:t>
            </a:r>
          </a:p>
        </p:txBody>
      </p:sp>
      <p:sp>
        <p:nvSpPr>
          <p:cNvPr id="22" name="Frame 21"/>
          <p:cNvSpPr/>
          <p:nvPr/>
        </p:nvSpPr>
        <p:spPr>
          <a:xfrm>
            <a:off x="2499854" y="5509413"/>
            <a:ext cx="399143" cy="493667"/>
          </a:xfrm>
          <a:prstGeom prst="frame">
            <a:avLst>
              <a:gd name="adj1" fmla="val 10909"/>
            </a:avLst>
          </a:prstGeom>
          <a:solidFill>
            <a:srgbClr val="D52317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0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291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Case Overview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Identifier – Sport Shop</dc:title>
  <dc:creator>Pravin Khatake</dc:creator>
  <cp:lastModifiedBy>Pravin Khatake</cp:lastModifiedBy>
  <cp:revision>5</cp:revision>
  <dcterms:created xsi:type="dcterms:W3CDTF">2019-06-11T17:25:08Z</dcterms:created>
  <dcterms:modified xsi:type="dcterms:W3CDTF">2019-06-11T18:53:57Z</dcterms:modified>
</cp:coreProperties>
</file>