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6" r:id="rId2"/>
    <p:sldId id="257" r:id="rId3"/>
    <p:sldId id="285" r:id="rId4"/>
    <p:sldId id="258" r:id="rId5"/>
    <p:sldId id="259" r:id="rId6"/>
    <p:sldId id="260" r:id="rId7"/>
    <p:sldId id="261" r:id="rId8"/>
    <p:sldId id="262" r:id="rId9"/>
    <p:sldId id="263" r:id="rId10"/>
    <p:sldId id="264" r:id="rId11"/>
    <p:sldId id="265" r:id="rId12"/>
    <p:sldId id="284" r:id="rId13"/>
    <p:sldId id="266" r:id="rId14"/>
    <p:sldId id="267" r:id="rId15"/>
    <p:sldId id="286" r:id="rId16"/>
    <p:sldId id="268" r:id="rId17"/>
    <p:sldId id="270" r:id="rId18"/>
    <p:sldId id="272" r:id="rId19"/>
    <p:sldId id="273" r:id="rId20"/>
    <p:sldId id="274" r:id="rId21"/>
    <p:sldId id="275" r:id="rId22"/>
    <p:sldId id="276" r:id="rId23"/>
    <p:sldId id="277" r:id="rId24"/>
    <p:sldId id="278" r:id="rId25"/>
    <p:sldId id="279" r:id="rId26"/>
    <p:sldId id="280" r:id="rId27"/>
    <p:sldId id="281" r:id="rId28"/>
    <p:sldId id="282" r:id="rId29"/>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57" autoAdjust="0"/>
    <p:restoredTop sz="91756" autoAdjust="0"/>
  </p:normalViewPr>
  <p:slideViewPr>
    <p:cSldViewPr>
      <p:cViewPr varScale="1">
        <p:scale>
          <a:sx n="72" d="100"/>
          <a:sy n="72" d="100"/>
        </p:scale>
        <p:origin x="618" y="78"/>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01FCC412-2B41-4EF1-97FF-34A098F9ECA2}" type="datetimeFigureOut">
              <a:rPr lang="en-US"/>
              <a:pPr>
                <a:defRPr/>
              </a:pPr>
              <a:t>3/15/2024</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2EDD48AA-DD03-485A-88A6-FE5392CC547A}" type="slidenum">
              <a:rPr lang="en-IN" altLang="en-US"/>
              <a:pPr>
                <a:defRPr/>
              </a:pPr>
              <a:t>‹#›</a:t>
            </a:fld>
            <a:endParaRPr lang="en-I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122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78D83AB-98C8-48AC-B3DB-485F700DB8E3}" type="slidenum">
              <a:rPr lang="en-IN" altLang="en-US" smtClean="0"/>
              <a:pPr>
                <a:spcBef>
                  <a:spcPct val="0"/>
                </a:spcBef>
              </a:pPr>
              <a:t>1</a:t>
            </a:fld>
            <a:endParaRPr lang="en-I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307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6A0E5BC-9F04-4301-8948-918DE063650F}" type="slidenum">
              <a:rPr lang="en-US" altLang="en-US" smtClean="0"/>
              <a:pPr>
                <a:spcBef>
                  <a:spcPct val="0"/>
                </a:spcBef>
              </a:pPr>
              <a:t>11</a:t>
            </a:fld>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8B74779-BBC8-480E-99A6-26412EA86BA2}" type="slidenum">
              <a:rPr lang="en-US" altLang="en-US" smtClean="0"/>
              <a:pPr>
                <a:spcBef>
                  <a:spcPct val="0"/>
                </a:spcBef>
              </a:pPr>
              <a:t>13</a:t>
            </a:fld>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348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4B8F360-D26C-4F8A-8620-EBC9E8630126}" type="slidenum">
              <a:rPr lang="en-US" altLang="en-US" smtClean="0"/>
              <a:pPr>
                <a:spcBef>
                  <a:spcPct val="0"/>
                </a:spcBef>
              </a:pPr>
              <a:t>14</a:t>
            </a:fld>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368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F7EA350-586F-471A-9817-3DB11DB896A3}" type="slidenum">
              <a:rPr lang="en-US" altLang="en-US" smtClean="0"/>
              <a:pPr>
                <a:spcBef>
                  <a:spcPct val="0"/>
                </a:spcBef>
              </a:pPr>
              <a:t>16</a:t>
            </a:fld>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389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47563E8-5C27-4052-B12B-2D1018BE6A09}" type="slidenum">
              <a:rPr lang="en-US" altLang="en-US" smtClean="0"/>
              <a:pPr>
                <a:spcBef>
                  <a:spcPct val="0"/>
                </a:spcBef>
              </a:pPr>
              <a:t>17</a:t>
            </a:fld>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409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D823E62-BB1E-4E7D-A7B6-74CB3DD6BF6C}" type="slidenum">
              <a:rPr lang="en-US" altLang="en-US" smtClean="0"/>
              <a:pPr>
                <a:spcBef>
                  <a:spcPct val="0"/>
                </a:spcBef>
              </a:pPr>
              <a:t>18</a:t>
            </a:fld>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430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7B411F0-B681-4B6C-AD76-BED2F3B5000B}" type="slidenum">
              <a:rPr lang="en-US" altLang="en-US" smtClean="0"/>
              <a:pPr>
                <a:spcBef>
                  <a:spcPct val="0"/>
                </a:spcBef>
              </a:pPr>
              <a:t>19</a:t>
            </a:fld>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450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92936B0-F1D1-49F6-999E-C1115F9C15C6}" type="slidenum">
              <a:rPr lang="en-IN" altLang="en-US" smtClean="0"/>
              <a:pPr>
                <a:spcBef>
                  <a:spcPct val="0"/>
                </a:spcBef>
              </a:pPr>
              <a:t>20</a:t>
            </a:fld>
            <a:endParaRPr lang="en-I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471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23B168C-343B-48D1-91E6-A9B765D10338}" type="slidenum">
              <a:rPr lang="en-IN" altLang="en-US" smtClean="0"/>
              <a:pPr>
                <a:spcBef>
                  <a:spcPct val="0"/>
                </a:spcBef>
              </a:pPr>
              <a:t>21</a:t>
            </a:fld>
            <a:endParaRPr lang="en-I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491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5A6A129-2523-4C5C-A2E1-24404669E2E4}" type="slidenum">
              <a:rPr lang="en-IN" altLang="en-US" smtClean="0"/>
              <a:pPr>
                <a:spcBef>
                  <a:spcPct val="0"/>
                </a:spcBef>
              </a:pPr>
              <a:t>22</a:t>
            </a:fld>
            <a:endParaRPr lang="en-I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IN" altLang="en-US"/>
              <a:t>ADO- ActiveX Data Object</a:t>
            </a:r>
          </a:p>
        </p:txBody>
      </p:sp>
      <p:sp>
        <p:nvSpPr>
          <p:cNvPr id="143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B3FC04C-A9CC-4E3E-AD9A-409F58226BA3}" type="slidenum">
              <a:rPr lang="en-IN" altLang="en-US" smtClean="0"/>
              <a:pPr>
                <a:spcBef>
                  <a:spcPct val="0"/>
                </a:spcBef>
              </a:pPr>
              <a:t>2</a:t>
            </a:fld>
            <a:endParaRPr lang="en-I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512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E1E18DA-5EC2-4795-8AE2-FE6CAF0C809B}" type="slidenum">
              <a:rPr lang="en-IN" altLang="en-US" smtClean="0"/>
              <a:pPr>
                <a:spcBef>
                  <a:spcPct val="0"/>
                </a:spcBef>
              </a:pPr>
              <a:t>23</a:t>
            </a:fld>
            <a:endParaRPr lang="en-I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532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00D6D74-B143-423F-B250-1DCD3409C93B}" type="slidenum">
              <a:rPr lang="en-IN" altLang="en-US" smtClean="0"/>
              <a:pPr>
                <a:spcBef>
                  <a:spcPct val="0"/>
                </a:spcBef>
              </a:pPr>
              <a:t>24</a:t>
            </a:fld>
            <a:endParaRPr lang="en-I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553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9D9A013-B402-48B3-8E2C-27B4797EE09E}" type="slidenum">
              <a:rPr lang="en-IN" altLang="en-US" smtClean="0"/>
              <a:pPr>
                <a:spcBef>
                  <a:spcPct val="0"/>
                </a:spcBef>
              </a:pPr>
              <a:t>25</a:t>
            </a:fld>
            <a:endParaRPr lang="en-I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3F0BC2E-3C1B-46B9-B37C-F46DA83D32EF}" type="slidenum">
              <a:rPr lang="en-IN" altLang="en-US" smtClean="0"/>
              <a:pPr>
                <a:spcBef>
                  <a:spcPct val="0"/>
                </a:spcBef>
              </a:pPr>
              <a:t>26</a:t>
            </a:fld>
            <a:endParaRPr lang="en-I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593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3804B61-F192-4E68-A667-7B4C8284956C}" type="slidenum">
              <a:rPr lang="en-IN" altLang="en-US" smtClean="0"/>
              <a:pPr>
                <a:spcBef>
                  <a:spcPct val="0"/>
                </a:spcBef>
              </a:pPr>
              <a:t>27</a:t>
            </a:fld>
            <a:endParaRPr lang="en-I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ODBC- Open Data Base Connectivity</a:t>
            </a:r>
          </a:p>
          <a:p>
            <a:pPr eaLnBrk="1" hangingPunct="1">
              <a:spcBef>
                <a:spcPct val="0"/>
              </a:spcBef>
            </a:pPr>
            <a:r>
              <a:rPr lang="en-US" altLang="en-US"/>
              <a:t>OLEDB- Object Linking &amp; Embedding Data Base</a:t>
            </a:r>
            <a:endParaRPr lang="en-IN" altLang="en-US"/>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03BD42F-A765-4E6B-8D58-8A571CB9AE86}" type="slidenum">
              <a:rPr lang="en-IN" altLang="en-US" smtClean="0"/>
              <a:pPr>
                <a:spcBef>
                  <a:spcPct val="0"/>
                </a:spcBef>
              </a:pPr>
              <a:t>4</a:t>
            </a:fld>
            <a:endParaRPr lang="en-I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184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ACEB664-5211-40E5-AC97-7414712E61AC}" type="slidenum">
              <a:rPr lang="en-IN" altLang="en-US" smtClean="0"/>
              <a:pPr>
                <a:spcBef>
                  <a:spcPct val="0"/>
                </a:spcBef>
              </a:pPr>
              <a:t>5</a:t>
            </a:fld>
            <a:endParaRPr lang="en-I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204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49EB5B7-21AF-4809-9FE0-EB7320CDD51B}" type="slidenum">
              <a:rPr lang="en-IN" altLang="en-US" smtClean="0"/>
              <a:pPr>
                <a:spcBef>
                  <a:spcPct val="0"/>
                </a:spcBef>
              </a:pPr>
              <a:t>6</a:t>
            </a:fld>
            <a:endParaRPr lang="en-I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225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960EFF7-299B-4473-B83A-FE2065CB853C}" type="slidenum">
              <a:rPr lang="en-IN" altLang="en-US" smtClean="0"/>
              <a:pPr>
                <a:spcBef>
                  <a:spcPct val="0"/>
                </a:spcBef>
              </a:pPr>
              <a:t>7</a:t>
            </a:fld>
            <a:endParaRPr lang="en-I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245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838671C-7691-4D89-80D1-72201022DA55}" type="slidenum">
              <a:rPr lang="en-US" altLang="en-US" smtClean="0"/>
              <a:pPr>
                <a:spcBef>
                  <a:spcPct val="0"/>
                </a:spcBef>
              </a:pPr>
              <a:t>8</a:t>
            </a:fld>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266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5E3B9E4-F5F4-47AF-A0C1-3E42039259BB}" type="slidenum">
              <a:rPr lang="en-US" altLang="en-US" smtClean="0"/>
              <a:pPr>
                <a:spcBef>
                  <a:spcPct val="0"/>
                </a:spcBef>
              </a:pPr>
              <a:t>9</a:t>
            </a:fld>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286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5E1F32E-1A8F-4499-B3AF-7E814A72E424}" type="slidenum">
              <a:rPr lang="en-US" altLang="en-US" smtClean="0"/>
              <a:pPr>
                <a:spcBef>
                  <a:spcPct val="0"/>
                </a:spcBef>
              </a:pPr>
              <a:t>10</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Straight Connector 3"/>
          <p:cNvSpPr>
            <a:spLocks noChangeShapeType="1"/>
          </p:cNvSpPr>
          <p:nvPr/>
        </p:nvSpPr>
        <p:spPr bwMode="auto">
          <a:xfrm>
            <a:off x="685800" y="5349903"/>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29" name="Title 28"/>
          <p:cNvSpPr>
            <a:spLocks noGrp="1"/>
          </p:cNvSpPr>
          <p:nvPr>
            <p:ph type="ctrTitle"/>
          </p:nvPr>
        </p:nvSpPr>
        <p:spPr>
          <a:xfrm>
            <a:off x="508000" y="4853412"/>
            <a:ext cx="11277600" cy="1222375"/>
          </a:xfrm>
        </p:spPr>
        <p:txBody>
          <a:bodyPr anchor="t"/>
          <a:lstStyle/>
          <a:p>
            <a:r>
              <a:rPr lang="en-US"/>
              <a:t>Click to edit Master title style</a:t>
            </a:r>
          </a:p>
        </p:txBody>
      </p:sp>
      <p:sp>
        <p:nvSpPr>
          <p:cNvPr id="9" name="Subtitle 8"/>
          <p:cNvSpPr>
            <a:spLocks noGrp="1"/>
          </p:cNvSpPr>
          <p:nvPr>
            <p:ph type="subTitle" idx="1"/>
          </p:nvPr>
        </p:nvSpPr>
        <p:spPr>
          <a:xfrm>
            <a:off x="508000" y="3886200"/>
            <a:ext cx="112776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5" name="Date Placeholder 15"/>
          <p:cNvSpPr>
            <a:spLocks noGrp="1"/>
          </p:cNvSpPr>
          <p:nvPr>
            <p:ph type="dt" sz="half" idx="10"/>
          </p:nvPr>
        </p:nvSpPr>
        <p:spPr/>
        <p:txBody>
          <a:bodyPr/>
          <a:lstStyle>
            <a:lvl1pPr>
              <a:defRPr/>
            </a:lvl1pPr>
          </a:lstStyle>
          <a:p>
            <a:pPr>
              <a:defRPr/>
            </a:pPr>
            <a:fld id="{021421A8-5D63-4527-A32D-757BCA8409BC}" type="datetimeFigureOut">
              <a:rPr lang="en-US"/>
              <a:pPr>
                <a:defRPr/>
              </a:pPr>
              <a:t>3/15/2024</a:t>
            </a:fld>
            <a:endParaRPr lang="en-US"/>
          </a:p>
        </p:txBody>
      </p:sp>
      <p:sp>
        <p:nvSpPr>
          <p:cNvPr id="6" name="Footer Placeholder 1"/>
          <p:cNvSpPr>
            <a:spLocks noGrp="1"/>
          </p:cNvSpPr>
          <p:nvPr>
            <p:ph type="ftr" sz="quarter" idx="11"/>
          </p:nvPr>
        </p:nvSpPr>
        <p:spPr/>
        <p:txBody>
          <a:bodyPr/>
          <a:lstStyle>
            <a:lvl1pPr>
              <a:defRPr/>
            </a:lvl1pPr>
          </a:lstStyle>
          <a:p>
            <a:pPr>
              <a:defRPr/>
            </a:pPr>
            <a:endParaRPr lang="en-US"/>
          </a:p>
        </p:txBody>
      </p:sp>
      <p:sp>
        <p:nvSpPr>
          <p:cNvPr id="7" name="Slide Number Placeholder 14"/>
          <p:cNvSpPr>
            <a:spLocks noGrp="1"/>
          </p:cNvSpPr>
          <p:nvPr>
            <p:ph type="sldNum" sz="quarter" idx="12"/>
          </p:nvPr>
        </p:nvSpPr>
        <p:spPr>
          <a:xfrm>
            <a:off x="10972801" y="6473825"/>
            <a:ext cx="1011767" cy="247650"/>
          </a:xfrm>
        </p:spPr>
        <p:txBody>
          <a:bodyPr/>
          <a:lstStyle>
            <a:lvl1pPr>
              <a:defRPr/>
            </a:lvl1pPr>
          </a:lstStyle>
          <a:p>
            <a:pPr>
              <a:defRPr/>
            </a:pPr>
            <a:fld id="{0F7956B0-93E9-40CE-AF9A-0F8599A7CE51}" type="slidenum">
              <a:rPr lang="en-US" altLang="en-US"/>
              <a:pPr>
                <a:defRPr/>
              </a:pPr>
              <a:t>‹#›</a:t>
            </a:fld>
            <a:endParaRPr lang="en-US" altLang="en-US"/>
          </a:p>
        </p:txBody>
      </p:sp>
    </p:spTree>
    <p:extLst>
      <p:ext uri="{BB962C8B-B14F-4D97-AF65-F5344CB8AC3E}">
        <p14:creationId xmlns:p14="http://schemas.microsoft.com/office/powerpoint/2010/main" val="830833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0"/>
          <p:cNvSpPr>
            <a:spLocks noGrp="1"/>
          </p:cNvSpPr>
          <p:nvPr>
            <p:ph type="dt" sz="half" idx="10"/>
          </p:nvPr>
        </p:nvSpPr>
        <p:spPr/>
        <p:txBody>
          <a:bodyPr/>
          <a:lstStyle>
            <a:lvl1pPr>
              <a:defRPr/>
            </a:lvl1pPr>
          </a:lstStyle>
          <a:p>
            <a:pPr>
              <a:defRPr/>
            </a:pPr>
            <a:fld id="{4E10CFC3-665E-4EDC-80BC-C69FCF63712F}" type="datetimeFigureOut">
              <a:rPr lang="en-US"/>
              <a:pPr>
                <a:defRPr/>
              </a:pPr>
              <a:t>3/15/2024</a:t>
            </a:fld>
            <a:endParaRPr lang="en-US" dirty="0"/>
          </a:p>
        </p:txBody>
      </p:sp>
      <p:sp>
        <p:nvSpPr>
          <p:cNvPr id="5" name="Footer Placeholder 27"/>
          <p:cNvSpPr>
            <a:spLocks noGrp="1"/>
          </p:cNvSpPr>
          <p:nvPr>
            <p:ph type="ftr" sz="quarter" idx="11"/>
          </p:nvPr>
        </p:nvSpPr>
        <p:spPr/>
        <p:txBody>
          <a:bodyPr/>
          <a:lstStyle>
            <a:lvl1pPr>
              <a:defRPr/>
            </a:lvl1pPr>
          </a:lstStyle>
          <a:p>
            <a:pPr>
              <a:defRPr/>
            </a:pPr>
            <a:endParaRPr lang="en-US"/>
          </a:p>
        </p:txBody>
      </p:sp>
      <p:sp>
        <p:nvSpPr>
          <p:cNvPr id="6" name="Slide Number Placeholder 4"/>
          <p:cNvSpPr>
            <a:spLocks noGrp="1"/>
          </p:cNvSpPr>
          <p:nvPr>
            <p:ph type="sldNum" sz="quarter" idx="12"/>
          </p:nvPr>
        </p:nvSpPr>
        <p:spPr/>
        <p:txBody>
          <a:bodyPr/>
          <a:lstStyle>
            <a:lvl1pPr>
              <a:defRPr/>
            </a:lvl1pPr>
          </a:lstStyle>
          <a:p>
            <a:pPr>
              <a:defRPr/>
            </a:pPr>
            <a:fld id="{E20D10F0-1BD5-4CB5-9EAA-BC2DE165F820}" type="slidenum">
              <a:rPr lang="en-US" altLang="en-US"/>
              <a:pPr>
                <a:defRPr/>
              </a:pPr>
              <a:t>‹#›</a:t>
            </a:fld>
            <a:endParaRPr lang="en-US" altLang="en-US"/>
          </a:p>
        </p:txBody>
      </p:sp>
    </p:spTree>
    <p:extLst>
      <p:ext uri="{BB962C8B-B14F-4D97-AF65-F5344CB8AC3E}">
        <p14:creationId xmlns:p14="http://schemas.microsoft.com/office/powerpoint/2010/main" val="1051466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549277"/>
            <a:ext cx="2438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549277"/>
            <a:ext cx="83312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DA06A71-13FB-4A11-8D3C-2B66062D37DC}" type="datetimeFigureOut">
              <a:rPr lang="en-US"/>
              <a:pPr>
                <a:defRPr/>
              </a:pPr>
              <a:t>3/15/2024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60CCD07-CC99-48F1-9E80-C3A7EDA0143F}" type="slidenum">
              <a:rPr lang="en-US" altLang="en-US"/>
              <a:pPr>
                <a:defRPr/>
              </a:pPr>
              <a:t>‹#›</a:t>
            </a:fld>
            <a:endParaRPr lang="en-US" altLang="en-US"/>
          </a:p>
        </p:txBody>
      </p:sp>
    </p:spTree>
    <p:extLst>
      <p:ext uri="{BB962C8B-B14F-4D97-AF65-F5344CB8AC3E}">
        <p14:creationId xmlns:p14="http://schemas.microsoft.com/office/powerpoint/2010/main" val="3882835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lang="en-US"/>
              <a:t>Click to edit Master title style</a:t>
            </a:r>
          </a:p>
        </p:txBody>
      </p:sp>
      <p:sp>
        <p:nvSpPr>
          <p:cNvPr id="27" name="Content Placeholder 26"/>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24"/>
          <p:cNvSpPr>
            <a:spLocks noGrp="1"/>
          </p:cNvSpPr>
          <p:nvPr>
            <p:ph type="dt" sz="half" idx="10"/>
          </p:nvPr>
        </p:nvSpPr>
        <p:spPr/>
        <p:txBody>
          <a:bodyPr/>
          <a:lstStyle>
            <a:lvl1pPr>
              <a:defRPr/>
            </a:lvl1pPr>
          </a:lstStyle>
          <a:p>
            <a:pPr>
              <a:defRPr/>
            </a:pPr>
            <a:fld id="{520D0638-5BB2-4D38-BB07-B87B476821BE}" type="datetimeFigureOut">
              <a:rPr lang="en-US"/>
              <a:pPr>
                <a:defRPr/>
              </a:pPr>
              <a:t>3/15/2024</a:t>
            </a:fld>
            <a:endParaRPr lang="en-US"/>
          </a:p>
        </p:txBody>
      </p:sp>
      <p:sp>
        <p:nvSpPr>
          <p:cNvPr id="5" name="Footer Placeholder 18"/>
          <p:cNvSpPr>
            <a:spLocks noGrp="1"/>
          </p:cNvSpPr>
          <p:nvPr>
            <p:ph type="ftr" sz="quarter" idx="11"/>
          </p:nvPr>
        </p:nvSpPr>
        <p:spPr>
          <a:xfrm>
            <a:off x="4775200" y="76201"/>
            <a:ext cx="3860800" cy="288925"/>
          </a:xfrm>
        </p:spPr>
        <p:txBody>
          <a:bodyPr/>
          <a:lstStyle>
            <a:lvl1pPr>
              <a:defRPr/>
            </a:lvl1pPr>
          </a:lstStyle>
          <a:p>
            <a:pPr>
              <a:defRPr/>
            </a:pPr>
            <a:endParaRPr lang="en-US"/>
          </a:p>
        </p:txBody>
      </p:sp>
      <p:sp>
        <p:nvSpPr>
          <p:cNvPr id="6" name="Slide Number Placeholder 15"/>
          <p:cNvSpPr>
            <a:spLocks noGrp="1"/>
          </p:cNvSpPr>
          <p:nvPr>
            <p:ph type="sldNum" sz="quarter" idx="12"/>
          </p:nvPr>
        </p:nvSpPr>
        <p:spPr>
          <a:xfrm>
            <a:off x="10972801" y="6473825"/>
            <a:ext cx="1011767" cy="247650"/>
          </a:xfrm>
        </p:spPr>
        <p:txBody>
          <a:bodyPr/>
          <a:lstStyle>
            <a:lvl1pPr>
              <a:defRPr/>
            </a:lvl1pPr>
          </a:lstStyle>
          <a:p>
            <a:pPr>
              <a:defRPr/>
            </a:pPr>
            <a:fld id="{4437D741-7AE2-4FEB-AD39-B11D5C74744B}" type="slidenum">
              <a:rPr lang="en-US" altLang="en-US"/>
              <a:pPr>
                <a:defRPr/>
              </a:pPr>
              <a:t>‹#›</a:t>
            </a:fld>
            <a:endParaRPr lang="en-US" altLang="en-US"/>
          </a:p>
        </p:txBody>
      </p:sp>
    </p:spTree>
    <p:extLst>
      <p:ext uri="{BB962C8B-B14F-4D97-AF65-F5344CB8AC3E}">
        <p14:creationId xmlns:p14="http://schemas.microsoft.com/office/powerpoint/2010/main" val="52223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Straight Connector 3"/>
          <p:cNvSpPr>
            <a:spLocks noChangeShapeType="1"/>
          </p:cNvSpPr>
          <p:nvPr/>
        </p:nvSpPr>
        <p:spPr bwMode="auto">
          <a:xfrm>
            <a:off x="685800" y="3444903"/>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6" name="Text Placeholder 5"/>
          <p:cNvSpPr>
            <a:spLocks noGrp="1"/>
          </p:cNvSpPr>
          <p:nvPr>
            <p:ph type="body" idx="1"/>
          </p:nvPr>
        </p:nvSpPr>
        <p:spPr>
          <a:xfrm>
            <a:off x="508000" y="1676400"/>
            <a:ext cx="112776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8" name="Title 7"/>
          <p:cNvSpPr>
            <a:spLocks noGrp="1"/>
          </p:cNvSpPr>
          <p:nvPr>
            <p:ph type="title"/>
          </p:nvPr>
        </p:nvSpPr>
        <p:spPr>
          <a:xfrm>
            <a:off x="240633" y="2947086"/>
            <a:ext cx="11582400" cy="1184825"/>
          </a:xfrm>
        </p:spPr>
        <p:txBody>
          <a:bodyPr rtlCol="0" anchor="t"/>
          <a:lstStyle>
            <a:lvl1pPr algn="r">
              <a:defRPr/>
            </a:lvl1pPr>
          </a:lstStyle>
          <a:p>
            <a:r>
              <a:rPr lang="en-US"/>
              <a:t>Click to edit Master title style</a:t>
            </a:r>
          </a:p>
        </p:txBody>
      </p:sp>
      <p:sp>
        <p:nvSpPr>
          <p:cNvPr id="5" name="Date Placeholder 18"/>
          <p:cNvSpPr>
            <a:spLocks noGrp="1"/>
          </p:cNvSpPr>
          <p:nvPr>
            <p:ph type="dt" sz="half" idx="10"/>
          </p:nvPr>
        </p:nvSpPr>
        <p:spPr/>
        <p:txBody>
          <a:bodyPr/>
          <a:lstStyle>
            <a:lvl1pPr>
              <a:defRPr/>
            </a:lvl1pPr>
          </a:lstStyle>
          <a:p>
            <a:pPr>
              <a:defRPr/>
            </a:pPr>
            <a:fld id="{832A2027-4F72-49BE-BFBB-91C2CFDD4FAB}" type="datetimeFigureOut">
              <a:rPr lang="en-US"/>
              <a:pPr>
                <a:defRPr/>
              </a:pPr>
              <a:t>3/15/2024</a:t>
            </a:fld>
            <a:endParaRPr lang="en-US"/>
          </a:p>
        </p:txBody>
      </p:sp>
      <p:sp>
        <p:nvSpPr>
          <p:cNvPr id="7" name="Footer Placeholder 10"/>
          <p:cNvSpPr>
            <a:spLocks noGrp="1"/>
          </p:cNvSpPr>
          <p:nvPr>
            <p:ph type="ftr" sz="quarter" idx="11"/>
          </p:nvPr>
        </p:nvSpPr>
        <p:spPr/>
        <p:txBody>
          <a:bodyPr/>
          <a:lstStyle>
            <a:lvl1pPr>
              <a:defRPr/>
            </a:lvl1pPr>
          </a:lstStyle>
          <a:p>
            <a:pPr>
              <a:defRPr/>
            </a:pPr>
            <a:endParaRPr lang="en-US"/>
          </a:p>
        </p:txBody>
      </p:sp>
      <p:sp>
        <p:nvSpPr>
          <p:cNvPr id="9" name="Slide Number Placeholder 15"/>
          <p:cNvSpPr>
            <a:spLocks noGrp="1"/>
          </p:cNvSpPr>
          <p:nvPr>
            <p:ph type="sldNum" sz="quarter" idx="12"/>
          </p:nvPr>
        </p:nvSpPr>
        <p:spPr/>
        <p:txBody>
          <a:bodyPr/>
          <a:lstStyle>
            <a:lvl1pPr>
              <a:defRPr/>
            </a:lvl1pPr>
          </a:lstStyle>
          <a:p>
            <a:pPr>
              <a:defRPr/>
            </a:pPr>
            <a:fld id="{986D06E2-E65A-4110-BB87-B0551BA170A6}" type="slidenum">
              <a:rPr lang="en-US" altLang="en-US"/>
              <a:pPr>
                <a:defRPr/>
              </a:pPr>
              <a:t>‹#›</a:t>
            </a:fld>
            <a:endParaRPr lang="en-US" altLang="en-US"/>
          </a:p>
        </p:txBody>
      </p:sp>
    </p:spTree>
    <p:extLst>
      <p:ext uri="{BB962C8B-B14F-4D97-AF65-F5344CB8AC3E}">
        <p14:creationId xmlns:p14="http://schemas.microsoft.com/office/powerpoint/2010/main" val="259102227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402336" y="457200"/>
            <a:ext cx="11582400" cy="841248"/>
          </a:xfrm>
        </p:spPr>
        <p:txBody>
          <a:bodyPr/>
          <a:lstStyle/>
          <a:p>
            <a:r>
              <a:rPr lang="en-US"/>
              <a:t>Click to edit Master title style</a:t>
            </a:r>
          </a:p>
        </p:txBody>
      </p:sp>
      <p:sp>
        <p:nvSpPr>
          <p:cNvPr id="14" name="Content Placeholder 13"/>
          <p:cNvSpPr>
            <a:spLocks noGrp="1"/>
          </p:cNvSpPr>
          <p:nvPr>
            <p:ph sz="half" idx="1"/>
          </p:nvPr>
        </p:nvSpPr>
        <p:spPr>
          <a:xfrm>
            <a:off x="406400" y="1600200"/>
            <a:ext cx="5588000" cy="4724400"/>
          </a:xfrm>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half" idx="2"/>
          </p:nvPr>
        </p:nvSpPr>
        <p:spPr>
          <a:xfrm>
            <a:off x="6197600" y="1600200"/>
            <a:ext cx="5791200" cy="4724400"/>
          </a:xfrm>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0"/>
          <p:cNvSpPr>
            <a:spLocks noGrp="1"/>
          </p:cNvSpPr>
          <p:nvPr>
            <p:ph type="dt" sz="half" idx="10"/>
          </p:nvPr>
        </p:nvSpPr>
        <p:spPr/>
        <p:txBody>
          <a:bodyPr/>
          <a:lstStyle>
            <a:lvl1pPr>
              <a:defRPr/>
            </a:lvl1pPr>
          </a:lstStyle>
          <a:p>
            <a:pPr>
              <a:defRPr/>
            </a:pPr>
            <a:fld id="{F37D1466-BF8A-49B4-BF4B-5DB877A03C50}" type="datetimeFigureOut">
              <a:rPr lang="en-US"/>
              <a:pPr>
                <a:defRPr/>
              </a:pPr>
              <a:t>3/15/2024</a:t>
            </a:fld>
            <a:endParaRPr lang="en-US" dirty="0"/>
          </a:p>
        </p:txBody>
      </p:sp>
      <p:sp>
        <p:nvSpPr>
          <p:cNvPr id="6" name="Footer Placeholder 27"/>
          <p:cNvSpPr>
            <a:spLocks noGrp="1"/>
          </p:cNvSpPr>
          <p:nvPr>
            <p:ph type="ftr" sz="quarter" idx="11"/>
          </p:nvPr>
        </p:nvSpPr>
        <p:spPr/>
        <p:txBody>
          <a:bodyPr/>
          <a:lstStyle>
            <a:lvl1pPr>
              <a:defRPr/>
            </a:lvl1pPr>
          </a:lstStyle>
          <a:p>
            <a:pPr>
              <a:defRPr/>
            </a:pPr>
            <a:endParaRPr lang="en-US"/>
          </a:p>
        </p:txBody>
      </p:sp>
      <p:sp>
        <p:nvSpPr>
          <p:cNvPr id="7" name="Slide Number Placeholder 4"/>
          <p:cNvSpPr>
            <a:spLocks noGrp="1"/>
          </p:cNvSpPr>
          <p:nvPr>
            <p:ph type="sldNum" sz="quarter" idx="12"/>
          </p:nvPr>
        </p:nvSpPr>
        <p:spPr/>
        <p:txBody>
          <a:bodyPr/>
          <a:lstStyle>
            <a:lvl1pPr>
              <a:defRPr/>
            </a:lvl1pPr>
          </a:lstStyle>
          <a:p>
            <a:pPr>
              <a:defRPr/>
            </a:pPr>
            <a:fld id="{7C96BE22-C669-41B7-A3A8-1372CC4BF1CC}" type="slidenum">
              <a:rPr lang="en-US" altLang="en-US"/>
              <a:pPr>
                <a:defRPr/>
              </a:pPr>
              <a:t>‹#›</a:t>
            </a:fld>
            <a:endParaRPr lang="en-US" altLang="en-US"/>
          </a:p>
        </p:txBody>
      </p:sp>
    </p:spTree>
    <p:extLst>
      <p:ext uri="{BB962C8B-B14F-4D97-AF65-F5344CB8AC3E}">
        <p14:creationId xmlns:p14="http://schemas.microsoft.com/office/powerpoint/2010/main" val="1474723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685800" y="6019801"/>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29" name="Title 28"/>
          <p:cNvSpPr>
            <a:spLocks noGrp="1"/>
          </p:cNvSpPr>
          <p:nvPr>
            <p:ph type="title"/>
          </p:nvPr>
        </p:nvSpPr>
        <p:spPr>
          <a:xfrm>
            <a:off x="406400" y="5410200"/>
            <a:ext cx="11480800" cy="882650"/>
          </a:xfrm>
        </p:spPr>
        <p:txBody>
          <a:bodyPr/>
          <a:lstStyle>
            <a:lvl1pPr>
              <a:defRPr/>
            </a:lvl1pPr>
          </a:lstStyle>
          <a:p>
            <a:r>
              <a:rPr lang="en-US"/>
              <a:t>Click to edit Master title style</a:t>
            </a:r>
          </a:p>
        </p:txBody>
      </p:sp>
      <p:sp>
        <p:nvSpPr>
          <p:cNvPr id="13" name="Text Placeholder 12"/>
          <p:cNvSpPr>
            <a:spLocks noGrp="1"/>
          </p:cNvSpPr>
          <p:nvPr>
            <p:ph type="body" idx="1"/>
          </p:nvPr>
        </p:nvSpPr>
        <p:spPr>
          <a:xfrm>
            <a:off x="375259" y="666750"/>
            <a:ext cx="57207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25" name="Text Placeholder 24"/>
          <p:cNvSpPr>
            <a:spLocks noGrp="1"/>
          </p:cNvSpPr>
          <p:nvPr>
            <p:ph type="body" sz="half" idx="3"/>
          </p:nvPr>
        </p:nvSpPr>
        <p:spPr>
          <a:xfrm>
            <a:off x="6193367" y="666750"/>
            <a:ext cx="5722988"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Content Placeholder 3"/>
          <p:cNvSpPr>
            <a:spLocks noGrp="1"/>
          </p:cNvSpPr>
          <p:nvPr>
            <p:ph sz="quarter" idx="2"/>
          </p:nvPr>
        </p:nvSpPr>
        <p:spPr>
          <a:xfrm>
            <a:off x="375259" y="1316038"/>
            <a:ext cx="5720741" cy="3941763"/>
          </a:xfrm>
        </p:spPr>
        <p:txBody>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Content Placeholder 27"/>
          <p:cNvSpPr>
            <a:spLocks noGrp="1"/>
          </p:cNvSpPr>
          <p:nvPr>
            <p:ph sz="quarter" idx="4"/>
          </p:nvPr>
        </p:nvSpPr>
        <p:spPr>
          <a:xfrm>
            <a:off x="6198307" y="1316038"/>
            <a:ext cx="5718048" cy="3941763"/>
          </a:xfrm>
        </p:spPr>
        <p:txBody>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9"/>
          <p:cNvSpPr>
            <a:spLocks noGrp="1"/>
          </p:cNvSpPr>
          <p:nvPr>
            <p:ph type="dt" sz="half" idx="10"/>
          </p:nvPr>
        </p:nvSpPr>
        <p:spPr/>
        <p:txBody>
          <a:bodyPr/>
          <a:lstStyle>
            <a:lvl1pPr>
              <a:defRPr/>
            </a:lvl1pPr>
          </a:lstStyle>
          <a:p>
            <a:pPr>
              <a:defRPr/>
            </a:pPr>
            <a:fld id="{8110F477-CE2E-4035-86AA-349758A9B739}" type="datetimeFigureOut">
              <a:rPr lang="en-US"/>
              <a:pPr>
                <a:defRPr/>
              </a:pPr>
              <a:t>3/15/2024</a:t>
            </a:fld>
            <a:endParaRPr lang="en-US"/>
          </a:p>
        </p:txBody>
      </p:sp>
      <p:sp>
        <p:nvSpPr>
          <p:cNvPr id="9" name="Footer Placeholder 5"/>
          <p:cNvSpPr>
            <a:spLocks noGrp="1"/>
          </p:cNvSpPr>
          <p:nvPr>
            <p:ph type="ftr" sz="quarter" idx="11"/>
          </p:nvPr>
        </p:nvSpPr>
        <p:spPr/>
        <p:txBody>
          <a:bodyPr/>
          <a:lstStyle>
            <a:lvl1pPr>
              <a:defRPr/>
            </a:lvl1pPr>
          </a:lstStyle>
          <a:p>
            <a:pPr>
              <a:defRPr/>
            </a:pPr>
            <a:endParaRPr lang="en-US"/>
          </a:p>
        </p:txBody>
      </p:sp>
      <p:sp>
        <p:nvSpPr>
          <p:cNvPr id="10" name="Slide Number Placeholder 6"/>
          <p:cNvSpPr>
            <a:spLocks noGrp="1"/>
          </p:cNvSpPr>
          <p:nvPr>
            <p:ph type="sldNum" sz="quarter" idx="12"/>
          </p:nvPr>
        </p:nvSpPr>
        <p:spPr>
          <a:xfrm>
            <a:off x="10972800" y="6477000"/>
            <a:ext cx="1016000" cy="247650"/>
          </a:xfrm>
        </p:spPr>
        <p:txBody>
          <a:bodyPr/>
          <a:lstStyle>
            <a:lvl1pPr>
              <a:defRPr/>
            </a:lvl1pPr>
          </a:lstStyle>
          <a:p>
            <a:pPr>
              <a:defRPr/>
            </a:pPr>
            <a:fld id="{B7FF0C78-89FC-40E7-9B75-581361769A31}" type="slidenum">
              <a:rPr lang="en-US" altLang="en-US"/>
              <a:pPr>
                <a:defRPr/>
              </a:pPr>
              <a:t>‹#›</a:t>
            </a:fld>
            <a:endParaRPr lang="en-US" altLang="en-US"/>
          </a:p>
        </p:txBody>
      </p:sp>
    </p:spTree>
    <p:extLst>
      <p:ext uri="{BB962C8B-B14F-4D97-AF65-F5344CB8AC3E}">
        <p14:creationId xmlns:p14="http://schemas.microsoft.com/office/powerpoint/2010/main" val="2500276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402336" y="457200"/>
            <a:ext cx="11582400" cy="841248"/>
          </a:xfrm>
        </p:spPr>
        <p:txBody>
          <a:bodyPr/>
          <a:lstStyle/>
          <a:p>
            <a:r>
              <a:rPr lang="en-US"/>
              <a:t>Click to edit Master title style</a:t>
            </a:r>
          </a:p>
        </p:txBody>
      </p:sp>
      <p:sp>
        <p:nvSpPr>
          <p:cNvPr id="3" name="Date Placeholder 10"/>
          <p:cNvSpPr>
            <a:spLocks noGrp="1"/>
          </p:cNvSpPr>
          <p:nvPr>
            <p:ph type="dt" sz="half" idx="10"/>
          </p:nvPr>
        </p:nvSpPr>
        <p:spPr/>
        <p:txBody>
          <a:bodyPr/>
          <a:lstStyle>
            <a:lvl1pPr>
              <a:defRPr/>
            </a:lvl1pPr>
          </a:lstStyle>
          <a:p>
            <a:pPr>
              <a:defRPr/>
            </a:pPr>
            <a:fld id="{2046EE36-166E-45DD-A06F-86E2FDFCD95E}" type="datetimeFigureOut">
              <a:rPr lang="en-US"/>
              <a:pPr>
                <a:defRPr/>
              </a:pPr>
              <a:t>3/15/2024</a:t>
            </a:fld>
            <a:endParaRPr lang="en-US" dirty="0"/>
          </a:p>
        </p:txBody>
      </p:sp>
      <p:sp>
        <p:nvSpPr>
          <p:cNvPr id="4" name="Footer Placeholder 27"/>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38DABFAC-7564-46A2-AFE2-D5C699869BEB}" type="slidenum">
              <a:rPr lang="en-US" altLang="en-US"/>
              <a:pPr>
                <a:defRPr/>
              </a:pPr>
              <a:t>‹#›</a:t>
            </a:fld>
            <a:endParaRPr lang="en-US" altLang="en-US"/>
          </a:p>
        </p:txBody>
      </p:sp>
    </p:spTree>
    <p:extLst>
      <p:ext uri="{BB962C8B-B14F-4D97-AF65-F5344CB8AC3E}">
        <p14:creationId xmlns:p14="http://schemas.microsoft.com/office/powerpoint/2010/main" val="2378134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2"/>
          <p:cNvSpPr>
            <a:spLocks noGrp="1"/>
          </p:cNvSpPr>
          <p:nvPr>
            <p:ph type="dt" sz="half" idx="10"/>
          </p:nvPr>
        </p:nvSpPr>
        <p:spPr/>
        <p:txBody>
          <a:bodyPr/>
          <a:lstStyle>
            <a:lvl1pPr>
              <a:defRPr/>
            </a:lvl1pPr>
          </a:lstStyle>
          <a:p>
            <a:pPr>
              <a:defRPr/>
            </a:pPr>
            <a:fld id="{CDC0C14C-90FA-4C46-90C3-07BAE291BCC0}" type="datetimeFigureOut">
              <a:rPr lang="en-US"/>
              <a:pPr>
                <a:defRPr/>
              </a:pPr>
              <a:t>3/15/2024</a:t>
            </a:fld>
            <a:endParaRPr lang="en-US"/>
          </a:p>
        </p:txBody>
      </p:sp>
      <p:sp>
        <p:nvSpPr>
          <p:cNvPr id="3" name="Footer Placeholder 23"/>
          <p:cNvSpPr>
            <a:spLocks noGrp="1"/>
          </p:cNvSpPr>
          <p:nvPr>
            <p:ph type="ftr" sz="quarter" idx="11"/>
          </p:nvPr>
        </p:nvSpPr>
        <p:spPr/>
        <p:txBody>
          <a:bodyPr/>
          <a:lstStyle>
            <a:lvl1pPr>
              <a:defRPr/>
            </a:lvl1pPr>
          </a:lstStyle>
          <a:p>
            <a:pPr>
              <a:defRPr/>
            </a:pPr>
            <a:endParaRPr lang="en-US"/>
          </a:p>
        </p:txBody>
      </p:sp>
      <p:sp>
        <p:nvSpPr>
          <p:cNvPr id="4" name="Slide Number Placeholder 6"/>
          <p:cNvSpPr>
            <a:spLocks noGrp="1"/>
          </p:cNvSpPr>
          <p:nvPr>
            <p:ph type="sldNum" sz="quarter" idx="12"/>
          </p:nvPr>
        </p:nvSpPr>
        <p:spPr/>
        <p:txBody>
          <a:bodyPr/>
          <a:lstStyle>
            <a:lvl1pPr>
              <a:defRPr/>
            </a:lvl1pPr>
          </a:lstStyle>
          <a:p>
            <a:pPr>
              <a:defRPr/>
            </a:pPr>
            <a:fld id="{0F634BBB-1604-45D5-8B2F-6DF7873F1512}" type="slidenum">
              <a:rPr lang="en-US" altLang="en-US"/>
              <a:pPr>
                <a:defRPr/>
              </a:pPr>
              <a:t>‹#›</a:t>
            </a:fld>
            <a:endParaRPr lang="en-US" altLang="en-US"/>
          </a:p>
        </p:txBody>
      </p:sp>
    </p:spTree>
    <p:extLst>
      <p:ext uri="{BB962C8B-B14F-4D97-AF65-F5344CB8AC3E}">
        <p14:creationId xmlns:p14="http://schemas.microsoft.com/office/powerpoint/2010/main" val="2714518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685800" y="5849118"/>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12" name="Title 11"/>
          <p:cNvSpPr>
            <a:spLocks noGrp="1"/>
          </p:cNvSpPr>
          <p:nvPr>
            <p:ph type="title"/>
          </p:nvPr>
        </p:nvSpPr>
        <p:spPr>
          <a:xfrm>
            <a:off x="609600" y="5486400"/>
            <a:ext cx="11277600" cy="520700"/>
          </a:xfrm>
        </p:spPr>
        <p:txBody>
          <a:bodyPr/>
          <a:lstStyle>
            <a:lvl1pPr algn="l">
              <a:buNone/>
              <a:defRPr sz="2000" b="1"/>
            </a:lvl1pPr>
          </a:lstStyle>
          <a:p>
            <a:r>
              <a:rPr lang="en-US"/>
              <a:t>Click to edit Master title style</a:t>
            </a:r>
          </a:p>
        </p:txBody>
      </p:sp>
      <p:sp>
        <p:nvSpPr>
          <p:cNvPr id="26" name="Text Placeholder 25"/>
          <p:cNvSpPr>
            <a:spLocks noGrp="1"/>
          </p:cNvSpPr>
          <p:nvPr>
            <p:ph type="body" idx="2"/>
          </p:nvPr>
        </p:nvSpPr>
        <p:spPr>
          <a:xfrm>
            <a:off x="609601" y="609600"/>
            <a:ext cx="4011084"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14" name="Content Placeholder 13"/>
          <p:cNvSpPr>
            <a:spLocks noGrp="1"/>
          </p:cNvSpPr>
          <p:nvPr>
            <p:ph sz="half" idx="1"/>
          </p:nvPr>
        </p:nvSpPr>
        <p:spPr>
          <a:xfrm>
            <a:off x="4766733" y="609600"/>
            <a:ext cx="7120467" cy="4800600"/>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24"/>
          <p:cNvSpPr>
            <a:spLocks noGrp="1"/>
          </p:cNvSpPr>
          <p:nvPr>
            <p:ph type="dt" sz="half" idx="10"/>
          </p:nvPr>
        </p:nvSpPr>
        <p:spPr/>
        <p:txBody>
          <a:bodyPr/>
          <a:lstStyle>
            <a:lvl1pPr>
              <a:defRPr/>
            </a:lvl1pPr>
          </a:lstStyle>
          <a:p>
            <a:pPr>
              <a:defRPr/>
            </a:pPr>
            <a:fld id="{2E66A3CA-AA19-40F3-9422-FAFEDB73F2FF}" type="datetimeFigureOut">
              <a:rPr lang="en-US"/>
              <a:pPr>
                <a:defRPr/>
              </a:pPr>
              <a:t>3/15/2024</a:t>
            </a:fld>
            <a:endParaRPr lang="en-US"/>
          </a:p>
        </p:txBody>
      </p:sp>
      <p:sp>
        <p:nvSpPr>
          <p:cNvPr id="7" name="Footer Placeholder 28"/>
          <p:cNvSpPr>
            <a:spLocks noGrp="1"/>
          </p:cNvSpPr>
          <p:nvPr>
            <p:ph type="ftr" sz="quarter" idx="11"/>
          </p:nvPr>
        </p:nvSpPr>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F6A5C385-FC43-4C8D-A0BA-05E9B5A1E565}" type="slidenum">
              <a:rPr lang="en-US" altLang="en-US"/>
              <a:pPr>
                <a:defRPr/>
              </a:pPr>
              <a:t>‹#›</a:t>
            </a:fld>
            <a:endParaRPr lang="en-US" altLang="en-US"/>
          </a:p>
        </p:txBody>
      </p:sp>
    </p:spTree>
    <p:extLst>
      <p:ext uri="{BB962C8B-B14F-4D97-AF65-F5344CB8AC3E}">
        <p14:creationId xmlns:p14="http://schemas.microsoft.com/office/powerpoint/2010/main" val="2706399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4673600" y="616634"/>
            <a:ext cx="6705600" cy="3657600"/>
          </a:xfrm>
          <a:solidFill>
            <a:schemeClr val="bg1"/>
          </a:solidFill>
          <a:ln w="6350">
            <a:solidFill>
              <a:schemeClr val="accent1"/>
            </a:solidFill>
          </a:ln>
          <a:effectLst>
            <a:reflection blurRad="1000" stA="49000" endA="500" endPos="10000" dist="900" dir="5400000" sy="-90000" algn="bl" rotWithShape="0"/>
          </a:effectLst>
        </p:spPr>
        <p:txBody>
          <a:bodyPr>
            <a:normAutofit/>
          </a:bodyPr>
          <a:lstStyle>
            <a:lvl1pPr marL="0" indent="0">
              <a:buNone/>
              <a:defRPr sz="3200"/>
            </a:lvl1pPr>
          </a:lstStyle>
          <a:p>
            <a:pPr lvl="0"/>
            <a:r>
              <a:rPr lang="en-US" noProof="0"/>
              <a:t>Click icon to add picture</a:t>
            </a:r>
            <a:endParaRPr lang="en-US" noProof="0" dirty="0"/>
          </a:p>
        </p:txBody>
      </p:sp>
      <p:sp>
        <p:nvSpPr>
          <p:cNvPr id="17" name="Title 16"/>
          <p:cNvSpPr>
            <a:spLocks noGrp="1"/>
          </p:cNvSpPr>
          <p:nvPr>
            <p:ph type="title"/>
          </p:nvPr>
        </p:nvSpPr>
        <p:spPr>
          <a:xfrm>
            <a:off x="508000" y="4993760"/>
            <a:ext cx="7823200" cy="522288"/>
          </a:xfrm>
        </p:spPr>
        <p:txBody>
          <a:bodyPr/>
          <a:lstStyle>
            <a:lvl1pPr algn="l">
              <a:buNone/>
              <a:defRPr sz="2000" b="1"/>
            </a:lvl1pPr>
          </a:lstStyle>
          <a:p>
            <a:r>
              <a:rPr lang="en-US"/>
              <a:t>Click to edit Master title style</a:t>
            </a:r>
          </a:p>
        </p:txBody>
      </p:sp>
      <p:sp>
        <p:nvSpPr>
          <p:cNvPr id="26" name="Text Placeholder 25"/>
          <p:cNvSpPr>
            <a:spLocks noGrp="1"/>
          </p:cNvSpPr>
          <p:nvPr>
            <p:ph type="body" sz="half" idx="2"/>
          </p:nvPr>
        </p:nvSpPr>
        <p:spPr>
          <a:xfrm>
            <a:off x="508000" y="5533218"/>
            <a:ext cx="7823200" cy="768350"/>
          </a:xfrm>
        </p:spPr>
        <p:txBody>
          <a:bodyPr lIns="109728" tIns="0"/>
          <a:lstStyle>
            <a:lvl1pPr marL="0" indent="0">
              <a:buNone/>
              <a:defRPr sz="1400"/>
            </a:lvl1pPr>
            <a:lvl2pPr>
              <a:defRPr sz="1200"/>
            </a:lvl2pPr>
            <a:lvl3pPr>
              <a:defRPr sz="1000"/>
            </a:lvl3pPr>
            <a:lvl4pPr>
              <a:defRPr sz="900"/>
            </a:lvl4pPr>
            <a:lvl5pPr>
              <a:defRPr sz="900"/>
            </a:lvl5pPr>
          </a:lstStyle>
          <a:p>
            <a:pPr lvl="0"/>
            <a:r>
              <a:rPr lang="en-US"/>
              <a:t>Click to edit Master text styles</a:t>
            </a:r>
          </a:p>
        </p:txBody>
      </p:sp>
      <p:sp>
        <p:nvSpPr>
          <p:cNvPr id="5" name="Date Placeholder 6"/>
          <p:cNvSpPr>
            <a:spLocks noGrp="1"/>
          </p:cNvSpPr>
          <p:nvPr>
            <p:ph type="dt" sz="half" idx="10"/>
          </p:nvPr>
        </p:nvSpPr>
        <p:spPr/>
        <p:txBody>
          <a:bodyPr/>
          <a:lstStyle>
            <a:lvl1pPr>
              <a:defRPr/>
            </a:lvl1pPr>
          </a:lstStyle>
          <a:p>
            <a:pPr>
              <a:defRPr/>
            </a:pPr>
            <a:fld id="{6FFE4DFD-6B6A-4E34-A0FE-41441082AF09}" type="datetimeFigureOut">
              <a:rPr lang="en-US"/>
              <a:pPr>
                <a:defRPr/>
              </a:pPr>
              <a:t>3/15/2024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30"/>
          <p:cNvSpPr>
            <a:spLocks noGrp="1"/>
          </p:cNvSpPr>
          <p:nvPr>
            <p:ph type="sldNum" sz="quarter" idx="12"/>
          </p:nvPr>
        </p:nvSpPr>
        <p:spPr/>
        <p:txBody>
          <a:bodyPr/>
          <a:lstStyle>
            <a:lvl1pPr>
              <a:defRPr/>
            </a:lvl1pPr>
          </a:lstStyle>
          <a:p>
            <a:pPr>
              <a:defRPr/>
            </a:pPr>
            <a:fld id="{C42E473B-39FA-45A2-BAB7-D18D9F383A48}" type="slidenum">
              <a:rPr lang="en-US" altLang="en-US"/>
              <a:pPr>
                <a:defRPr/>
              </a:pPr>
              <a:t>‹#›</a:t>
            </a:fld>
            <a:endParaRPr lang="en-US" altLang="en-US"/>
          </a:p>
        </p:txBody>
      </p:sp>
    </p:spTree>
    <p:extLst>
      <p:ext uri="{BB962C8B-B14F-4D97-AF65-F5344CB8AC3E}">
        <p14:creationId xmlns:p14="http://schemas.microsoft.com/office/powerpoint/2010/main" val="1193988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1029" name="Text Placeholder 7"/>
          <p:cNvSpPr>
            <a:spLocks noGrp="1"/>
          </p:cNvSpPr>
          <p:nvPr>
            <p:ph type="body" idx="1"/>
          </p:nvPr>
        </p:nvSpPr>
        <p:spPr bwMode="auto">
          <a:xfrm>
            <a:off x="406400" y="1554163"/>
            <a:ext cx="11582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1" name="Date Placeholder 10"/>
          <p:cNvSpPr>
            <a:spLocks noGrp="1"/>
          </p:cNvSpPr>
          <p:nvPr>
            <p:ph type="dt" sz="half" idx="2"/>
          </p:nvPr>
        </p:nvSpPr>
        <p:spPr>
          <a:xfrm>
            <a:off x="8636000" y="76201"/>
            <a:ext cx="3352800" cy="288925"/>
          </a:xfrm>
          <a:prstGeom prst="rect">
            <a:avLst/>
          </a:prstGeom>
        </p:spPr>
        <p:txBody>
          <a:bodyPr vert="horz"/>
          <a:lstStyle>
            <a:lvl1pPr algn="l" eaLnBrk="1" fontAlgn="auto" latinLnBrk="0" hangingPunct="1">
              <a:spcBef>
                <a:spcPts val="0"/>
              </a:spcBef>
              <a:spcAft>
                <a:spcPts val="0"/>
              </a:spcAft>
              <a:defRPr kumimoji="0" sz="1200">
                <a:solidFill>
                  <a:schemeClr val="accent1">
                    <a:shade val="75000"/>
                  </a:schemeClr>
                </a:solidFill>
                <a:latin typeface="+mn-lt"/>
                <a:cs typeface="+mn-cs"/>
              </a:defRPr>
            </a:lvl1pPr>
          </a:lstStyle>
          <a:p>
            <a:pPr>
              <a:defRPr/>
            </a:pPr>
            <a:fld id="{19CA7E24-9B1E-4371-9E5D-3384E08CAFD5}" type="datetimeFigureOut">
              <a:rPr lang="en-US"/>
              <a:pPr>
                <a:defRPr/>
              </a:pPr>
              <a:t>3/15/2024</a:t>
            </a:fld>
            <a:endParaRPr lang="en-US" dirty="0"/>
          </a:p>
        </p:txBody>
      </p:sp>
      <p:sp>
        <p:nvSpPr>
          <p:cNvPr id="28" name="Footer Placeholder 27"/>
          <p:cNvSpPr>
            <a:spLocks noGrp="1"/>
          </p:cNvSpPr>
          <p:nvPr>
            <p:ph type="ftr" sz="quarter" idx="3"/>
          </p:nvPr>
        </p:nvSpPr>
        <p:spPr>
          <a:xfrm>
            <a:off x="4165600" y="76201"/>
            <a:ext cx="4470400" cy="288925"/>
          </a:xfrm>
          <a:prstGeom prst="rect">
            <a:avLst/>
          </a:prstGeom>
        </p:spPr>
        <p:txBody>
          <a:bodyPr vert="horz"/>
          <a:lstStyle>
            <a:lvl1pPr algn="r" eaLnBrk="1" fontAlgn="auto" latinLnBrk="0" hangingPunct="1">
              <a:spcBef>
                <a:spcPts val="0"/>
              </a:spcBef>
              <a:spcAft>
                <a:spcPts val="0"/>
              </a:spcAft>
              <a:defRPr kumimoji="0" sz="1200">
                <a:solidFill>
                  <a:schemeClr val="accent1">
                    <a:shade val="75000"/>
                  </a:schemeClr>
                </a:solidFill>
                <a:latin typeface="+mn-lt"/>
                <a:cs typeface="+mn-cs"/>
              </a:defRPr>
            </a:lvl1pPr>
          </a:lstStyle>
          <a:p>
            <a:pPr>
              <a:defRPr/>
            </a:pPr>
            <a:endParaRPr lang="en-US"/>
          </a:p>
        </p:txBody>
      </p:sp>
      <p:sp>
        <p:nvSpPr>
          <p:cNvPr id="5" name="Slide Number Placeholder 4"/>
          <p:cNvSpPr>
            <a:spLocks noGrp="1"/>
          </p:cNvSpPr>
          <p:nvPr>
            <p:ph type="sldNum" sz="quarter" idx="4"/>
          </p:nvPr>
        </p:nvSpPr>
        <p:spPr>
          <a:xfrm>
            <a:off x="10972800" y="6477001"/>
            <a:ext cx="1016000" cy="244475"/>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solidFill>
                  <a:srgbClr val="D38E27"/>
                </a:solidFill>
                <a:latin typeface="Franklin Gothic Book" panose="020B0503020102020204" pitchFamily="34" charset="0"/>
              </a:defRPr>
            </a:lvl1pPr>
          </a:lstStyle>
          <a:p>
            <a:pPr>
              <a:defRPr/>
            </a:pPr>
            <a:fld id="{33B8A1EB-48EA-4A86-94AC-0D5AE7847353}" type="slidenum">
              <a:rPr lang="en-US" altLang="en-US"/>
              <a:pPr>
                <a:defRPr/>
              </a:pPr>
              <a:t>‹#›</a:t>
            </a:fld>
            <a:endParaRPr lang="en-US" altLang="en-US"/>
          </a:p>
        </p:txBody>
      </p:sp>
      <p:sp>
        <p:nvSpPr>
          <p:cNvPr id="10" name="Title Placeholder 9"/>
          <p:cNvSpPr>
            <a:spLocks noGrp="1"/>
          </p:cNvSpPr>
          <p:nvPr>
            <p:ph type="title"/>
          </p:nvPr>
        </p:nvSpPr>
        <p:spPr>
          <a:xfrm>
            <a:off x="406400" y="457200"/>
            <a:ext cx="11582400" cy="838200"/>
          </a:xfrm>
          <a:prstGeom prst="rect">
            <a:avLst/>
          </a:prstGeom>
        </p:spPr>
        <p:txBody>
          <a:bodyPr vert="horz" anchor="ctr">
            <a:normAutofit/>
          </a:bodyPr>
          <a:lstStyle/>
          <a:p>
            <a:r>
              <a:rPr lang="en-US"/>
              <a:t>Click to edit Master title style</a:t>
            </a:r>
          </a:p>
        </p:txBody>
      </p:sp>
      <p:sp>
        <p:nvSpPr>
          <p:cNvPr id="9" name="Straight Connector 8"/>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12" name="Straight Connector 11"/>
          <p:cNvSpPr>
            <a:spLocks noChangeShapeType="1"/>
          </p:cNvSpPr>
          <p:nvPr/>
        </p:nvSpPr>
        <p:spPr bwMode="auto">
          <a:xfrm>
            <a:off x="685800" y="1057987"/>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Tree>
  </p:cSld>
  <p:clrMap bg1="lt1" tx1="dk1" bg2="lt2" tx2="dk2" accent1="accent1" accent2="accent2" accent3="accent3" accent4="accent4" accent5="accent5" accent6="accent6" hlink="hlink" folHlink="folHlink"/>
  <p:sldLayoutIdLst>
    <p:sldLayoutId id="2147483854" r:id="rId1"/>
    <p:sldLayoutId id="2147483855" r:id="rId2"/>
    <p:sldLayoutId id="2147483856" r:id="rId3"/>
    <p:sldLayoutId id="2147483851" r:id="rId4"/>
    <p:sldLayoutId id="2147483857" r:id="rId5"/>
    <p:sldLayoutId id="2147483852" r:id="rId6"/>
    <p:sldLayoutId id="2147483858" r:id="rId7"/>
    <p:sldLayoutId id="2147483859" r:id="rId8"/>
    <p:sldLayoutId id="2147483860" r:id="rId9"/>
    <p:sldLayoutId id="2147483853" r:id="rId10"/>
    <p:sldLayoutId id="2147483861" r:id="rId11"/>
  </p:sldLayoutIdLst>
  <p:txStyles>
    <p:titleStyle>
      <a:lvl1pPr algn="l" rtl="0" eaLnBrk="0" fontAlgn="base" hangingPunct="0">
        <a:spcBef>
          <a:spcPct val="0"/>
        </a:spcBef>
        <a:spcAft>
          <a:spcPct val="0"/>
        </a:spcAft>
        <a:defRPr sz="3600" kern="1200" cap="all">
          <a:solidFill>
            <a:schemeClr val="tx2"/>
          </a:solidFill>
          <a:effectLst>
            <a:reflection blurRad="12700" stA="48000" endA="300" endPos="55000" dir="5400000" sy="-90000" algn="bl" rotWithShape="0"/>
          </a:effectLst>
          <a:latin typeface="+mj-lt"/>
          <a:ea typeface="+mj-ea"/>
          <a:cs typeface="+mj-cs"/>
        </a:defRPr>
      </a:lvl1pPr>
      <a:lvl2pPr algn="l" rtl="0" eaLnBrk="0" fontAlgn="base" hangingPunct="0">
        <a:spcBef>
          <a:spcPct val="0"/>
        </a:spcBef>
        <a:spcAft>
          <a:spcPct val="0"/>
        </a:spcAft>
        <a:defRPr sz="3600">
          <a:solidFill>
            <a:schemeClr val="tx2"/>
          </a:solidFill>
          <a:latin typeface="Franklin Gothic Medium" pitchFamily="34" charset="0"/>
        </a:defRPr>
      </a:lvl2pPr>
      <a:lvl3pPr algn="l" rtl="0" eaLnBrk="0" fontAlgn="base" hangingPunct="0">
        <a:spcBef>
          <a:spcPct val="0"/>
        </a:spcBef>
        <a:spcAft>
          <a:spcPct val="0"/>
        </a:spcAft>
        <a:defRPr sz="3600">
          <a:solidFill>
            <a:schemeClr val="tx2"/>
          </a:solidFill>
          <a:latin typeface="Franklin Gothic Medium" pitchFamily="34" charset="0"/>
        </a:defRPr>
      </a:lvl3pPr>
      <a:lvl4pPr algn="l" rtl="0" eaLnBrk="0" fontAlgn="base" hangingPunct="0">
        <a:spcBef>
          <a:spcPct val="0"/>
        </a:spcBef>
        <a:spcAft>
          <a:spcPct val="0"/>
        </a:spcAft>
        <a:defRPr sz="3600">
          <a:solidFill>
            <a:schemeClr val="tx2"/>
          </a:solidFill>
          <a:latin typeface="Franklin Gothic Medium" pitchFamily="34" charset="0"/>
        </a:defRPr>
      </a:lvl4pPr>
      <a:lvl5pPr algn="l" rtl="0" eaLnBrk="0" fontAlgn="base" hangingPunct="0">
        <a:spcBef>
          <a:spcPct val="0"/>
        </a:spcBef>
        <a:spcAft>
          <a:spcPct val="0"/>
        </a:spcAft>
        <a:defRPr sz="3600">
          <a:solidFill>
            <a:schemeClr val="tx2"/>
          </a:solidFill>
          <a:latin typeface="Franklin Gothic Medium" pitchFamily="34" charset="0"/>
        </a:defRPr>
      </a:lvl5pPr>
      <a:lvl6pPr marL="457200" algn="l" rtl="0" fontAlgn="base">
        <a:spcBef>
          <a:spcPct val="0"/>
        </a:spcBef>
        <a:spcAft>
          <a:spcPct val="0"/>
        </a:spcAft>
        <a:defRPr sz="3600">
          <a:solidFill>
            <a:schemeClr val="tx2"/>
          </a:solidFill>
          <a:latin typeface="Franklin Gothic Medium" pitchFamily="34" charset="0"/>
        </a:defRPr>
      </a:lvl6pPr>
      <a:lvl7pPr marL="914400" algn="l" rtl="0" fontAlgn="base">
        <a:spcBef>
          <a:spcPct val="0"/>
        </a:spcBef>
        <a:spcAft>
          <a:spcPct val="0"/>
        </a:spcAft>
        <a:defRPr sz="3600">
          <a:solidFill>
            <a:schemeClr val="tx2"/>
          </a:solidFill>
          <a:latin typeface="Franklin Gothic Medium" pitchFamily="34" charset="0"/>
        </a:defRPr>
      </a:lvl7pPr>
      <a:lvl8pPr marL="1371600" algn="l" rtl="0" fontAlgn="base">
        <a:spcBef>
          <a:spcPct val="0"/>
        </a:spcBef>
        <a:spcAft>
          <a:spcPct val="0"/>
        </a:spcAft>
        <a:defRPr sz="3600">
          <a:solidFill>
            <a:schemeClr val="tx2"/>
          </a:solidFill>
          <a:latin typeface="Franklin Gothic Medium" pitchFamily="34" charset="0"/>
        </a:defRPr>
      </a:lvl8pPr>
      <a:lvl9pPr marL="1828800" algn="l" rtl="0" fontAlgn="base">
        <a:spcBef>
          <a:spcPct val="0"/>
        </a:spcBef>
        <a:spcAft>
          <a:spcPct val="0"/>
        </a:spcAft>
        <a:defRPr sz="3600">
          <a:solidFill>
            <a:schemeClr val="tx2"/>
          </a:solidFill>
          <a:latin typeface="Franklin Gothic Medium" pitchFamily="34" charset="0"/>
        </a:defRPr>
      </a:lvl9pPr>
    </p:titleStyle>
    <p:body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sz="20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eaLnBrk="1" fontAlgn="auto" hangingPunct="1">
              <a:spcAft>
                <a:spcPts val="0"/>
              </a:spcAft>
              <a:defRPr/>
            </a:pPr>
            <a:r>
              <a:rPr lang="en-US" dirty="0"/>
              <a:t>Working with database</a:t>
            </a:r>
            <a:endParaRPr lang="en-IN" dirty="0"/>
          </a:p>
        </p:txBody>
      </p:sp>
      <p:sp>
        <p:nvSpPr>
          <p:cNvPr id="3" name="Subtitle 2"/>
          <p:cNvSpPr>
            <a:spLocks noGrp="1"/>
          </p:cNvSpPr>
          <p:nvPr>
            <p:ph type="subTitle" idx="1"/>
          </p:nvPr>
        </p:nvSpPr>
        <p:spPr/>
        <p:txBody>
          <a:bodyPr>
            <a:normAutofit/>
          </a:bodyPr>
          <a:lstStyle/>
          <a:p>
            <a:pPr eaLnBrk="1" fontAlgn="auto" hangingPunct="1">
              <a:spcAft>
                <a:spcPts val="0"/>
              </a:spcAft>
              <a:defRPr/>
            </a:pPr>
            <a:r>
              <a:rPr lang="en-US" dirty="0"/>
              <a:t>Chapter 8</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defRPr/>
            </a:pPr>
            <a:r>
              <a:rPr lang="en-US" sz="4000" dirty="0"/>
              <a:t>Connection String Attributes</a:t>
            </a:r>
          </a:p>
        </p:txBody>
      </p:sp>
      <p:graphicFrame>
        <p:nvGraphicFramePr>
          <p:cNvPr id="24647" name="Group 71"/>
          <p:cNvGraphicFramePr>
            <a:graphicFrameLocks noGrp="1"/>
          </p:cNvGraphicFramePr>
          <p:nvPr>
            <p:extLst>
              <p:ext uri="{D42A27DB-BD31-4B8C-83A1-F6EECF244321}">
                <p14:modId xmlns:p14="http://schemas.microsoft.com/office/powerpoint/2010/main" val="3824560127"/>
              </p:ext>
            </p:extLst>
          </p:nvPr>
        </p:nvGraphicFramePr>
        <p:xfrm>
          <a:off x="314958" y="1479427"/>
          <a:ext cx="11669778" cy="4637992"/>
        </p:xfrm>
        <a:graphic>
          <a:graphicData uri="http://schemas.openxmlformats.org/drawingml/2006/table">
            <a:tbl>
              <a:tblPr/>
              <a:tblGrid>
                <a:gridCol w="4702493">
                  <a:extLst>
                    <a:ext uri="{9D8B030D-6E8A-4147-A177-3AD203B41FA5}">
                      <a16:colId xmlns:a16="http://schemas.microsoft.com/office/drawing/2014/main" val="20000"/>
                    </a:ext>
                  </a:extLst>
                </a:gridCol>
                <a:gridCol w="6967285">
                  <a:extLst>
                    <a:ext uri="{9D8B030D-6E8A-4147-A177-3AD203B41FA5}">
                      <a16:colId xmlns:a16="http://schemas.microsoft.com/office/drawing/2014/main" val="20001"/>
                    </a:ext>
                  </a:extLst>
                </a:gridCol>
              </a:tblGrid>
              <a:tr h="588792">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1" i="0" u="none" strike="noStrike" cap="none" normalizeH="0" baseline="0" dirty="0">
                          <a:ln>
                            <a:noFill/>
                          </a:ln>
                          <a:solidFill>
                            <a:schemeClr val="folHlink"/>
                          </a:solidFill>
                          <a:effectLst/>
                          <a:latin typeface="Comic Sans MS" pitchFamily="66" charset="0"/>
                        </a:rPr>
                        <a:t>Attribute</a:t>
                      </a:r>
                      <a:endParaRPr kumimoji="0" lang="en-US" sz="1600" b="1" i="0" u="none" strike="noStrike" cap="none" normalizeH="0" baseline="0" dirty="0">
                        <a:ln>
                          <a:noFill/>
                        </a:ln>
                        <a:solidFill>
                          <a:schemeClr val="folHlink"/>
                        </a:solidFill>
                        <a:effectLst/>
                        <a:latin typeface="Comic Sans MS" pitchFamily="66"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lumMod val="6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1" i="0" u="none" strike="noStrike" cap="none" normalizeH="0" baseline="0" dirty="0">
                          <a:ln>
                            <a:noFill/>
                          </a:ln>
                          <a:solidFill>
                            <a:schemeClr val="folHlink"/>
                          </a:solidFill>
                          <a:effectLst/>
                          <a:latin typeface="Comic Sans MS" pitchFamily="66" charset="0"/>
                        </a:rPr>
                        <a:t>Description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lumMod val="65000"/>
                      </a:schemeClr>
                    </a:solidFill>
                  </a:tcPr>
                </a:tc>
                <a:extLst>
                  <a:ext uri="{0D108BD9-81ED-4DB2-BD59-A6C34878D82A}">
                    <a16:rowId xmlns:a16="http://schemas.microsoft.com/office/drawing/2014/main" val="10000"/>
                  </a:ext>
                </a:extLst>
              </a:tr>
              <a:tr h="107274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Comic Sans MS" pitchFamily="66" charset="0"/>
                        </a:rPr>
                        <a:t>Server</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Comic Sans MS" pitchFamily="66" charset="0"/>
                        </a:rPr>
                        <a:t>The name or address of the SQL Server. This can be omitted, set to (local) or “.” to create a connection to the default instance of the SQL server on the local machine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1"/>
                  </a:ext>
                </a:extLst>
              </a:tr>
              <a:tr h="47066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Comic Sans MS" pitchFamily="66" charset="0"/>
                        </a:rPr>
                        <a:t>DataBase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Comic Sans MS" pitchFamily="66" charset="0"/>
                        </a:rPr>
                        <a:t>Name of the Database the connection will be made to</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2"/>
                  </a:ext>
                </a:extLst>
              </a:tr>
              <a:tr h="74420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Comic Sans MS" pitchFamily="66" charset="0"/>
                        </a:rPr>
                        <a:t>Trusted Connection/ Integrated Security</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Comic Sans MS" pitchFamily="66" charset="0"/>
                        </a:rPr>
                        <a:t>A setting to True indicates you are using Windows Authentication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3"/>
                  </a:ext>
                </a:extLst>
              </a:tr>
              <a:tr h="101738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Comic Sans MS" pitchFamily="66" charset="0"/>
                        </a:rPr>
                        <a:t>UID/ User Id</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Comic Sans MS" pitchFamily="66" charset="0"/>
                        </a:rPr>
                        <a:t>An account with this User ID will need to exist in SQL Server, and should have permission to access the specified Database </a:t>
                      </a:r>
                      <a:br>
                        <a:rPr kumimoji="0" lang="en-US" sz="1800" b="0" i="0" u="none" strike="noStrike" cap="none" normalizeH="0" baseline="0" dirty="0">
                          <a:ln>
                            <a:noFill/>
                          </a:ln>
                          <a:solidFill>
                            <a:schemeClr val="tx1"/>
                          </a:solidFill>
                          <a:effectLst/>
                          <a:latin typeface="Comic Sans MS" pitchFamily="66" charset="0"/>
                        </a:rPr>
                      </a:br>
                      <a:r>
                        <a:rPr kumimoji="0" lang="en-US" sz="1800" b="0" i="0" u="none" strike="noStrike" cap="none" normalizeH="0" baseline="0" dirty="0">
                          <a:ln>
                            <a:noFill/>
                          </a:ln>
                          <a:solidFill>
                            <a:schemeClr val="tx1"/>
                          </a:solidFill>
                          <a:effectLst/>
                          <a:latin typeface="Comic Sans MS" pitchFamily="66" charset="0"/>
                        </a:rPr>
                        <a:t> Valid when using SQL server Authentication.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4"/>
                  </a:ext>
                </a:extLst>
              </a:tr>
              <a:tr h="74420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Comic Sans MS" pitchFamily="66" charset="0"/>
                        </a:rPr>
                        <a:t>Password</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Comic Sans MS" pitchFamily="66" charset="0"/>
                        </a:rPr>
                        <a:t>The Password for the Specified User.</a:t>
                      </a:r>
                      <a:br>
                        <a:rPr kumimoji="0" lang="en-US" sz="1800" b="0" i="0" u="none" strike="noStrike" cap="none" normalizeH="0" baseline="0" dirty="0">
                          <a:ln>
                            <a:noFill/>
                          </a:ln>
                          <a:solidFill>
                            <a:schemeClr val="tx1"/>
                          </a:solidFill>
                          <a:effectLst/>
                          <a:latin typeface="Comic Sans MS" pitchFamily="66" charset="0"/>
                        </a:rPr>
                      </a:br>
                      <a:r>
                        <a:rPr kumimoji="0" lang="en-US" sz="1800" b="0" i="0" u="none" strike="noStrike" cap="none" normalizeH="0" baseline="0" dirty="0">
                          <a:ln>
                            <a:noFill/>
                          </a:ln>
                          <a:solidFill>
                            <a:schemeClr val="tx1"/>
                          </a:solidFill>
                          <a:effectLst/>
                          <a:latin typeface="Comic Sans MS" pitchFamily="66" charset="0"/>
                        </a:rPr>
                        <a:t>Valid when using SQL server Authentication. </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a:defRPr/>
            </a:pPr>
            <a:r>
              <a:rPr lang="en-US" sz="4000"/>
              <a:t>Initializing A Connection</a:t>
            </a:r>
          </a:p>
        </p:txBody>
      </p:sp>
      <p:sp>
        <p:nvSpPr>
          <p:cNvPr id="29699" name="Text Box 26"/>
          <p:cNvSpPr txBox="1">
            <a:spLocks noChangeArrowheads="1"/>
          </p:cNvSpPr>
          <p:nvPr/>
        </p:nvSpPr>
        <p:spPr bwMode="auto">
          <a:xfrm>
            <a:off x="1524000" y="1428751"/>
            <a:ext cx="8839200" cy="366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9pPr>
          </a:lstStyle>
          <a:p>
            <a:pPr eaLnBrk="1" hangingPunct="1">
              <a:spcBef>
                <a:spcPct val="0"/>
              </a:spcBef>
              <a:buClrTx/>
              <a:buSzTx/>
              <a:buFontTx/>
              <a:buNone/>
            </a:pPr>
            <a:r>
              <a:rPr lang="en-US" altLang="en-US" sz="1800" b="1" dirty="0">
                <a:solidFill>
                  <a:srgbClr val="000000"/>
                </a:solidFill>
                <a:latin typeface="Courier New" panose="02070309020205020404" pitchFamily="49" charset="0"/>
              </a:rPr>
              <a:t>SqlConnection</a:t>
            </a:r>
            <a:r>
              <a:rPr lang="en-US" altLang="en-US" sz="1800" dirty="0">
                <a:solidFill>
                  <a:srgbClr val="000000"/>
                </a:solidFill>
                <a:latin typeface="Courier New" panose="02070309020205020404" pitchFamily="49" charset="0"/>
              </a:rPr>
              <a:t> </a:t>
            </a:r>
            <a:r>
              <a:rPr lang="en-US" altLang="en-US" sz="1800" dirty="0" err="1">
                <a:solidFill>
                  <a:srgbClr val="000000"/>
                </a:solidFill>
                <a:latin typeface="Courier New" panose="02070309020205020404" pitchFamily="49" charset="0"/>
              </a:rPr>
              <a:t>myConnection</a:t>
            </a:r>
            <a:r>
              <a:rPr lang="en-US" altLang="en-US" sz="1800" dirty="0">
                <a:solidFill>
                  <a:srgbClr val="000000"/>
                </a:solidFill>
                <a:latin typeface="Courier New" panose="02070309020205020404" pitchFamily="49" charset="0"/>
              </a:rPr>
              <a:t>;</a:t>
            </a:r>
          </a:p>
          <a:p>
            <a:pPr eaLnBrk="1" hangingPunct="1">
              <a:spcBef>
                <a:spcPct val="0"/>
              </a:spcBef>
              <a:buClrTx/>
              <a:buSzTx/>
              <a:buFontTx/>
              <a:buNone/>
            </a:pPr>
            <a:endParaRPr lang="en-US" altLang="en-US" sz="1800" dirty="0">
              <a:solidFill>
                <a:srgbClr val="000000"/>
              </a:solidFill>
              <a:latin typeface="Courier New" panose="02070309020205020404" pitchFamily="49" charset="0"/>
            </a:endParaRPr>
          </a:p>
          <a:p>
            <a:pPr eaLnBrk="1" hangingPunct="1">
              <a:spcBef>
                <a:spcPct val="0"/>
              </a:spcBef>
              <a:buClrTx/>
              <a:buSzTx/>
              <a:buFontTx/>
              <a:buNone/>
            </a:pPr>
            <a:r>
              <a:rPr lang="en-US" altLang="en-US" sz="1800" b="1" dirty="0">
                <a:solidFill>
                  <a:srgbClr val="FF0000"/>
                </a:solidFill>
                <a:latin typeface="Courier New" panose="02070309020205020404" pitchFamily="49" charset="0"/>
              </a:rPr>
              <a:t>‘Using Windows Authentication</a:t>
            </a:r>
          </a:p>
          <a:p>
            <a:pPr eaLnBrk="1" hangingPunct="1">
              <a:spcBef>
                <a:spcPct val="0"/>
              </a:spcBef>
              <a:buClrTx/>
              <a:buSzTx/>
              <a:buFontTx/>
              <a:buNone/>
            </a:pPr>
            <a:endParaRPr lang="en-US" altLang="en-US" sz="1800" dirty="0">
              <a:solidFill>
                <a:srgbClr val="000000"/>
              </a:solidFill>
              <a:latin typeface="Courier New" panose="02070309020205020404" pitchFamily="49" charset="0"/>
            </a:endParaRPr>
          </a:p>
          <a:p>
            <a:pPr eaLnBrk="1" hangingPunct="1">
              <a:spcBef>
                <a:spcPct val="0"/>
              </a:spcBef>
              <a:buClrTx/>
              <a:buSzTx/>
              <a:buFontTx/>
              <a:buNone/>
            </a:pPr>
            <a:r>
              <a:rPr lang="en-US" altLang="en-US" sz="1800" dirty="0" err="1">
                <a:solidFill>
                  <a:srgbClr val="000000"/>
                </a:solidFill>
                <a:latin typeface="Courier New" panose="02070309020205020404" pitchFamily="49" charset="0"/>
              </a:rPr>
              <a:t>myConnection</a:t>
            </a:r>
            <a:r>
              <a:rPr lang="en-US" altLang="en-US" sz="1800" dirty="0">
                <a:solidFill>
                  <a:srgbClr val="000000"/>
                </a:solidFill>
                <a:latin typeface="Courier New" panose="02070309020205020404" pitchFamily="49" charset="0"/>
              </a:rPr>
              <a:t> = </a:t>
            </a:r>
            <a:r>
              <a:rPr lang="en-US" altLang="en-US" sz="1800" dirty="0">
                <a:solidFill>
                  <a:srgbClr val="0000FF"/>
                </a:solidFill>
                <a:latin typeface="Courier New" panose="02070309020205020404" pitchFamily="49" charset="0"/>
              </a:rPr>
              <a:t>New </a:t>
            </a:r>
            <a:r>
              <a:rPr lang="en-US" altLang="en-US" sz="1800" dirty="0">
                <a:solidFill>
                  <a:srgbClr val="000000"/>
                </a:solidFill>
                <a:latin typeface="Courier New" panose="02070309020205020404" pitchFamily="49" charset="0"/>
              </a:rPr>
              <a:t>SqlConnection</a:t>
            </a:r>
          </a:p>
          <a:p>
            <a:pPr eaLnBrk="1" hangingPunct="1">
              <a:spcBef>
                <a:spcPct val="0"/>
              </a:spcBef>
              <a:buClrTx/>
              <a:buSzTx/>
              <a:buFontTx/>
              <a:buNone/>
            </a:pPr>
            <a:r>
              <a:rPr lang="en-US" altLang="en-US" sz="1800" dirty="0">
                <a:solidFill>
                  <a:srgbClr val="000000"/>
                </a:solidFill>
                <a:latin typeface="Courier New" panose="02070309020205020404" pitchFamily="49" charset="0"/>
              </a:rPr>
              <a:t>("Server=</a:t>
            </a:r>
            <a:r>
              <a:rPr lang="en-US" altLang="en-US" sz="1800" dirty="0" err="1">
                <a:solidFill>
                  <a:srgbClr val="000000"/>
                </a:solidFill>
                <a:latin typeface="Courier New" panose="02070309020205020404" pitchFamily="49" charset="0"/>
              </a:rPr>
              <a:t>localhost;</a:t>
            </a:r>
            <a:r>
              <a:rPr lang="en-US" altLang="en-US" sz="1800" b="1" u="sng" dirty="0" err="1">
                <a:solidFill>
                  <a:srgbClr val="000000"/>
                </a:solidFill>
                <a:latin typeface="Courier New" panose="02070309020205020404" pitchFamily="49" charset="0"/>
              </a:rPr>
              <a:t>Integrated</a:t>
            </a:r>
            <a:r>
              <a:rPr lang="en-US" altLang="en-US" sz="1800" b="1" u="sng" dirty="0">
                <a:solidFill>
                  <a:srgbClr val="000000"/>
                </a:solidFill>
                <a:latin typeface="Courier New" panose="02070309020205020404" pitchFamily="49" charset="0"/>
              </a:rPr>
              <a:t> Security=</a:t>
            </a:r>
            <a:r>
              <a:rPr lang="en-US" altLang="en-US" sz="1800" b="1" u="sng" dirty="0" err="1">
                <a:solidFill>
                  <a:srgbClr val="000000"/>
                </a:solidFill>
                <a:latin typeface="Courier New" panose="02070309020205020404" pitchFamily="49" charset="0"/>
              </a:rPr>
              <a:t>True</a:t>
            </a:r>
            <a:r>
              <a:rPr lang="en-US" altLang="en-US" sz="1800" dirty="0" err="1">
                <a:solidFill>
                  <a:srgbClr val="000000"/>
                </a:solidFill>
                <a:latin typeface="Courier New" panose="02070309020205020404" pitchFamily="49" charset="0"/>
              </a:rPr>
              <a:t>;Database</a:t>
            </a:r>
            <a:r>
              <a:rPr lang="en-US" altLang="en-US" sz="1800" dirty="0">
                <a:solidFill>
                  <a:srgbClr val="000000"/>
                </a:solidFill>
                <a:latin typeface="Courier New" panose="02070309020205020404" pitchFamily="49" charset="0"/>
              </a:rPr>
              <a:t>=</a:t>
            </a:r>
            <a:r>
              <a:rPr lang="en-US" altLang="en-US" sz="1800" dirty="0" err="1">
                <a:solidFill>
                  <a:srgbClr val="000000"/>
                </a:solidFill>
                <a:latin typeface="Courier New" panose="02070309020205020404" pitchFamily="49" charset="0"/>
              </a:rPr>
              <a:t>DBName</a:t>
            </a:r>
            <a:r>
              <a:rPr lang="en-US" altLang="en-US" sz="1800" dirty="0">
                <a:solidFill>
                  <a:srgbClr val="000000"/>
                </a:solidFill>
                <a:latin typeface="Courier New" panose="02070309020205020404" pitchFamily="49" charset="0"/>
              </a:rPr>
              <a:t>")</a:t>
            </a:r>
          </a:p>
          <a:p>
            <a:pPr eaLnBrk="1" hangingPunct="1">
              <a:spcBef>
                <a:spcPct val="0"/>
              </a:spcBef>
              <a:buClrTx/>
              <a:buSzTx/>
              <a:buFontTx/>
              <a:buNone/>
            </a:pPr>
            <a:endParaRPr lang="en-US" altLang="en-US" sz="1800" dirty="0">
              <a:solidFill>
                <a:srgbClr val="000000"/>
              </a:solidFill>
              <a:latin typeface="Courier New" panose="02070309020205020404" pitchFamily="49" charset="0"/>
            </a:endParaRPr>
          </a:p>
          <a:p>
            <a:pPr eaLnBrk="1" hangingPunct="1">
              <a:spcBef>
                <a:spcPct val="0"/>
              </a:spcBef>
              <a:buClrTx/>
              <a:buSzTx/>
              <a:buFontTx/>
              <a:buNone/>
            </a:pPr>
            <a:endParaRPr lang="en-US" altLang="en-US" sz="1800" dirty="0">
              <a:solidFill>
                <a:srgbClr val="000000"/>
              </a:solidFill>
              <a:latin typeface="Courier New" panose="02070309020205020404" pitchFamily="49" charset="0"/>
            </a:endParaRPr>
          </a:p>
          <a:p>
            <a:pPr eaLnBrk="1" hangingPunct="1">
              <a:spcBef>
                <a:spcPct val="0"/>
              </a:spcBef>
              <a:buClrTx/>
              <a:buSzTx/>
              <a:buFontTx/>
              <a:buNone/>
            </a:pPr>
            <a:endParaRPr lang="en-US" altLang="en-US" sz="1800" dirty="0">
              <a:solidFill>
                <a:srgbClr val="000000"/>
              </a:solidFill>
              <a:latin typeface="Courier New" panose="02070309020205020404" pitchFamily="49" charset="0"/>
            </a:endParaRPr>
          </a:p>
          <a:p>
            <a:pPr eaLnBrk="1" hangingPunct="1">
              <a:spcBef>
                <a:spcPct val="0"/>
              </a:spcBef>
              <a:buClrTx/>
              <a:buSzTx/>
              <a:buFontTx/>
              <a:buNone/>
            </a:pPr>
            <a:r>
              <a:rPr lang="en-US" altLang="en-US" sz="1800" b="1" dirty="0">
                <a:solidFill>
                  <a:srgbClr val="FF0000"/>
                </a:solidFill>
                <a:latin typeface="Courier New" panose="02070309020205020404" pitchFamily="49" charset="0"/>
              </a:rPr>
              <a:t>‘Using SQL Authentication</a:t>
            </a:r>
          </a:p>
          <a:p>
            <a:pPr eaLnBrk="1" hangingPunct="1">
              <a:spcBef>
                <a:spcPct val="0"/>
              </a:spcBef>
              <a:buClrTx/>
              <a:buSzTx/>
              <a:buFontTx/>
              <a:buNone/>
            </a:pPr>
            <a:endParaRPr lang="en-US" altLang="en-US" sz="1800" dirty="0">
              <a:solidFill>
                <a:srgbClr val="000000"/>
              </a:solidFill>
              <a:latin typeface="Courier New" panose="02070309020205020404" pitchFamily="49" charset="0"/>
            </a:endParaRPr>
          </a:p>
          <a:p>
            <a:pPr eaLnBrk="1" hangingPunct="1">
              <a:spcBef>
                <a:spcPct val="0"/>
              </a:spcBef>
              <a:buClrTx/>
              <a:buSzTx/>
              <a:buFontTx/>
              <a:buNone/>
            </a:pPr>
            <a:r>
              <a:rPr lang="en-US" altLang="en-US" sz="1800" dirty="0" err="1">
                <a:solidFill>
                  <a:srgbClr val="000000"/>
                </a:solidFill>
                <a:latin typeface="Courier New" panose="02070309020205020404" pitchFamily="49" charset="0"/>
              </a:rPr>
              <a:t>myConnection</a:t>
            </a:r>
            <a:r>
              <a:rPr lang="en-US" altLang="en-US" sz="1800" dirty="0">
                <a:solidFill>
                  <a:srgbClr val="000000"/>
                </a:solidFill>
                <a:latin typeface="Courier New" panose="02070309020205020404" pitchFamily="49" charset="0"/>
              </a:rPr>
              <a:t> = </a:t>
            </a:r>
            <a:r>
              <a:rPr lang="en-US" altLang="en-US" sz="1800" dirty="0">
                <a:solidFill>
                  <a:srgbClr val="0000FF"/>
                </a:solidFill>
                <a:latin typeface="Courier New" panose="02070309020205020404" pitchFamily="49" charset="0"/>
              </a:rPr>
              <a:t>New </a:t>
            </a:r>
            <a:r>
              <a:rPr lang="en-US" altLang="en-US" sz="1800" dirty="0">
                <a:solidFill>
                  <a:srgbClr val="000000"/>
                </a:solidFill>
                <a:latin typeface="Courier New" panose="02070309020205020404" pitchFamily="49" charset="0"/>
              </a:rPr>
              <a:t>SqlConnection ("Server=</a:t>
            </a:r>
            <a:r>
              <a:rPr lang="en-US" altLang="en-US" sz="1800" dirty="0" err="1">
                <a:solidFill>
                  <a:srgbClr val="000000"/>
                </a:solidFill>
                <a:latin typeface="Courier New" panose="02070309020205020404" pitchFamily="49" charset="0"/>
              </a:rPr>
              <a:t>localhost;UID</a:t>
            </a:r>
            <a:r>
              <a:rPr lang="en-US" altLang="en-US" sz="1800" dirty="0">
                <a:solidFill>
                  <a:srgbClr val="000000"/>
                </a:solidFill>
                <a:latin typeface="Courier New" panose="02070309020205020404" pitchFamily="49" charset="0"/>
              </a:rPr>
              <a:t>=</a:t>
            </a:r>
            <a:r>
              <a:rPr lang="en-US" altLang="en-US" sz="1800" dirty="0" err="1">
                <a:solidFill>
                  <a:srgbClr val="000000"/>
                </a:solidFill>
                <a:latin typeface="Courier New" panose="02070309020205020404" pitchFamily="49" charset="0"/>
              </a:rPr>
              <a:t>MyName;Password</a:t>
            </a:r>
            <a:r>
              <a:rPr lang="en-US" altLang="en-US" sz="1800" dirty="0">
                <a:solidFill>
                  <a:srgbClr val="000000"/>
                </a:solidFill>
                <a:latin typeface="Courier New" panose="02070309020205020404" pitchFamily="49" charset="0"/>
              </a:rPr>
              <a:t>=</a:t>
            </a:r>
            <a:r>
              <a:rPr lang="en-US" altLang="en-US" sz="1800" dirty="0" err="1">
                <a:solidFill>
                  <a:srgbClr val="000000"/>
                </a:solidFill>
                <a:latin typeface="Courier New" panose="02070309020205020404" pitchFamily="49" charset="0"/>
              </a:rPr>
              <a:t>MyPwd;Database</a:t>
            </a:r>
            <a:r>
              <a:rPr lang="en-US" altLang="en-US" sz="1800" dirty="0">
                <a:solidFill>
                  <a:srgbClr val="000000"/>
                </a:solidFill>
                <a:latin typeface="Courier New" panose="02070309020205020404" pitchFamily="49" charset="0"/>
              </a:rPr>
              <a:t>=</a:t>
            </a:r>
            <a:r>
              <a:rPr lang="en-US" altLang="en-US" sz="1800" dirty="0" err="1">
                <a:solidFill>
                  <a:srgbClr val="000000"/>
                </a:solidFill>
                <a:latin typeface="Courier New" panose="02070309020205020404" pitchFamily="49" charset="0"/>
              </a:rPr>
              <a:t>DBName</a:t>
            </a:r>
            <a:r>
              <a:rPr lang="en-US" altLang="en-US" sz="1800" dirty="0">
                <a:solidFill>
                  <a:srgbClr val="000000"/>
                </a:solidFill>
                <a:latin typeface="Courier New" panose="02070309020205020404" pitchFamily="49" charset="0"/>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dirty="0"/>
              <a:t>How to add connection String in application</a:t>
            </a:r>
          </a:p>
        </p:txBody>
      </p:sp>
      <p:sp>
        <p:nvSpPr>
          <p:cNvPr id="3" name="Content Placeholder 2"/>
          <p:cNvSpPr>
            <a:spLocks noGrp="1"/>
          </p:cNvSpPr>
          <p:nvPr>
            <p:ph idx="1"/>
          </p:nvPr>
        </p:nvSpPr>
        <p:spPr>
          <a:xfrm>
            <a:off x="1828800" y="1554164"/>
            <a:ext cx="8686800" cy="3459013"/>
          </a:xfrm>
        </p:spPr>
        <p:txBody>
          <a:bodyPr/>
          <a:lstStyle/>
          <a:p>
            <a:r>
              <a:rPr lang="en-US" dirty="0"/>
              <a:t>1) Establish connection string in Web </a:t>
            </a:r>
            <a:r>
              <a:rPr lang="en-US" dirty="0" err="1"/>
              <a:t>Config</a:t>
            </a:r>
            <a:r>
              <a:rPr lang="en-US" dirty="0"/>
              <a:t> file using the below code:</a:t>
            </a:r>
          </a:p>
          <a:p>
            <a:pPr marL="0" indent="0">
              <a:buNone/>
            </a:pPr>
            <a:endParaRPr lang="en-IN" dirty="0"/>
          </a:p>
          <a:p>
            <a:pPr marL="0" indent="0">
              <a:buNone/>
            </a:pPr>
            <a:endParaRPr lang="en-IN" dirty="0"/>
          </a:p>
          <a:p>
            <a:pPr marL="0" indent="0">
              <a:buNone/>
            </a:pPr>
            <a:r>
              <a:rPr lang="en-IN" dirty="0"/>
              <a:t>Read connection as following</a:t>
            </a:r>
          </a:p>
          <a:p>
            <a:pPr marL="0" indent="0">
              <a:buNone/>
            </a:pPr>
            <a:endParaRPr lang="en-IN" dirty="0"/>
          </a:p>
          <a:p>
            <a:r>
              <a:rPr lang="en-US" dirty="0"/>
              <a:t>2)pass a connection string direct in the constructor.</a:t>
            </a:r>
            <a:endParaRPr lang="en-IN" dirty="0"/>
          </a:p>
          <a:p>
            <a:endParaRPr lang="en-IN" dirty="0"/>
          </a:p>
        </p:txBody>
      </p:sp>
      <p:sp>
        <p:nvSpPr>
          <p:cNvPr id="4" name="Rectangle 3"/>
          <p:cNvSpPr/>
          <p:nvPr/>
        </p:nvSpPr>
        <p:spPr>
          <a:xfrm>
            <a:off x="1748408" y="2681045"/>
            <a:ext cx="8884096" cy="830997"/>
          </a:xfrm>
          <a:prstGeom prst="rect">
            <a:avLst/>
          </a:prstGeom>
        </p:spPr>
        <p:txBody>
          <a:bodyPr wrap="square">
            <a:spAutoFit/>
          </a:bodyPr>
          <a:lstStyle/>
          <a:p>
            <a:r>
              <a:rPr lang="en-IN" sz="1600" dirty="0">
                <a:solidFill>
                  <a:srgbClr val="FF0000"/>
                </a:solidFill>
              </a:rPr>
              <a:t>&lt;</a:t>
            </a:r>
            <a:r>
              <a:rPr lang="en-IN" sz="1600" dirty="0" err="1">
                <a:solidFill>
                  <a:srgbClr val="FF0000"/>
                </a:solidFill>
              </a:rPr>
              <a:t>connectionStrings</a:t>
            </a:r>
            <a:r>
              <a:rPr lang="en-IN" sz="1600" dirty="0">
                <a:solidFill>
                  <a:srgbClr val="FF0000"/>
                </a:solidFill>
              </a:rPr>
              <a:t>&gt;  </a:t>
            </a:r>
          </a:p>
          <a:p>
            <a:r>
              <a:rPr lang="en-IN" sz="1600" dirty="0">
                <a:solidFill>
                  <a:srgbClr val="FF0000"/>
                </a:solidFill>
              </a:rPr>
              <a:t>        &lt;add name="</a:t>
            </a:r>
            <a:r>
              <a:rPr lang="en-IN" sz="1600" dirty="0" err="1">
                <a:solidFill>
                  <a:srgbClr val="00B0F0"/>
                </a:solidFill>
              </a:rPr>
              <a:t>Constr</a:t>
            </a:r>
            <a:r>
              <a:rPr lang="en-IN" sz="1600" dirty="0">
                <a:solidFill>
                  <a:srgbClr val="FF0000"/>
                </a:solidFill>
              </a:rPr>
              <a:t>" </a:t>
            </a:r>
            <a:r>
              <a:rPr lang="en-IN" sz="1600" dirty="0" err="1">
                <a:solidFill>
                  <a:srgbClr val="FF0000"/>
                </a:solidFill>
              </a:rPr>
              <a:t>connectionString</a:t>
            </a:r>
            <a:r>
              <a:rPr lang="en-IN" sz="1600" dirty="0">
                <a:solidFill>
                  <a:srgbClr val="FF0000"/>
                </a:solidFill>
              </a:rPr>
              <a:t>=“</a:t>
            </a:r>
            <a:r>
              <a:rPr lang="en-IN" sz="1600" dirty="0">
                <a:solidFill>
                  <a:srgbClr val="002060"/>
                </a:solidFill>
              </a:rPr>
              <a:t>XXXXX</a:t>
            </a:r>
            <a:r>
              <a:rPr lang="en-IN" sz="1600" dirty="0">
                <a:solidFill>
                  <a:srgbClr val="FF0000"/>
                </a:solidFill>
              </a:rPr>
              <a:t>" </a:t>
            </a:r>
            <a:r>
              <a:rPr lang="en-IN" sz="1600" dirty="0" err="1">
                <a:solidFill>
                  <a:srgbClr val="FF0000"/>
                </a:solidFill>
              </a:rPr>
              <a:t>providerName</a:t>
            </a:r>
            <a:r>
              <a:rPr lang="en-IN" sz="1600" dirty="0">
                <a:solidFill>
                  <a:srgbClr val="FF0000"/>
                </a:solidFill>
              </a:rPr>
              <a:t>="</a:t>
            </a:r>
            <a:r>
              <a:rPr lang="en-IN" sz="1600" dirty="0" err="1">
                <a:solidFill>
                  <a:srgbClr val="FF0000"/>
                </a:solidFill>
              </a:rPr>
              <a:t>System.Data.SqlClient</a:t>
            </a:r>
            <a:r>
              <a:rPr lang="en-IN" sz="1600" dirty="0">
                <a:solidFill>
                  <a:srgbClr val="FF0000"/>
                </a:solidFill>
              </a:rPr>
              <a:t>"/&gt;  &lt;/</a:t>
            </a:r>
            <a:r>
              <a:rPr lang="en-IN" sz="1600" dirty="0" err="1">
                <a:solidFill>
                  <a:srgbClr val="FF0000"/>
                </a:solidFill>
              </a:rPr>
              <a:t>connectionStrings</a:t>
            </a:r>
            <a:r>
              <a:rPr lang="en-IN" sz="1600" dirty="0">
                <a:solidFill>
                  <a:srgbClr val="FF0000"/>
                </a:solidFill>
              </a:rPr>
              <a:t>&gt;  </a:t>
            </a:r>
          </a:p>
        </p:txBody>
      </p:sp>
      <p:sp>
        <p:nvSpPr>
          <p:cNvPr id="6" name="Rectangle 5"/>
          <p:cNvSpPr/>
          <p:nvPr/>
        </p:nvSpPr>
        <p:spPr>
          <a:xfrm>
            <a:off x="1981200" y="5955391"/>
            <a:ext cx="8686800" cy="369332"/>
          </a:xfrm>
          <a:prstGeom prst="rect">
            <a:avLst/>
          </a:prstGeom>
        </p:spPr>
        <p:txBody>
          <a:bodyPr wrap="square">
            <a:spAutoFit/>
          </a:bodyPr>
          <a:lstStyle/>
          <a:p>
            <a:r>
              <a:rPr lang="en-IN" dirty="0" err="1">
                <a:solidFill>
                  <a:srgbClr val="000000"/>
                </a:solidFill>
                <a:latin typeface="Consolas" panose="020B0609020204030204" pitchFamily="49" charset="0"/>
              </a:rPr>
              <a:t>SqlConnection</a:t>
            </a:r>
            <a:r>
              <a:rPr lang="en-IN" dirty="0">
                <a:solidFill>
                  <a:srgbClr val="000000"/>
                </a:solidFill>
                <a:latin typeface="Consolas" panose="020B0609020204030204" pitchFamily="49" charset="0"/>
              </a:rPr>
              <a:t> _Con = </a:t>
            </a:r>
            <a:r>
              <a:rPr lang="en-IN" b="1" dirty="0">
                <a:solidFill>
                  <a:srgbClr val="006699"/>
                </a:solidFill>
                <a:latin typeface="Consolas" panose="020B0609020204030204" pitchFamily="49" charset="0"/>
              </a:rPr>
              <a:t>new</a:t>
            </a: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SqlConnection</a:t>
            </a:r>
            <a:r>
              <a:rPr lang="en-IN" dirty="0">
                <a:solidFill>
                  <a:srgbClr val="000000"/>
                </a:solidFill>
                <a:latin typeface="Consolas" panose="020B0609020204030204" pitchFamily="49" charset="0"/>
              </a:rPr>
              <a:t>(</a:t>
            </a:r>
            <a:r>
              <a:rPr lang="en-IN" dirty="0">
                <a:solidFill>
                  <a:srgbClr val="0000FF"/>
                </a:solidFill>
                <a:latin typeface="Consolas" panose="020B0609020204030204" pitchFamily="49" charset="0"/>
              </a:rPr>
              <a:t>“XXXXXXX</a:t>
            </a:r>
            <a:r>
              <a:rPr lang="en-IN" dirty="0">
                <a:solidFill>
                  <a:srgbClr val="000000"/>
                </a:solidFill>
                <a:latin typeface="Consolas" panose="020B0609020204030204" pitchFamily="49" charset="0"/>
              </a:rPr>
              <a:t>”);</a:t>
            </a:r>
            <a:endParaRPr lang="en-IN" dirty="0"/>
          </a:p>
        </p:txBody>
      </p:sp>
      <p:sp>
        <p:nvSpPr>
          <p:cNvPr id="7" name="Rectangle 6"/>
          <p:cNvSpPr/>
          <p:nvPr/>
        </p:nvSpPr>
        <p:spPr>
          <a:xfrm>
            <a:off x="1631504" y="4286416"/>
            <a:ext cx="8884096" cy="1200329"/>
          </a:xfrm>
          <a:prstGeom prst="rect">
            <a:avLst/>
          </a:prstGeom>
        </p:spPr>
        <p:txBody>
          <a:bodyPr wrap="square">
            <a:spAutoFit/>
          </a:bodyPr>
          <a:lstStyle/>
          <a:p>
            <a:r>
              <a:rPr lang="en-US" dirty="0">
                <a:solidFill>
                  <a:srgbClr val="000000"/>
                </a:solidFill>
                <a:latin typeface="Consolas" panose="020B0609020204030204" pitchFamily="49" charset="0"/>
              </a:rPr>
              <a:t>String </a:t>
            </a:r>
            <a:r>
              <a:rPr lang="en-US" dirty="0" err="1">
                <a:solidFill>
                  <a:srgbClr val="000000"/>
                </a:solidFill>
                <a:latin typeface="Consolas" panose="020B0609020204030204" pitchFamily="49" charset="0"/>
              </a:rPr>
              <a:t>connStr</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System.Configuration.ConfigurationManager.ConnectionStrings</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t>
            </a:r>
            <a:r>
              <a:rPr lang="en-US" dirty="0" err="1">
                <a:solidFill>
                  <a:srgbClr val="00B0F0"/>
                </a:solidFill>
                <a:latin typeface="Consolas" panose="020B0609020204030204" pitchFamily="49" charset="0"/>
              </a:rPr>
              <a:t>Constr</a:t>
            </a:r>
            <a:r>
              <a:rPr lang="en-US" dirty="0">
                <a:solidFill>
                  <a:srgbClr val="0000FF"/>
                </a:solidFill>
                <a:latin typeface="Consolas" panose="020B0609020204030204" pitchFamily="49" charset="0"/>
              </a:rPr>
              <a:t>"</a:t>
            </a:r>
            <a:r>
              <a:rPr lang="en-US" dirty="0">
                <a:solidFill>
                  <a:srgbClr val="000000"/>
                </a:solidFill>
                <a:latin typeface="Consolas" panose="020B0609020204030204" pitchFamily="49" charset="0"/>
              </a:rPr>
              <a:t>].Connection String;  </a:t>
            </a:r>
            <a:endParaRPr lang="en-US" dirty="0">
              <a:solidFill>
                <a:srgbClr val="5C5C5C"/>
              </a:solidFill>
              <a:latin typeface="Consolas" panose="020B0609020204030204" pitchFamily="49" charset="0"/>
            </a:endParaRPr>
          </a:p>
          <a:p>
            <a:br>
              <a:rPr lang="en-US" dirty="0"/>
            </a:br>
            <a:endParaRPr lang="en-IN" dirty="0"/>
          </a:p>
        </p:txBody>
      </p:sp>
    </p:spTree>
    <p:extLst>
      <p:ext uri="{BB962C8B-B14F-4D97-AF65-F5344CB8AC3E}">
        <p14:creationId xmlns:p14="http://schemas.microsoft.com/office/powerpoint/2010/main" val="42603594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a:defRPr/>
            </a:pPr>
            <a:r>
              <a:rPr lang="en-US" dirty="0" err="1"/>
              <a:t>SQLConnection</a:t>
            </a:r>
            <a:r>
              <a:rPr lang="en-US" dirty="0"/>
              <a:t> Methods</a:t>
            </a:r>
          </a:p>
        </p:txBody>
      </p:sp>
      <p:graphicFrame>
        <p:nvGraphicFramePr>
          <p:cNvPr id="26653" name="Group 29"/>
          <p:cNvGraphicFramePr>
            <a:graphicFrameLocks noGrp="1"/>
          </p:cNvGraphicFramePr>
          <p:nvPr/>
        </p:nvGraphicFramePr>
        <p:xfrm>
          <a:off x="2286000" y="2487613"/>
          <a:ext cx="8229600" cy="1551002"/>
        </p:xfrm>
        <a:graphic>
          <a:graphicData uri="http://schemas.openxmlformats.org/drawingml/2006/table">
            <a:tbl>
              <a:tblPr/>
              <a:tblGrid>
                <a:gridCol w="2317750">
                  <a:extLst>
                    <a:ext uri="{9D8B030D-6E8A-4147-A177-3AD203B41FA5}">
                      <a16:colId xmlns:a16="http://schemas.microsoft.com/office/drawing/2014/main" val="20000"/>
                    </a:ext>
                  </a:extLst>
                </a:gridCol>
                <a:gridCol w="5911850">
                  <a:extLst>
                    <a:ext uri="{9D8B030D-6E8A-4147-A177-3AD203B41FA5}">
                      <a16:colId xmlns:a16="http://schemas.microsoft.com/office/drawing/2014/main" val="20001"/>
                    </a:ext>
                  </a:extLst>
                </a:gridCol>
              </a:tblGrid>
              <a:tr h="50625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1" i="0" u="none" strike="noStrike" cap="none" normalizeH="0" baseline="0" dirty="0">
                          <a:ln>
                            <a:noFill/>
                          </a:ln>
                          <a:solidFill>
                            <a:srgbClr val="FF0000"/>
                          </a:solidFill>
                          <a:effectLst/>
                          <a:latin typeface="Comic Sans MS" pitchFamily="66" charset="0"/>
                        </a:rPr>
                        <a:t>Method</a:t>
                      </a:r>
                      <a:endParaRPr kumimoji="0" lang="en-US" sz="1600" b="1" i="0" u="none" strike="noStrike" cap="none" normalizeH="0" baseline="0" dirty="0">
                        <a:ln>
                          <a:noFill/>
                        </a:ln>
                        <a:solidFill>
                          <a:srgbClr val="FF0000"/>
                        </a:solidFill>
                        <a:effectLst/>
                        <a:latin typeface="Comic Sans MS" pitchFamily="66" charset="0"/>
                      </a:endParaRPr>
                    </a:p>
                  </a:txBody>
                  <a:tcPr marT="45707" marB="4570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1" i="0" u="none" strike="noStrike" cap="none" normalizeH="0" baseline="0" dirty="0">
                          <a:ln>
                            <a:noFill/>
                          </a:ln>
                          <a:solidFill>
                            <a:srgbClr val="FF0000"/>
                          </a:solidFill>
                          <a:effectLst/>
                          <a:latin typeface="Comic Sans MS" pitchFamily="66" charset="0"/>
                        </a:rPr>
                        <a:t>Description</a:t>
                      </a:r>
                    </a:p>
                  </a:txBody>
                  <a:tcPr marT="45707" marB="4570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4003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Comic Sans MS" pitchFamily="66" charset="0"/>
                        </a:rPr>
                        <a:t>Open</a:t>
                      </a:r>
                    </a:p>
                  </a:txBody>
                  <a:tcPr marT="45707" marB="4570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Comic Sans MS" pitchFamily="66" charset="0"/>
                        </a:rPr>
                        <a:t>Opens a connection using the details specified in the connection String </a:t>
                      </a:r>
                    </a:p>
                  </a:txBody>
                  <a:tcPr marT="45707" marB="4570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468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Comic Sans MS" pitchFamily="66" charset="0"/>
                        </a:rPr>
                        <a:t>Close</a:t>
                      </a:r>
                    </a:p>
                  </a:txBody>
                  <a:tcPr marT="45707" marB="4570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Comic Sans MS" pitchFamily="66" charset="0"/>
                        </a:rPr>
                        <a:t>Closes a currently open connection</a:t>
                      </a:r>
                    </a:p>
                  </a:txBody>
                  <a:tcPr marT="45707" marB="4570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6654" name="Text Box 30"/>
          <p:cNvSpPr txBox="1">
            <a:spLocks noChangeArrowheads="1"/>
          </p:cNvSpPr>
          <p:nvPr/>
        </p:nvSpPr>
        <p:spPr bwMode="auto">
          <a:xfrm>
            <a:off x="2133600" y="4584700"/>
            <a:ext cx="853440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9pPr>
          </a:lstStyle>
          <a:p>
            <a:pPr eaLnBrk="1" hangingPunct="1">
              <a:spcBef>
                <a:spcPct val="0"/>
              </a:spcBef>
              <a:buClrTx/>
              <a:buSzTx/>
              <a:buFontTx/>
              <a:buNone/>
            </a:pPr>
            <a:r>
              <a:rPr lang="en-US" altLang="en-US" sz="1800">
                <a:solidFill>
                  <a:srgbClr val="000000"/>
                </a:solidFill>
                <a:latin typeface="Courier New" panose="02070309020205020404" pitchFamily="49" charset="0"/>
              </a:rPr>
              <a:t>myConnection</a:t>
            </a:r>
            <a:r>
              <a:rPr lang="en-US" altLang="en-US" sz="1800">
                <a:solidFill>
                  <a:srgbClr val="FF0000"/>
                </a:solidFill>
                <a:latin typeface="Courier New" panose="02070309020205020404" pitchFamily="49" charset="0"/>
              </a:rPr>
              <a:t>.Open()</a:t>
            </a:r>
          </a:p>
          <a:p>
            <a:pPr eaLnBrk="1" hangingPunct="1">
              <a:spcBef>
                <a:spcPct val="0"/>
              </a:spcBef>
              <a:buClrTx/>
              <a:buSzTx/>
              <a:buFontTx/>
              <a:buNone/>
            </a:pPr>
            <a:endParaRPr lang="en-US" altLang="en-US" sz="1800">
              <a:solidFill>
                <a:srgbClr val="000000"/>
              </a:solidFill>
              <a:latin typeface="Courier New" panose="02070309020205020404" pitchFamily="49" charset="0"/>
            </a:endParaRPr>
          </a:p>
          <a:p>
            <a:pPr eaLnBrk="1" hangingPunct="1">
              <a:spcBef>
                <a:spcPct val="0"/>
              </a:spcBef>
              <a:buClrTx/>
              <a:buSzTx/>
              <a:buFontTx/>
              <a:buNone/>
            </a:pPr>
            <a:r>
              <a:rPr lang="en-US" altLang="en-US" sz="1800">
                <a:solidFill>
                  <a:srgbClr val="000000"/>
                </a:solidFill>
                <a:latin typeface="Courier New" panose="02070309020205020404" pitchFamily="49" charset="0"/>
              </a:rPr>
              <a:t>	</a:t>
            </a:r>
            <a:r>
              <a:rPr lang="en-US" altLang="en-US" sz="1800">
                <a:solidFill>
                  <a:srgbClr val="008000"/>
                </a:solidFill>
                <a:latin typeface="Courier New" panose="02070309020205020404" pitchFamily="49" charset="0"/>
              </a:rPr>
              <a:t>‘Perform The required action on the SQL Server</a:t>
            </a:r>
          </a:p>
          <a:p>
            <a:pPr eaLnBrk="1" hangingPunct="1">
              <a:spcBef>
                <a:spcPct val="0"/>
              </a:spcBef>
              <a:buClrTx/>
              <a:buSzTx/>
              <a:buFontTx/>
              <a:buNone/>
            </a:pPr>
            <a:endParaRPr lang="en-US" altLang="en-US" sz="1800">
              <a:solidFill>
                <a:srgbClr val="008000"/>
              </a:solidFill>
              <a:latin typeface="Courier New" panose="02070309020205020404" pitchFamily="49" charset="0"/>
            </a:endParaRPr>
          </a:p>
          <a:p>
            <a:pPr eaLnBrk="1" hangingPunct="1">
              <a:spcBef>
                <a:spcPct val="0"/>
              </a:spcBef>
              <a:buClrTx/>
              <a:buSzTx/>
              <a:buFontTx/>
              <a:buNone/>
            </a:pPr>
            <a:r>
              <a:rPr lang="en-US" altLang="en-US" sz="1800">
                <a:solidFill>
                  <a:srgbClr val="000000"/>
                </a:solidFill>
                <a:latin typeface="Courier New" panose="02070309020205020404" pitchFamily="49" charset="0"/>
              </a:rPr>
              <a:t>myConnection</a:t>
            </a:r>
            <a:r>
              <a:rPr lang="en-US" altLang="en-US" sz="1800">
                <a:solidFill>
                  <a:srgbClr val="FF0000"/>
                </a:solidFill>
                <a:latin typeface="Courier New" panose="02070309020205020404" pitchFamily="49" charset="0"/>
              </a:rPr>
              <a:t>.Close()</a:t>
            </a:r>
          </a:p>
          <a:p>
            <a:pPr eaLnBrk="1" hangingPunct="1">
              <a:spcBef>
                <a:spcPct val="0"/>
              </a:spcBef>
              <a:buClrTx/>
              <a:buSzTx/>
              <a:buFontTx/>
              <a:buNone/>
            </a:pPr>
            <a:endParaRPr lang="en-US" altLang="en-US" sz="1800">
              <a:solidFill>
                <a:srgbClr val="000000"/>
              </a:solidFill>
              <a:latin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654"/>
                                        </p:tgtEl>
                                        <p:attrNameLst>
                                          <p:attrName>style.visibility</p:attrName>
                                        </p:attrNameLst>
                                      </p:cBhvr>
                                      <p:to>
                                        <p:strVal val="visible"/>
                                      </p:to>
                                    </p:set>
                                    <p:anim calcmode="lin" valueType="num">
                                      <p:cBhvr additive="base">
                                        <p:cTn id="7" dur="500" fill="hold"/>
                                        <p:tgtEl>
                                          <p:spTgt spid="26654"/>
                                        </p:tgtEl>
                                        <p:attrNameLst>
                                          <p:attrName>ppt_x</p:attrName>
                                        </p:attrNameLst>
                                      </p:cBhvr>
                                      <p:tavLst>
                                        <p:tav tm="0">
                                          <p:val>
                                            <p:strVal val="0-#ppt_w/2"/>
                                          </p:val>
                                        </p:tav>
                                        <p:tav tm="100000">
                                          <p:val>
                                            <p:strVal val="#ppt_x"/>
                                          </p:val>
                                        </p:tav>
                                      </p:tavLst>
                                    </p:anim>
                                    <p:anim calcmode="lin" valueType="num">
                                      <p:cBhvr additive="base">
                                        <p:cTn id="8" dur="500" fill="hold"/>
                                        <p:tgtEl>
                                          <p:spTgt spid="266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54"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a:defRPr/>
            </a:pPr>
            <a:r>
              <a:rPr lang="en-US" dirty="0"/>
              <a:t>SqlCommand Object</a:t>
            </a:r>
          </a:p>
        </p:txBody>
      </p:sp>
      <p:sp>
        <p:nvSpPr>
          <p:cNvPr id="33795" name="Text Box 3"/>
          <p:cNvSpPr txBox="1">
            <a:spLocks noChangeArrowheads="1"/>
          </p:cNvSpPr>
          <p:nvPr/>
        </p:nvSpPr>
        <p:spPr bwMode="auto">
          <a:xfrm>
            <a:off x="1952625" y="1214438"/>
            <a:ext cx="76962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9pPr>
          </a:lstStyle>
          <a:p>
            <a:pPr eaLnBrk="1" hangingPunct="1">
              <a:spcBef>
                <a:spcPct val="0"/>
              </a:spcBef>
              <a:buClrTx/>
              <a:buSzTx/>
              <a:buFontTx/>
              <a:buNone/>
            </a:pPr>
            <a:r>
              <a:rPr lang="en-US" altLang="en-US" sz="2400">
                <a:solidFill>
                  <a:schemeClr val="tx1"/>
                </a:solidFill>
                <a:latin typeface="Comic Sans MS" panose="030F0702030302020204" pitchFamily="66" charset="0"/>
              </a:rPr>
              <a:t>- It allows to execute a </a:t>
            </a:r>
            <a:r>
              <a:rPr lang="en-US" altLang="en-US" sz="2000">
                <a:solidFill>
                  <a:schemeClr val="tx1"/>
                </a:solidFill>
                <a:latin typeface="Comic Sans MS" panose="030F0702030302020204" pitchFamily="66" charset="0"/>
              </a:rPr>
              <a:t>T-SQL</a:t>
            </a:r>
            <a:r>
              <a:rPr lang="en-US" altLang="en-US" sz="2400">
                <a:solidFill>
                  <a:schemeClr val="tx1"/>
                </a:solidFill>
                <a:latin typeface="Comic Sans MS" panose="030F0702030302020204" pitchFamily="66" charset="0"/>
              </a:rPr>
              <a:t> or a </a:t>
            </a:r>
            <a:r>
              <a:rPr lang="en-US" altLang="en-US" sz="2000">
                <a:solidFill>
                  <a:schemeClr val="tx1"/>
                </a:solidFill>
                <a:latin typeface="Comic Sans MS" panose="030F0702030302020204" pitchFamily="66" charset="0"/>
              </a:rPr>
              <a:t>Stored Procedure</a:t>
            </a:r>
            <a:r>
              <a:rPr lang="en-US" altLang="en-US" sz="2400">
                <a:solidFill>
                  <a:schemeClr val="tx1"/>
                </a:solidFill>
                <a:latin typeface="Comic Sans MS" panose="030F0702030302020204" pitchFamily="66" charset="0"/>
              </a:rPr>
              <a:t> in the Data store</a:t>
            </a:r>
            <a:endParaRPr lang="en-US" altLang="en-US" sz="2000">
              <a:solidFill>
                <a:schemeClr val="hlink"/>
              </a:solidFill>
              <a:latin typeface="Comic Sans MS" panose="030F0702030302020204" pitchFamily="66" charset="0"/>
            </a:endParaRPr>
          </a:p>
        </p:txBody>
      </p:sp>
      <p:sp>
        <p:nvSpPr>
          <p:cNvPr id="28676" name="Text Box 4"/>
          <p:cNvSpPr txBox="1">
            <a:spLocks noChangeArrowheads="1"/>
          </p:cNvSpPr>
          <p:nvPr/>
        </p:nvSpPr>
        <p:spPr bwMode="auto">
          <a:xfrm>
            <a:off x="1952625" y="2214564"/>
            <a:ext cx="7696200"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9pPr>
          </a:lstStyle>
          <a:p>
            <a:pPr algn="just" eaLnBrk="1" hangingPunct="1">
              <a:spcBef>
                <a:spcPct val="0"/>
              </a:spcBef>
              <a:buClrTx/>
              <a:buSzTx/>
              <a:buFontTx/>
              <a:buNone/>
            </a:pPr>
            <a:r>
              <a:rPr lang="en-US" altLang="en-US" sz="2400">
                <a:solidFill>
                  <a:schemeClr val="tx1"/>
                </a:solidFill>
                <a:latin typeface="Comic Sans MS" panose="030F0702030302020204" pitchFamily="66" charset="0"/>
              </a:rPr>
              <a:t>- The </a:t>
            </a:r>
            <a:r>
              <a:rPr lang="en-US" altLang="en-US" sz="2000">
                <a:solidFill>
                  <a:schemeClr val="tx1"/>
                </a:solidFill>
                <a:latin typeface="Comic Sans MS" panose="030F0702030302020204" pitchFamily="66" charset="0"/>
              </a:rPr>
              <a:t>Constructor</a:t>
            </a:r>
            <a:r>
              <a:rPr lang="en-US" altLang="en-US" sz="2400">
                <a:solidFill>
                  <a:schemeClr val="tx1"/>
                </a:solidFill>
                <a:latin typeface="Comic Sans MS" panose="030F0702030302020204" pitchFamily="66" charset="0"/>
              </a:rPr>
              <a:t> for the SqlCommand class has several variations, but the simplest method is to initialize an SqlCommand object with no parameters and then set the properties we need to perform the task</a:t>
            </a:r>
            <a:endParaRPr lang="en-US" altLang="en-US" sz="2000">
              <a:solidFill>
                <a:schemeClr val="hlink"/>
              </a:solidFill>
              <a:latin typeface="Comic Sans MS" panose="030F0702030302020204" pitchFamily="66" charset="0"/>
            </a:endParaRPr>
          </a:p>
        </p:txBody>
      </p:sp>
      <p:sp>
        <p:nvSpPr>
          <p:cNvPr id="28678" name="Text Box 6"/>
          <p:cNvSpPr txBox="1">
            <a:spLocks noChangeArrowheads="1"/>
          </p:cNvSpPr>
          <p:nvPr/>
        </p:nvSpPr>
        <p:spPr bwMode="auto">
          <a:xfrm>
            <a:off x="2024063" y="4143375"/>
            <a:ext cx="7696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9pPr>
          </a:lstStyle>
          <a:p>
            <a:pPr algn="just" eaLnBrk="1" hangingPunct="1">
              <a:spcBef>
                <a:spcPct val="0"/>
              </a:spcBef>
              <a:buClrTx/>
              <a:buSzTx/>
              <a:buFontTx/>
              <a:buNone/>
            </a:pPr>
            <a:r>
              <a:rPr lang="en-US" altLang="en-US" sz="2400">
                <a:solidFill>
                  <a:schemeClr val="tx1"/>
                </a:solidFill>
                <a:latin typeface="Comic Sans MS" panose="030F0702030302020204" pitchFamily="66" charset="0"/>
              </a:rPr>
              <a:t>- There are certain properties that must be set before any Execute method of the Command object is called</a:t>
            </a:r>
            <a:endParaRPr lang="en-US" altLang="en-US" sz="2000">
              <a:solidFill>
                <a:schemeClr val="hlink"/>
              </a:solidFill>
              <a:latin typeface="Comic Sans MS" panose="030F0702030302020204" pitchFamily="66" charset="0"/>
            </a:endParaRPr>
          </a:p>
        </p:txBody>
      </p:sp>
      <p:sp>
        <p:nvSpPr>
          <p:cNvPr id="28679" name="Text Box 7"/>
          <p:cNvSpPr txBox="1">
            <a:spLocks noChangeArrowheads="1"/>
          </p:cNvSpPr>
          <p:nvPr/>
        </p:nvSpPr>
        <p:spPr bwMode="auto">
          <a:xfrm>
            <a:off x="1952625" y="5384801"/>
            <a:ext cx="7696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9pPr>
          </a:lstStyle>
          <a:p>
            <a:pPr eaLnBrk="1" hangingPunct="1">
              <a:spcBef>
                <a:spcPct val="0"/>
              </a:spcBef>
              <a:buClrTx/>
              <a:buSzTx/>
              <a:buFontTx/>
              <a:buNone/>
            </a:pPr>
            <a:r>
              <a:rPr lang="en-US" altLang="en-US" sz="2400">
                <a:solidFill>
                  <a:schemeClr val="tx1"/>
                </a:solidFill>
                <a:latin typeface="Comic Sans MS" panose="030F0702030302020204" pitchFamily="66" charset="0"/>
              </a:rPr>
              <a:t>- Also the </a:t>
            </a:r>
            <a:r>
              <a:rPr lang="en-US" altLang="en-US" sz="2400">
                <a:solidFill>
                  <a:srgbClr val="FF0000"/>
                </a:solidFill>
                <a:latin typeface="Comic Sans MS" panose="030F0702030302020204" pitchFamily="66" charset="0"/>
              </a:rPr>
              <a:t>connection should be open when executing a command object method</a:t>
            </a:r>
            <a:endParaRPr lang="en-US" altLang="en-US" sz="2000">
              <a:solidFill>
                <a:srgbClr val="FF0000"/>
              </a:solidFill>
              <a:latin typeface="Comic Sans MS" panose="030F0702030302020204"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676"/>
                                        </p:tgtEl>
                                        <p:attrNameLst>
                                          <p:attrName>style.visibility</p:attrName>
                                        </p:attrNameLst>
                                      </p:cBhvr>
                                      <p:to>
                                        <p:strVal val="visible"/>
                                      </p:to>
                                    </p:set>
                                    <p:anim calcmode="lin" valueType="num">
                                      <p:cBhvr additive="base">
                                        <p:cTn id="7" dur="500" fill="hold"/>
                                        <p:tgtEl>
                                          <p:spTgt spid="28676"/>
                                        </p:tgtEl>
                                        <p:attrNameLst>
                                          <p:attrName>ppt_x</p:attrName>
                                        </p:attrNameLst>
                                      </p:cBhvr>
                                      <p:tavLst>
                                        <p:tav tm="0">
                                          <p:val>
                                            <p:strVal val="0-#ppt_w/2"/>
                                          </p:val>
                                        </p:tav>
                                        <p:tav tm="100000">
                                          <p:val>
                                            <p:strVal val="#ppt_x"/>
                                          </p:val>
                                        </p:tav>
                                      </p:tavLst>
                                    </p:anim>
                                    <p:anim calcmode="lin" valueType="num">
                                      <p:cBhvr additive="base">
                                        <p:cTn id="8" dur="500" fill="hold"/>
                                        <p:tgtEl>
                                          <p:spTgt spid="2867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8678"/>
                                        </p:tgtEl>
                                        <p:attrNameLst>
                                          <p:attrName>style.visibility</p:attrName>
                                        </p:attrNameLst>
                                      </p:cBhvr>
                                      <p:to>
                                        <p:strVal val="visible"/>
                                      </p:to>
                                    </p:set>
                                    <p:anim calcmode="lin" valueType="num">
                                      <p:cBhvr additive="base">
                                        <p:cTn id="13" dur="500" fill="hold"/>
                                        <p:tgtEl>
                                          <p:spTgt spid="28678"/>
                                        </p:tgtEl>
                                        <p:attrNameLst>
                                          <p:attrName>ppt_x</p:attrName>
                                        </p:attrNameLst>
                                      </p:cBhvr>
                                      <p:tavLst>
                                        <p:tav tm="0">
                                          <p:val>
                                            <p:strVal val="0-#ppt_w/2"/>
                                          </p:val>
                                        </p:tav>
                                        <p:tav tm="100000">
                                          <p:val>
                                            <p:strVal val="#ppt_x"/>
                                          </p:val>
                                        </p:tav>
                                      </p:tavLst>
                                    </p:anim>
                                    <p:anim calcmode="lin" valueType="num">
                                      <p:cBhvr additive="base">
                                        <p:cTn id="14" dur="500" fill="hold"/>
                                        <p:tgtEl>
                                          <p:spTgt spid="2867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8679"/>
                                        </p:tgtEl>
                                        <p:attrNameLst>
                                          <p:attrName>style.visibility</p:attrName>
                                        </p:attrNameLst>
                                      </p:cBhvr>
                                      <p:to>
                                        <p:strVal val="visible"/>
                                      </p:to>
                                    </p:set>
                                    <p:anim calcmode="lin" valueType="num">
                                      <p:cBhvr additive="base">
                                        <p:cTn id="19" dur="500" fill="hold"/>
                                        <p:tgtEl>
                                          <p:spTgt spid="28679"/>
                                        </p:tgtEl>
                                        <p:attrNameLst>
                                          <p:attrName>ppt_x</p:attrName>
                                        </p:attrNameLst>
                                      </p:cBhvr>
                                      <p:tavLst>
                                        <p:tav tm="0">
                                          <p:val>
                                            <p:strVal val="0-#ppt_w/2"/>
                                          </p:val>
                                        </p:tav>
                                        <p:tav tm="100000">
                                          <p:val>
                                            <p:strVal val="#ppt_x"/>
                                          </p:val>
                                        </p:tav>
                                      </p:tavLst>
                                    </p:anim>
                                    <p:anim calcmode="lin" valueType="num">
                                      <p:cBhvr additive="base">
                                        <p:cTn id="20" dur="500" fill="hold"/>
                                        <p:tgtEl>
                                          <p:spTgt spid="2867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autoUpdateAnimBg="0"/>
      <p:bldP spid="28678" grpId="0" autoUpdateAnimBg="0"/>
      <p:bldP spid="28679"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3DE15396-D452-E401-1B47-A6D8D62768B3}"/>
              </a:ext>
            </a:extLst>
          </p:cNvPr>
          <p:cNvGraphicFramePr>
            <a:graphicFrameLocks noGrp="1"/>
          </p:cNvGraphicFramePr>
          <p:nvPr>
            <p:extLst>
              <p:ext uri="{D42A27DB-BD31-4B8C-83A1-F6EECF244321}">
                <p14:modId xmlns:p14="http://schemas.microsoft.com/office/powerpoint/2010/main" val="2634851227"/>
              </p:ext>
            </p:extLst>
          </p:nvPr>
        </p:nvGraphicFramePr>
        <p:xfrm>
          <a:off x="0" y="476672"/>
          <a:ext cx="12192000" cy="5347406"/>
        </p:xfrm>
        <a:graphic>
          <a:graphicData uri="http://schemas.openxmlformats.org/drawingml/2006/table">
            <a:tbl>
              <a:tblPr firstRow="1" bandRow="1">
                <a:tableStyleId>{5C22544A-7EE6-4342-B048-85BDC9FD1C3A}</a:tableStyleId>
              </a:tblPr>
              <a:tblGrid>
                <a:gridCol w="5947948">
                  <a:extLst>
                    <a:ext uri="{9D8B030D-6E8A-4147-A177-3AD203B41FA5}">
                      <a16:colId xmlns:a16="http://schemas.microsoft.com/office/drawing/2014/main" val="1256699553"/>
                    </a:ext>
                  </a:extLst>
                </a:gridCol>
                <a:gridCol w="6244052">
                  <a:extLst>
                    <a:ext uri="{9D8B030D-6E8A-4147-A177-3AD203B41FA5}">
                      <a16:colId xmlns:a16="http://schemas.microsoft.com/office/drawing/2014/main" val="1662347267"/>
                    </a:ext>
                  </a:extLst>
                </a:gridCol>
              </a:tblGrid>
              <a:tr h="565099">
                <a:tc>
                  <a:txBody>
                    <a:bodyPr/>
                    <a:lstStyle/>
                    <a:p>
                      <a:pPr algn="ctr" fontAlgn="t"/>
                      <a:r>
                        <a:rPr lang="en-IN" sz="2800" dirty="0">
                          <a:solidFill>
                            <a:srgbClr val="000000"/>
                          </a:solidFill>
                          <a:effectLst/>
                          <a:latin typeface="times new roman" panose="02020603050405020304" pitchFamily="18" charset="0"/>
                        </a:rPr>
                        <a:t>Constructor</a:t>
                      </a:r>
                    </a:p>
                  </a:txBody>
                  <a:tcPr marL="114300" marR="114300" marT="114300" marB="114300"/>
                </a:tc>
                <a:tc>
                  <a:txBody>
                    <a:bodyPr/>
                    <a:lstStyle/>
                    <a:p>
                      <a:pPr algn="ctr" fontAlgn="t"/>
                      <a:r>
                        <a:rPr lang="en-IN" sz="2800" dirty="0">
                          <a:solidFill>
                            <a:srgbClr val="000000"/>
                          </a:solidFill>
                          <a:effectLst/>
                          <a:latin typeface="times new roman" panose="02020603050405020304" pitchFamily="18" charset="0"/>
                        </a:rPr>
                        <a:t>Description</a:t>
                      </a:r>
                    </a:p>
                  </a:txBody>
                  <a:tcPr marL="114300" marR="114300" marT="114300" marB="114300"/>
                </a:tc>
                <a:extLst>
                  <a:ext uri="{0D108BD9-81ED-4DB2-BD59-A6C34878D82A}">
                    <a16:rowId xmlns:a16="http://schemas.microsoft.com/office/drawing/2014/main" val="473347981"/>
                  </a:ext>
                </a:extLst>
              </a:tr>
              <a:tr h="479590">
                <a:tc>
                  <a:txBody>
                    <a:bodyPr/>
                    <a:lstStyle/>
                    <a:p>
                      <a:pPr algn="just" fontAlgn="t"/>
                      <a:r>
                        <a:rPr lang="en-IN">
                          <a:solidFill>
                            <a:srgbClr val="333333"/>
                          </a:solidFill>
                          <a:effectLst/>
                          <a:latin typeface="inter-regular"/>
                        </a:rPr>
                        <a:t>SqlCommand()</a:t>
                      </a:r>
                    </a:p>
                  </a:txBody>
                  <a:tcPr marL="76200" marR="76200" marT="76200" marB="76200"/>
                </a:tc>
                <a:tc>
                  <a:txBody>
                    <a:bodyPr/>
                    <a:lstStyle/>
                    <a:p>
                      <a:pPr algn="just" fontAlgn="t"/>
                      <a:r>
                        <a:rPr lang="en-US">
                          <a:solidFill>
                            <a:srgbClr val="333333"/>
                          </a:solidFill>
                          <a:effectLst/>
                          <a:latin typeface="inter-regular"/>
                        </a:rPr>
                        <a:t>It is used to initialize a new instance of the SqlCommand class.</a:t>
                      </a:r>
                    </a:p>
                  </a:txBody>
                  <a:tcPr marL="76200" marR="76200" marT="76200" marB="76200"/>
                </a:tc>
                <a:extLst>
                  <a:ext uri="{0D108BD9-81ED-4DB2-BD59-A6C34878D82A}">
                    <a16:rowId xmlns:a16="http://schemas.microsoft.com/office/drawing/2014/main" val="3719262370"/>
                  </a:ext>
                </a:extLst>
              </a:tr>
              <a:tr h="699989">
                <a:tc>
                  <a:txBody>
                    <a:bodyPr/>
                    <a:lstStyle/>
                    <a:p>
                      <a:pPr algn="just" fontAlgn="t"/>
                      <a:r>
                        <a:rPr lang="en-IN" dirty="0" err="1">
                          <a:solidFill>
                            <a:srgbClr val="333333"/>
                          </a:solidFill>
                          <a:effectLst/>
                          <a:latin typeface="inter-regular"/>
                        </a:rPr>
                        <a:t>SqlCommand</a:t>
                      </a:r>
                      <a:r>
                        <a:rPr lang="en-IN" dirty="0">
                          <a:solidFill>
                            <a:srgbClr val="333333"/>
                          </a:solidFill>
                          <a:effectLst/>
                          <a:latin typeface="inter-regular"/>
                        </a:rPr>
                        <a:t>(String)</a:t>
                      </a:r>
                    </a:p>
                  </a:txBody>
                  <a:tcPr marL="76200" marR="76200" marT="76200" marB="76200"/>
                </a:tc>
                <a:tc>
                  <a:txBody>
                    <a:bodyPr/>
                    <a:lstStyle/>
                    <a:p>
                      <a:pPr algn="just" fontAlgn="t"/>
                      <a:r>
                        <a:rPr lang="en-US" dirty="0">
                          <a:solidFill>
                            <a:srgbClr val="333333"/>
                          </a:solidFill>
                          <a:effectLst/>
                          <a:latin typeface="inter-regular"/>
                        </a:rPr>
                        <a:t>It is used to initialize a new instance of the </a:t>
                      </a:r>
                      <a:r>
                        <a:rPr lang="en-US" dirty="0" err="1">
                          <a:solidFill>
                            <a:srgbClr val="333333"/>
                          </a:solidFill>
                          <a:effectLst/>
                          <a:latin typeface="inter-regular"/>
                        </a:rPr>
                        <a:t>SqlCommand</a:t>
                      </a:r>
                      <a:r>
                        <a:rPr lang="en-US" dirty="0">
                          <a:solidFill>
                            <a:srgbClr val="333333"/>
                          </a:solidFill>
                          <a:effectLst/>
                          <a:latin typeface="inter-regular"/>
                        </a:rPr>
                        <a:t> class with a string parameter.</a:t>
                      </a:r>
                    </a:p>
                  </a:txBody>
                  <a:tcPr marL="76200" marR="76200" marT="76200" marB="76200"/>
                </a:tc>
                <a:extLst>
                  <a:ext uri="{0D108BD9-81ED-4DB2-BD59-A6C34878D82A}">
                    <a16:rowId xmlns:a16="http://schemas.microsoft.com/office/drawing/2014/main" val="3787711142"/>
                  </a:ext>
                </a:extLst>
              </a:tr>
              <a:tr h="1044200">
                <a:tc>
                  <a:txBody>
                    <a:bodyPr/>
                    <a:lstStyle/>
                    <a:p>
                      <a:pPr algn="just" fontAlgn="t"/>
                      <a:r>
                        <a:rPr lang="en-IN" dirty="0" err="1">
                          <a:solidFill>
                            <a:srgbClr val="333333"/>
                          </a:solidFill>
                          <a:effectLst/>
                          <a:latin typeface="inter-regular"/>
                        </a:rPr>
                        <a:t>SqlCommand</a:t>
                      </a:r>
                      <a:r>
                        <a:rPr lang="en-IN" dirty="0">
                          <a:solidFill>
                            <a:srgbClr val="333333"/>
                          </a:solidFill>
                          <a:effectLst/>
                          <a:latin typeface="inter-regular"/>
                        </a:rPr>
                        <a:t>(String, </a:t>
                      </a:r>
                      <a:r>
                        <a:rPr lang="en-IN" dirty="0" err="1">
                          <a:solidFill>
                            <a:srgbClr val="333333"/>
                          </a:solidFill>
                          <a:effectLst/>
                          <a:latin typeface="inter-regular"/>
                        </a:rPr>
                        <a:t>SqlConnection</a:t>
                      </a:r>
                      <a:r>
                        <a:rPr lang="en-IN" dirty="0">
                          <a:solidFill>
                            <a:srgbClr val="333333"/>
                          </a:solidFill>
                          <a:effectLst/>
                          <a:latin typeface="inter-regular"/>
                        </a:rPr>
                        <a:t>)</a:t>
                      </a:r>
                    </a:p>
                  </a:txBody>
                  <a:tcPr marL="76200" marR="76200" marT="76200" marB="76200"/>
                </a:tc>
                <a:tc>
                  <a:txBody>
                    <a:bodyPr/>
                    <a:lstStyle/>
                    <a:p>
                      <a:pPr algn="just" fontAlgn="t"/>
                      <a:r>
                        <a:rPr lang="en-US" dirty="0">
                          <a:solidFill>
                            <a:srgbClr val="333333"/>
                          </a:solidFill>
                          <a:effectLst/>
                          <a:latin typeface="inter-regular"/>
                        </a:rPr>
                        <a:t>It is used to initialize a new instance of the </a:t>
                      </a:r>
                      <a:r>
                        <a:rPr lang="en-US" dirty="0" err="1">
                          <a:solidFill>
                            <a:srgbClr val="333333"/>
                          </a:solidFill>
                          <a:effectLst/>
                          <a:latin typeface="inter-regular"/>
                        </a:rPr>
                        <a:t>SqlCommand</a:t>
                      </a:r>
                      <a:r>
                        <a:rPr lang="en-US" dirty="0">
                          <a:solidFill>
                            <a:srgbClr val="333333"/>
                          </a:solidFill>
                          <a:effectLst/>
                          <a:latin typeface="inter-regular"/>
                        </a:rPr>
                        <a:t> class. It takes two parameters, first is query string and second is connection string.</a:t>
                      </a:r>
                    </a:p>
                  </a:txBody>
                  <a:tcPr marL="76200" marR="76200" marT="76200" marB="76200"/>
                </a:tc>
                <a:extLst>
                  <a:ext uri="{0D108BD9-81ED-4DB2-BD59-A6C34878D82A}">
                    <a16:rowId xmlns:a16="http://schemas.microsoft.com/office/drawing/2014/main" val="2862301740"/>
                  </a:ext>
                </a:extLst>
              </a:tr>
              <a:tr h="1063072">
                <a:tc>
                  <a:txBody>
                    <a:bodyPr/>
                    <a:lstStyle/>
                    <a:p>
                      <a:pPr algn="l" fontAlgn="t"/>
                      <a:r>
                        <a:rPr lang="en-IN" dirty="0" err="1">
                          <a:solidFill>
                            <a:srgbClr val="333333"/>
                          </a:solidFill>
                          <a:effectLst/>
                          <a:latin typeface="inter-regular"/>
                        </a:rPr>
                        <a:t>SqlCommand</a:t>
                      </a:r>
                      <a:r>
                        <a:rPr lang="en-IN" dirty="0">
                          <a:solidFill>
                            <a:srgbClr val="333333"/>
                          </a:solidFill>
                          <a:effectLst/>
                          <a:latin typeface="inter-regular"/>
                        </a:rPr>
                        <a:t>(String, </a:t>
                      </a:r>
                      <a:r>
                        <a:rPr lang="en-IN" dirty="0" err="1">
                          <a:solidFill>
                            <a:srgbClr val="333333"/>
                          </a:solidFill>
                          <a:effectLst/>
                          <a:latin typeface="inter-regular"/>
                        </a:rPr>
                        <a:t>SqlConnection</a:t>
                      </a:r>
                      <a:r>
                        <a:rPr lang="en-IN" dirty="0">
                          <a:solidFill>
                            <a:srgbClr val="333333"/>
                          </a:solidFill>
                          <a:effectLst/>
                          <a:latin typeface="inter-regular"/>
                        </a:rPr>
                        <a:t>, </a:t>
                      </a:r>
                      <a:r>
                        <a:rPr lang="en-IN" dirty="0" err="1">
                          <a:solidFill>
                            <a:srgbClr val="333333"/>
                          </a:solidFill>
                          <a:effectLst/>
                          <a:latin typeface="inter-regular"/>
                        </a:rPr>
                        <a:t>SqlTransaction</a:t>
                      </a:r>
                      <a:r>
                        <a:rPr lang="en-IN" dirty="0">
                          <a:solidFill>
                            <a:srgbClr val="333333"/>
                          </a:solidFill>
                          <a:effectLst/>
                          <a:latin typeface="inter-regular"/>
                        </a:rPr>
                        <a:t>)</a:t>
                      </a:r>
                    </a:p>
                  </a:txBody>
                  <a:tcPr marL="76200" marR="76200" marT="76200" marB="76200"/>
                </a:tc>
                <a:tc>
                  <a:txBody>
                    <a:bodyPr/>
                    <a:lstStyle/>
                    <a:p>
                      <a:pPr algn="just" fontAlgn="t"/>
                      <a:r>
                        <a:rPr lang="en-US">
                          <a:solidFill>
                            <a:srgbClr val="333333"/>
                          </a:solidFill>
                          <a:effectLst/>
                          <a:latin typeface="inter-regular"/>
                        </a:rPr>
                        <a:t>It is used to initialize a new instance of the SqlCommand class. It takes three parameters query, connection and transaction string respectively.</a:t>
                      </a:r>
                    </a:p>
                  </a:txBody>
                  <a:tcPr marL="76200" marR="76200" marT="76200" marB="76200"/>
                </a:tc>
                <a:extLst>
                  <a:ext uri="{0D108BD9-81ED-4DB2-BD59-A6C34878D82A}">
                    <a16:rowId xmlns:a16="http://schemas.microsoft.com/office/drawing/2014/main" val="541877828"/>
                  </a:ext>
                </a:extLst>
              </a:tr>
              <a:tr h="1404184">
                <a:tc>
                  <a:txBody>
                    <a:bodyPr/>
                    <a:lstStyle/>
                    <a:p>
                      <a:pPr algn="just" fontAlgn="t"/>
                      <a:r>
                        <a:rPr lang="en-IN" dirty="0" err="1">
                          <a:solidFill>
                            <a:srgbClr val="333333"/>
                          </a:solidFill>
                          <a:effectLst/>
                          <a:latin typeface="inter-regular"/>
                        </a:rPr>
                        <a:t>SqlCommand</a:t>
                      </a:r>
                      <a:r>
                        <a:rPr lang="en-IN" dirty="0">
                          <a:solidFill>
                            <a:srgbClr val="333333"/>
                          </a:solidFill>
                          <a:effectLst/>
                          <a:latin typeface="inter-regular"/>
                        </a:rPr>
                        <a:t>(String, </a:t>
                      </a:r>
                      <a:r>
                        <a:rPr lang="en-IN" dirty="0" err="1">
                          <a:solidFill>
                            <a:srgbClr val="333333"/>
                          </a:solidFill>
                          <a:effectLst/>
                          <a:latin typeface="inter-regular"/>
                        </a:rPr>
                        <a:t>SqlConnection</a:t>
                      </a:r>
                      <a:r>
                        <a:rPr lang="en-IN" dirty="0">
                          <a:solidFill>
                            <a:srgbClr val="333333"/>
                          </a:solidFill>
                          <a:effectLst/>
                          <a:latin typeface="inter-regular"/>
                        </a:rPr>
                        <a:t>, </a:t>
                      </a:r>
                      <a:r>
                        <a:rPr lang="en-IN" dirty="0" err="1">
                          <a:solidFill>
                            <a:srgbClr val="333333"/>
                          </a:solidFill>
                          <a:effectLst/>
                          <a:latin typeface="inter-regular"/>
                        </a:rPr>
                        <a:t>SqlTransaction</a:t>
                      </a:r>
                      <a:r>
                        <a:rPr lang="en-IN" dirty="0">
                          <a:solidFill>
                            <a:srgbClr val="333333"/>
                          </a:solidFill>
                          <a:effectLst/>
                          <a:latin typeface="inter-regular"/>
                        </a:rPr>
                        <a:t>, </a:t>
                      </a:r>
                    </a:p>
                    <a:p>
                      <a:pPr algn="just" fontAlgn="t"/>
                      <a:r>
                        <a:rPr lang="en-IN" dirty="0">
                          <a:solidFill>
                            <a:srgbClr val="333333"/>
                          </a:solidFill>
                          <a:effectLst/>
                          <a:latin typeface="inter-regular"/>
                        </a:rPr>
                        <a:t>                                  </a:t>
                      </a:r>
                      <a:r>
                        <a:rPr lang="en-IN" dirty="0" err="1">
                          <a:solidFill>
                            <a:srgbClr val="333333"/>
                          </a:solidFill>
                          <a:effectLst/>
                          <a:latin typeface="inter-regular"/>
                        </a:rPr>
                        <a:t>SqlCommandColumnEncryptionSetting</a:t>
                      </a:r>
                      <a:r>
                        <a:rPr lang="en-IN" dirty="0">
                          <a:solidFill>
                            <a:srgbClr val="333333"/>
                          </a:solidFill>
                          <a:effectLst/>
                          <a:latin typeface="inter-regular"/>
                        </a:rPr>
                        <a:t>)</a:t>
                      </a:r>
                    </a:p>
                  </a:txBody>
                  <a:tcPr marL="76200" marR="76200" marT="76200" marB="76200"/>
                </a:tc>
                <a:tc>
                  <a:txBody>
                    <a:bodyPr/>
                    <a:lstStyle/>
                    <a:p>
                      <a:pPr algn="just" fontAlgn="t"/>
                      <a:r>
                        <a:rPr lang="en-US" dirty="0">
                          <a:solidFill>
                            <a:srgbClr val="333333"/>
                          </a:solidFill>
                          <a:effectLst/>
                          <a:latin typeface="inter-regular"/>
                        </a:rPr>
                        <a:t>It Initializes a new instance of the </a:t>
                      </a:r>
                      <a:r>
                        <a:rPr lang="en-US" dirty="0" err="1">
                          <a:solidFill>
                            <a:srgbClr val="333333"/>
                          </a:solidFill>
                          <a:effectLst/>
                          <a:latin typeface="inter-regular"/>
                        </a:rPr>
                        <a:t>SqlCommand</a:t>
                      </a:r>
                      <a:r>
                        <a:rPr lang="en-US" dirty="0">
                          <a:solidFill>
                            <a:srgbClr val="333333"/>
                          </a:solidFill>
                          <a:effectLst/>
                          <a:latin typeface="inter-regular"/>
                        </a:rPr>
                        <a:t> class with specified command text, connection, transaction, and encryption setting.</a:t>
                      </a:r>
                    </a:p>
                  </a:txBody>
                  <a:tcPr marL="76200" marR="76200" marT="76200" marB="76200"/>
                </a:tc>
                <a:extLst>
                  <a:ext uri="{0D108BD9-81ED-4DB2-BD59-A6C34878D82A}">
                    <a16:rowId xmlns:a16="http://schemas.microsoft.com/office/drawing/2014/main" val="1131036905"/>
                  </a:ext>
                </a:extLst>
              </a:tr>
            </a:tbl>
          </a:graphicData>
        </a:graphic>
      </p:graphicFrame>
    </p:spTree>
    <p:extLst>
      <p:ext uri="{BB962C8B-B14F-4D97-AF65-F5344CB8AC3E}">
        <p14:creationId xmlns:p14="http://schemas.microsoft.com/office/powerpoint/2010/main" val="30631587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a:defRPr/>
            </a:pPr>
            <a:r>
              <a:rPr lang="en-US" sz="4000" dirty="0"/>
              <a:t>SqlCommand Object - Properties </a:t>
            </a:r>
          </a:p>
        </p:txBody>
      </p:sp>
      <p:graphicFrame>
        <p:nvGraphicFramePr>
          <p:cNvPr id="29746" name="Group 50"/>
          <p:cNvGraphicFramePr>
            <a:graphicFrameLocks noGrp="1"/>
          </p:cNvGraphicFramePr>
          <p:nvPr/>
        </p:nvGraphicFramePr>
        <p:xfrm>
          <a:off x="1738313" y="1357313"/>
          <a:ext cx="8610600" cy="4937632"/>
        </p:xfrm>
        <a:graphic>
          <a:graphicData uri="http://schemas.openxmlformats.org/drawingml/2006/table">
            <a:tbl>
              <a:tblPr/>
              <a:tblGrid>
                <a:gridCol w="2551113">
                  <a:extLst>
                    <a:ext uri="{9D8B030D-6E8A-4147-A177-3AD203B41FA5}">
                      <a16:colId xmlns:a16="http://schemas.microsoft.com/office/drawing/2014/main" val="20000"/>
                    </a:ext>
                  </a:extLst>
                </a:gridCol>
                <a:gridCol w="6059487">
                  <a:extLst>
                    <a:ext uri="{9D8B030D-6E8A-4147-A177-3AD203B41FA5}">
                      <a16:colId xmlns:a16="http://schemas.microsoft.com/office/drawing/2014/main" val="20001"/>
                    </a:ext>
                  </a:extLst>
                </a:gridCol>
              </a:tblGrid>
              <a:tr h="51808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1" i="0" u="none" strike="noStrike" cap="none" normalizeH="0" baseline="0" dirty="0">
                          <a:ln>
                            <a:noFill/>
                          </a:ln>
                          <a:solidFill>
                            <a:srgbClr val="FF0000"/>
                          </a:solidFill>
                          <a:effectLst/>
                          <a:latin typeface="Comic Sans MS" pitchFamily="66" charset="0"/>
                        </a:rPr>
                        <a:t>Properties</a:t>
                      </a:r>
                      <a:endParaRPr kumimoji="0" lang="en-US" sz="1800" b="1" i="0" u="none" strike="noStrike" cap="none" normalizeH="0" baseline="0" dirty="0">
                        <a:ln>
                          <a:noFill/>
                        </a:ln>
                        <a:solidFill>
                          <a:srgbClr val="FF0000"/>
                        </a:solidFill>
                        <a:effectLst/>
                        <a:latin typeface="Comic Sans MS" pitchFamily="66" charset="0"/>
                      </a:endParaRPr>
                    </a:p>
                  </a:txBody>
                  <a:tcPr marT="45704" marB="4570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1" i="0" u="none" strike="noStrike" cap="none" normalizeH="0" baseline="0" dirty="0">
                          <a:ln>
                            <a:noFill/>
                          </a:ln>
                          <a:solidFill>
                            <a:srgbClr val="FF0000"/>
                          </a:solidFill>
                          <a:effectLst/>
                          <a:latin typeface="Comic Sans MS" pitchFamily="66" charset="0"/>
                        </a:rPr>
                        <a:t>Description</a:t>
                      </a:r>
                    </a:p>
                  </a:txBody>
                  <a:tcPr marT="45704" marB="4570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0094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Comic Sans MS" pitchFamily="66" charset="0"/>
                        </a:rPr>
                        <a:t>Connection</a:t>
                      </a:r>
                    </a:p>
                  </a:txBody>
                  <a:tcPr marT="45704" marB="4570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a:ln>
                            <a:noFill/>
                          </a:ln>
                          <a:solidFill>
                            <a:schemeClr val="tx1"/>
                          </a:solidFill>
                          <a:effectLst/>
                          <a:latin typeface="Comic Sans MS" pitchFamily="66" charset="0"/>
                        </a:rPr>
                        <a:t>The SqlConnection Object to be used to execute the Command Over</a:t>
                      </a:r>
                    </a:p>
                  </a:txBody>
                  <a:tcPr marT="45704" marB="4570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0094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Comic Sans MS" pitchFamily="66" charset="0"/>
                        </a:rPr>
                        <a:t>CommandText</a:t>
                      </a:r>
                    </a:p>
                  </a:txBody>
                  <a:tcPr marT="45704" marB="4570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Comic Sans MS" pitchFamily="66" charset="0"/>
                        </a:rPr>
                        <a:t>Specifies the T-SQL or the stored procedure to be executed</a:t>
                      </a:r>
                    </a:p>
                  </a:txBody>
                  <a:tcPr marT="45704" marB="4570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1716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err="1">
                          <a:ln>
                            <a:noFill/>
                          </a:ln>
                          <a:solidFill>
                            <a:schemeClr val="tx1"/>
                          </a:solidFill>
                          <a:effectLst/>
                          <a:latin typeface="Comic Sans MS" pitchFamily="66" charset="0"/>
                        </a:rPr>
                        <a:t>CommandType</a:t>
                      </a:r>
                      <a:endParaRPr kumimoji="0" lang="en-US" sz="2000" b="0" i="0" u="none" strike="noStrike" cap="none" normalizeH="0" baseline="0" dirty="0">
                        <a:ln>
                          <a:noFill/>
                        </a:ln>
                        <a:solidFill>
                          <a:schemeClr val="tx1"/>
                        </a:solidFill>
                        <a:effectLst/>
                        <a:latin typeface="Comic Sans MS" pitchFamily="66" charset="0"/>
                      </a:endParaRPr>
                    </a:p>
                  </a:txBody>
                  <a:tcPr marT="45704" marB="4570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a:ln>
                            <a:noFill/>
                          </a:ln>
                          <a:solidFill>
                            <a:schemeClr val="tx1"/>
                          </a:solidFill>
                          <a:effectLst/>
                          <a:latin typeface="Comic Sans MS" pitchFamily="66" charset="0"/>
                        </a:rPr>
                        <a:t>Set to one of the three potential values for a SqlConnection</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dirty="0">
                          <a:ln>
                            <a:noFill/>
                          </a:ln>
                          <a:solidFill>
                            <a:schemeClr val="tx1"/>
                          </a:solidFill>
                          <a:effectLst/>
                          <a:latin typeface="Comic Sans MS" pitchFamily="66" charset="0"/>
                        </a:rPr>
                        <a:t>Text</a:t>
                      </a:r>
                      <a:r>
                        <a:rPr kumimoji="0" lang="en-US" sz="2000" b="0" i="0" u="none" strike="noStrike" cap="none" normalizeH="0" baseline="0" dirty="0">
                          <a:ln>
                            <a:noFill/>
                          </a:ln>
                          <a:solidFill>
                            <a:schemeClr val="tx1"/>
                          </a:solidFill>
                          <a:effectLst/>
                          <a:latin typeface="Comic Sans MS" pitchFamily="66" charset="0"/>
                        </a:rPr>
                        <a:t> = Default value, Defines that the value in the </a:t>
                      </a:r>
                      <a:r>
                        <a:rPr kumimoji="0" lang="en-US" sz="2000" b="0" i="0" u="none" strike="noStrike" cap="none" normalizeH="0" baseline="0" dirty="0" err="1">
                          <a:ln>
                            <a:noFill/>
                          </a:ln>
                          <a:solidFill>
                            <a:schemeClr val="tx1"/>
                          </a:solidFill>
                          <a:effectLst/>
                          <a:latin typeface="Comic Sans MS" pitchFamily="66" charset="0"/>
                        </a:rPr>
                        <a:t>CommandText</a:t>
                      </a:r>
                      <a:r>
                        <a:rPr kumimoji="0" lang="en-US" sz="2000" b="0" i="0" u="none" strike="noStrike" cap="none" normalizeH="0" baseline="0" dirty="0">
                          <a:ln>
                            <a:noFill/>
                          </a:ln>
                          <a:solidFill>
                            <a:schemeClr val="tx1"/>
                          </a:solidFill>
                          <a:effectLst/>
                          <a:latin typeface="Comic Sans MS" pitchFamily="66" charset="0"/>
                        </a:rPr>
                        <a:t> is T-SQL</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dirty="0" err="1">
                          <a:ln>
                            <a:noFill/>
                          </a:ln>
                          <a:solidFill>
                            <a:schemeClr val="tx1"/>
                          </a:solidFill>
                          <a:effectLst/>
                          <a:latin typeface="Comic Sans MS" pitchFamily="66" charset="0"/>
                        </a:rPr>
                        <a:t>StoredProcedure</a:t>
                      </a:r>
                      <a:r>
                        <a:rPr kumimoji="0" lang="en-US" sz="2000" b="0" i="0" u="none" strike="noStrike" cap="none" normalizeH="0" baseline="0" dirty="0">
                          <a:ln>
                            <a:noFill/>
                          </a:ln>
                          <a:solidFill>
                            <a:schemeClr val="tx1"/>
                          </a:solidFill>
                          <a:effectLst/>
                          <a:latin typeface="Comic Sans MS" pitchFamily="66" charset="0"/>
                        </a:rPr>
                        <a:t> = Specifies </a:t>
                      </a:r>
                      <a:r>
                        <a:rPr kumimoji="0" lang="en-US" sz="2000" b="0" i="0" u="none" strike="noStrike" cap="none" normalizeH="0" baseline="0" dirty="0" err="1">
                          <a:ln>
                            <a:noFill/>
                          </a:ln>
                          <a:solidFill>
                            <a:schemeClr val="tx1"/>
                          </a:solidFill>
                          <a:effectLst/>
                          <a:latin typeface="Comic Sans MS" pitchFamily="66" charset="0"/>
                        </a:rPr>
                        <a:t>CommandText</a:t>
                      </a:r>
                      <a:r>
                        <a:rPr kumimoji="0" lang="en-US" sz="2000" b="0" i="0" u="none" strike="noStrike" cap="none" normalizeH="0" baseline="0" dirty="0">
                          <a:ln>
                            <a:noFill/>
                          </a:ln>
                          <a:solidFill>
                            <a:schemeClr val="tx1"/>
                          </a:solidFill>
                          <a:effectLst/>
                          <a:latin typeface="Comic Sans MS" pitchFamily="66" charset="0"/>
                        </a:rPr>
                        <a:t> is name of Stored Procedure to be executed</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dirty="0" err="1">
                          <a:ln>
                            <a:noFill/>
                          </a:ln>
                          <a:solidFill>
                            <a:schemeClr val="tx1"/>
                          </a:solidFill>
                          <a:effectLst/>
                          <a:latin typeface="Comic Sans MS" pitchFamily="66" charset="0"/>
                        </a:rPr>
                        <a:t>TableDirect</a:t>
                      </a:r>
                      <a:r>
                        <a:rPr kumimoji="0" lang="en-US" sz="2000" b="0" i="0" u="none" strike="noStrike" cap="none" normalizeH="0" baseline="0" dirty="0">
                          <a:ln>
                            <a:noFill/>
                          </a:ln>
                          <a:solidFill>
                            <a:schemeClr val="tx1"/>
                          </a:solidFill>
                          <a:effectLst/>
                          <a:latin typeface="Comic Sans MS" pitchFamily="66" charset="0"/>
                        </a:rPr>
                        <a:t> = Specifies </a:t>
                      </a:r>
                      <a:r>
                        <a:rPr kumimoji="0" lang="en-US" sz="2000" b="0" i="0" u="none" strike="noStrike" cap="none" normalizeH="0" baseline="0" dirty="0" err="1">
                          <a:ln>
                            <a:noFill/>
                          </a:ln>
                          <a:solidFill>
                            <a:schemeClr val="tx1"/>
                          </a:solidFill>
                          <a:effectLst/>
                          <a:latin typeface="Comic Sans MS" pitchFamily="66" charset="0"/>
                        </a:rPr>
                        <a:t>CommandText</a:t>
                      </a:r>
                      <a:r>
                        <a:rPr kumimoji="0" lang="en-US" sz="2000" b="0" i="0" u="none" strike="noStrike" cap="none" normalizeH="0" baseline="0" dirty="0">
                          <a:ln>
                            <a:noFill/>
                          </a:ln>
                          <a:solidFill>
                            <a:schemeClr val="tx1"/>
                          </a:solidFill>
                          <a:effectLst/>
                          <a:latin typeface="Comic Sans MS" pitchFamily="66" charset="0"/>
                        </a:rPr>
                        <a:t> is Table name and the entire contents of the table are returned</a:t>
                      </a:r>
                    </a:p>
                  </a:txBody>
                  <a:tcPr marT="45704" marB="4570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a:defRPr/>
            </a:pPr>
            <a:r>
              <a:rPr lang="en-US" dirty="0"/>
              <a:t>SqlCommand Object - Usage</a:t>
            </a:r>
          </a:p>
        </p:txBody>
      </p:sp>
      <p:sp>
        <p:nvSpPr>
          <p:cNvPr id="37891" name="Text Box 16"/>
          <p:cNvSpPr txBox="1">
            <a:spLocks noChangeArrowheads="1"/>
          </p:cNvSpPr>
          <p:nvPr/>
        </p:nvSpPr>
        <p:spPr bwMode="auto">
          <a:xfrm>
            <a:off x="1738314" y="1428750"/>
            <a:ext cx="8929687"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9pPr>
          </a:lstStyle>
          <a:p>
            <a:pPr eaLnBrk="1" hangingPunct="1">
              <a:spcBef>
                <a:spcPct val="0"/>
              </a:spcBef>
              <a:buClrTx/>
              <a:buSzTx/>
              <a:buFontTx/>
              <a:buNone/>
            </a:pPr>
            <a:r>
              <a:rPr lang="en-US" altLang="en-US" sz="1800" dirty="0" err="1">
                <a:solidFill>
                  <a:srgbClr val="000000"/>
                </a:solidFill>
                <a:latin typeface="Courier New" panose="02070309020205020404" pitchFamily="49" charset="0"/>
              </a:rPr>
              <a:t>SqlCommand</a:t>
            </a:r>
            <a:r>
              <a:rPr lang="en-US" altLang="en-US" sz="1800" dirty="0">
                <a:solidFill>
                  <a:srgbClr val="000000"/>
                </a:solidFill>
                <a:latin typeface="Courier New" panose="02070309020205020404" pitchFamily="49" charset="0"/>
              </a:rPr>
              <a:t> </a:t>
            </a:r>
            <a:r>
              <a:rPr lang="en-US" altLang="en-US" sz="1800" dirty="0" err="1">
                <a:solidFill>
                  <a:srgbClr val="000000"/>
                </a:solidFill>
                <a:latin typeface="Courier New" panose="02070309020205020404" pitchFamily="49" charset="0"/>
              </a:rPr>
              <a:t>myCommand</a:t>
            </a:r>
            <a:r>
              <a:rPr lang="en-US" altLang="en-US" sz="1800" dirty="0">
                <a:solidFill>
                  <a:srgbClr val="000000"/>
                </a:solidFill>
                <a:latin typeface="Courier New" panose="02070309020205020404" pitchFamily="49" charset="0"/>
              </a:rPr>
              <a:t>;</a:t>
            </a:r>
          </a:p>
          <a:p>
            <a:pPr eaLnBrk="1" hangingPunct="1">
              <a:spcBef>
                <a:spcPct val="0"/>
              </a:spcBef>
              <a:buClrTx/>
              <a:buSzTx/>
              <a:buFontTx/>
              <a:buNone/>
            </a:pPr>
            <a:endParaRPr lang="en-US" altLang="en-US" sz="1800" dirty="0">
              <a:solidFill>
                <a:srgbClr val="000000"/>
              </a:solidFill>
              <a:latin typeface="Courier New" panose="02070309020205020404" pitchFamily="49" charset="0"/>
            </a:endParaRPr>
          </a:p>
          <a:p>
            <a:pPr eaLnBrk="1" hangingPunct="1">
              <a:spcBef>
                <a:spcPct val="0"/>
              </a:spcBef>
              <a:buClrTx/>
              <a:buSzTx/>
              <a:buFontTx/>
              <a:buNone/>
            </a:pPr>
            <a:r>
              <a:rPr lang="en-US" altLang="en-US" sz="1800" dirty="0" err="1">
                <a:solidFill>
                  <a:srgbClr val="000000"/>
                </a:solidFill>
                <a:latin typeface="Courier New" panose="02070309020205020404" pitchFamily="49" charset="0"/>
              </a:rPr>
              <a:t>myCommand</a:t>
            </a:r>
            <a:r>
              <a:rPr lang="en-US" altLang="en-US" sz="1800" dirty="0">
                <a:solidFill>
                  <a:srgbClr val="000000"/>
                </a:solidFill>
                <a:latin typeface="Courier New" panose="02070309020205020404" pitchFamily="49" charset="0"/>
              </a:rPr>
              <a:t> = </a:t>
            </a:r>
            <a:r>
              <a:rPr lang="en-US" altLang="en-US" sz="1800" dirty="0">
                <a:solidFill>
                  <a:srgbClr val="0000FF"/>
                </a:solidFill>
                <a:latin typeface="Courier New" panose="02070309020205020404" pitchFamily="49" charset="0"/>
              </a:rPr>
              <a:t>New </a:t>
            </a:r>
            <a:r>
              <a:rPr lang="en-US" altLang="en-US" sz="1800" dirty="0" err="1">
                <a:solidFill>
                  <a:srgbClr val="000000"/>
                </a:solidFill>
                <a:latin typeface="Courier New" panose="02070309020205020404" pitchFamily="49" charset="0"/>
              </a:rPr>
              <a:t>SqlCommand</a:t>
            </a:r>
            <a:r>
              <a:rPr lang="en-US" altLang="en-US" sz="1800" dirty="0">
                <a:solidFill>
                  <a:srgbClr val="000000"/>
                </a:solidFill>
                <a:latin typeface="Courier New" panose="02070309020205020404" pitchFamily="49" charset="0"/>
              </a:rPr>
              <a:t>()</a:t>
            </a:r>
          </a:p>
          <a:p>
            <a:pPr eaLnBrk="1" hangingPunct="1">
              <a:spcBef>
                <a:spcPct val="0"/>
              </a:spcBef>
              <a:buClrTx/>
              <a:buSzTx/>
              <a:buFontTx/>
              <a:buNone/>
            </a:pPr>
            <a:endParaRPr lang="en-US" altLang="en-US" sz="1800" dirty="0">
              <a:solidFill>
                <a:srgbClr val="000000"/>
              </a:solidFill>
              <a:latin typeface="Courier New" panose="02070309020205020404" pitchFamily="49" charset="0"/>
            </a:endParaRPr>
          </a:p>
          <a:p>
            <a:pPr eaLnBrk="1" hangingPunct="1">
              <a:spcBef>
                <a:spcPct val="0"/>
              </a:spcBef>
              <a:buClrTx/>
              <a:buSzTx/>
              <a:buFontTx/>
              <a:buNone/>
            </a:pPr>
            <a:endParaRPr lang="en-US" altLang="en-US" sz="1800" dirty="0">
              <a:solidFill>
                <a:srgbClr val="000000"/>
              </a:solidFill>
              <a:latin typeface="Courier New" panose="02070309020205020404" pitchFamily="49" charset="0"/>
            </a:endParaRPr>
          </a:p>
          <a:p>
            <a:pPr eaLnBrk="1" hangingPunct="1">
              <a:spcBef>
                <a:spcPct val="0"/>
              </a:spcBef>
              <a:buClrTx/>
              <a:buSzTx/>
              <a:buFontTx/>
              <a:buNone/>
            </a:pPr>
            <a:r>
              <a:rPr lang="en-US" altLang="en-US" sz="1800" dirty="0">
                <a:solidFill>
                  <a:srgbClr val="008000"/>
                </a:solidFill>
                <a:latin typeface="Courier New" panose="02070309020205020404" pitchFamily="49" charset="0"/>
              </a:rPr>
              <a:t>//Command Type Text</a:t>
            </a:r>
          </a:p>
          <a:p>
            <a:pPr eaLnBrk="1" hangingPunct="1">
              <a:spcBef>
                <a:spcPct val="0"/>
              </a:spcBef>
              <a:buClrTx/>
              <a:buSzTx/>
              <a:buFontTx/>
              <a:buNone/>
            </a:pPr>
            <a:endParaRPr lang="en-US" altLang="en-US" sz="1800" dirty="0">
              <a:solidFill>
                <a:srgbClr val="000000"/>
              </a:solidFill>
              <a:latin typeface="Courier New" panose="02070309020205020404" pitchFamily="49" charset="0"/>
            </a:endParaRPr>
          </a:p>
          <a:p>
            <a:pPr eaLnBrk="1" hangingPunct="1">
              <a:spcBef>
                <a:spcPct val="0"/>
              </a:spcBef>
              <a:buClrTx/>
              <a:buSzTx/>
              <a:buFontTx/>
              <a:buNone/>
            </a:pPr>
            <a:r>
              <a:rPr lang="en-US" altLang="en-US" sz="1800" dirty="0" err="1">
                <a:solidFill>
                  <a:srgbClr val="000000"/>
                </a:solidFill>
                <a:latin typeface="Courier New" panose="02070309020205020404" pitchFamily="49" charset="0"/>
              </a:rPr>
              <a:t>myCommand.Connection</a:t>
            </a:r>
            <a:r>
              <a:rPr lang="en-US" altLang="en-US" sz="1800" dirty="0">
                <a:solidFill>
                  <a:srgbClr val="000000"/>
                </a:solidFill>
                <a:latin typeface="Courier New" panose="02070309020205020404" pitchFamily="49" charset="0"/>
              </a:rPr>
              <a:t> = </a:t>
            </a:r>
            <a:r>
              <a:rPr lang="en-US" altLang="en-US" sz="1800" dirty="0" err="1">
                <a:solidFill>
                  <a:srgbClr val="000000"/>
                </a:solidFill>
                <a:latin typeface="Courier New" panose="02070309020205020404" pitchFamily="49" charset="0"/>
              </a:rPr>
              <a:t>myConnection</a:t>
            </a:r>
            <a:r>
              <a:rPr lang="en-US" altLang="en-US" sz="1800" dirty="0">
                <a:solidFill>
                  <a:srgbClr val="000000"/>
                </a:solidFill>
                <a:latin typeface="Courier New" panose="02070309020205020404" pitchFamily="49" charset="0"/>
              </a:rPr>
              <a:t>;</a:t>
            </a:r>
          </a:p>
          <a:p>
            <a:pPr eaLnBrk="1" hangingPunct="1">
              <a:spcBef>
                <a:spcPct val="0"/>
              </a:spcBef>
              <a:buClrTx/>
              <a:buSzTx/>
              <a:buFontTx/>
              <a:buNone/>
            </a:pPr>
            <a:endParaRPr lang="en-US" altLang="en-US" sz="1800" dirty="0">
              <a:solidFill>
                <a:srgbClr val="000000"/>
              </a:solidFill>
              <a:latin typeface="Courier New" panose="02070309020205020404" pitchFamily="49" charset="0"/>
            </a:endParaRPr>
          </a:p>
          <a:p>
            <a:pPr eaLnBrk="1" hangingPunct="1">
              <a:spcBef>
                <a:spcPct val="0"/>
              </a:spcBef>
              <a:buClrTx/>
              <a:buSzTx/>
              <a:buFontTx/>
              <a:buNone/>
            </a:pPr>
            <a:r>
              <a:rPr lang="en-US" altLang="en-US" sz="1800" dirty="0" err="1">
                <a:solidFill>
                  <a:srgbClr val="000000"/>
                </a:solidFill>
                <a:latin typeface="Courier New" panose="02070309020205020404" pitchFamily="49" charset="0"/>
              </a:rPr>
              <a:t>myCommand.CommandText</a:t>
            </a:r>
            <a:r>
              <a:rPr lang="en-US" altLang="en-US" sz="1800" dirty="0">
                <a:solidFill>
                  <a:srgbClr val="000000"/>
                </a:solidFill>
                <a:latin typeface="Courier New" panose="02070309020205020404" pitchFamily="49" charset="0"/>
              </a:rPr>
              <a:t> = “SELECT * FROM </a:t>
            </a:r>
            <a:r>
              <a:rPr lang="en-US" altLang="en-US" sz="1800" dirty="0" err="1">
                <a:solidFill>
                  <a:srgbClr val="000000"/>
                </a:solidFill>
                <a:latin typeface="Courier New" panose="02070309020205020404" pitchFamily="49" charset="0"/>
              </a:rPr>
              <a:t>StudentList</a:t>
            </a:r>
            <a:r>
              <a:rPr lang="en-US" altLang="en-US" sz="1800" dirty="0">
                <a:solidFill>
                  <a:srgbClr val="000000"/>
                </a:solidFill>
                <a:latin typeface="Courier New" panose="02070309020205020404" pitchFamily="49" charset="0"/>
              </a:rPr>
              <a:t>“;</a:t>
            </a:r>
          </a:p>
          <a:p>
            <a:pPr eaLnBrk="1" hangingPunct="1">
              <a:spcBef>
                <a:spcPct val="0"/>
              </a:spcBef>
              <a:buClrTx/>
              <a:buSzTx/>
              <a:buFontTx/>
              <a:buNone/>
            </a:pPr>
            <a:endParaRPr lang="en-US" altLang="en-US" sz="1800" dirty="0">
              <a:solidFill>
                <a:srgbClr val="000000"/>
              </a:solidFill>
              <a:latin typeface="Courier New" panose="02070309020205020404" pitchFamily="49" charset="0"/>
            </a:endParaRPr>
          </a:p>
          <a:p>
            <a:pPr eaLnBrk="1" hangingPunct="1">
              <a:spcBef>
                <a:spcPct val="0"/>
              </a:spcBef>
              <a:buClrTx/>
              <a:buSzTx/>
              <a:buFontTx/>
              <a:buNone/>
            </a:pPr>
            <a:r>
              <a:rPr lang="en-US" altLang="en-US" sz="1800" dirty="0" err="1">
                <a:solidFill>
                  <a:srgbClr val="000000"/>
                </a:solidFill>
                <a:latin typeface="Courier New" panose="02070309020205020404" pitchFamily="49" charset="0"/>
              </a:rPr>
              <a:t>myCommand.CommandType</a:t>
            </a:r>
            <a:r>
              <a:rPr lang="en-US" altLang="en-US" sz="1800" dirty="0">
                <a:solidFill>
                  <a:srgbClr val="000000"/>
                </a:solidFill>
                <a:latin typeface="Courier New" panose="02070309020205020404" pitchFamily="49" charset="0"/>
              </a:rPr>
              <a:t> = </a:t>
            </a:r>
            <a:r>
              <a:rPr lang="en-US" altLang="en-US" sz="1800" dirty="0" err="1">
                <a:solidFill>
                  <a:srgbClr val="000000"/>
                </a:solidFill>
                <a:latin typeface="Courier New" panose="02070309020205020404" pitchFamily="49" charset="0"/>
              </a:rPr>
              <a:t>CommandType.Text</a:t>
            </a:r>
            <a:r>
              <a:rPr lang="en-US" altLang="en-US" sz="1800" dirty="0">
                <a:solidFill>
                  <a:srgbClr val="000000"/>
                </a:solidFill>
                <a:latin typeface="Courier New" panose="02070309020205020404" pitchFamily="49" charset="0"/>
              </a:rPr>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a:defRPr/>
            </a:pPr>
            <a:r>
              <a:rPr lang="en-US" sz="4000" dirty="0"/>
              <a:t>SqlCommand Object - Methods</a:t>
            </a:r>
          </a:p>
        </p:txBody>
      </p:sp>
      <p:graphicFrame>
        <p:nvGraphicFramePr>
          <p:cNvPr id="33824" name="Group 32"/>
          <p:cNvGraphicFramePr>
            <a:graphicFrameLocks noGrp="1"/>
          </p:cNvGraphicFramePr>
          <p:nvPr>
            <p:extLst>
              <p:ext uri="{D42A27DB-BD31-4B8C-83A1-F6EECF244321}">
                <p14:modId xmlns:p14="http://schemas.microsoft.com/office/powerpoint/2010/main" val="213591739"/>
              </p:ext>
            </p:extLst>
          </p:nvPr>
        </p:nvGraphicFramePr>
        <p:xfrm>
          <a:off x="1905000" y="2209801"/>
          <a:ext cx="8610600" cy="4456397"/>
        </p:xfrm>
        <a:graphic>
          <a:graphicData uri="http://schemas.openxmlformats.org/drawingml/2006/table">
            <a:tbl>
              <a:tblPr/>
              <a:tblGrid>
                <a:gridCol w="2551113">
                  <a:extLst>
                    <a:ext uri="{9D8B030D-6E8A-4147-A177-3AD203B41FA5}">
                      <a16:colId xmlns:a16="http://schemas.microsoft.com/office/drawing/2014/main" val="20000"/>
                    </a:ext>
                  </a:extLst>
                </a:gridCol>
                <a:gridCol w="6059487">
                  <a:extLst>
                    <a:ext uri="{9D8B030D-6E8A-4147-A177-3AD203B41FA5}">
                      <a16:colId xmlns:a16="http://schemas.microsoft.com/office/drawing/2014/main" val="20001"/>
                    </a:ext>
                  </a:extLst>
                </a:gridCol>
              </a:tblGrid>
              <a:tr h="50626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1" i="0" u="none" strike="noStrike" cap="none" normalizeH="0" baseline="0" dirty="0">
                          <a:ln>
                            <a:noFill/>
                          </a:ln>
                          <a:solidFill>
                            <a:schemeClr val="folHlink"/>
                          </a:solidFill>
                          <a:effectLst/>
                          <a:latin typeface="Comic Sans MS" pitchFamily="66" charset="0"/>
                        </a:rPr>
                        <a:t>Methods</a:t>
                      </a:r>
                      <a:endParaRPr kumimoji="0" lang="en-US" sz="1600" b="1" i="0" u="none" strike="noStrike" cap="none" normalizeH="0" baseline="0" dirty="0">
                        <a:ln>
                          <a:noFill/>
                        </a:ln>
                        <a:solidFill>
                          <a:schemeClr val="folHlink"/>
                        </a:solidFill>
                        <a:effectLst/>
                        <a:latin typeface="Comic Sans MS" pitchFamily="66" charset="0"/>
                      </a:endParaRPr>
                    </a:p>
                  </a:txBody>
                  <a:tcPr marT="45707" marB="4570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1" i="0" u="none" strike="noStrike" cap="none" normalizeH="0" baseline="0" dirty="0">
                          <a:ln>
                            <a:noFill/>
                          </a:ln>
                          <a:solidFill>
                            <a:schemeClr val="folHlink"/>
                          </a:solidFill>
                          <a:effectLst/>
                          <a:latin typeface="Comic Sans MS" pitchFamily="66" charset="0"/>
                        </a:rPr>
                        <a:t>Description</a:t>
                      </a:r>
                    </a:p>
                  </a:txBody>
                  <a:tcPr marT="45707" marB="4570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18860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err="1">
                          <a:ln>
                            <a:noFill/>
                          </a:ln>
                          <a:solidFill>
                            <a:srgbClr val="FF0000"/>
                          </a:solidFill>
                          <a:effectLst/>
                          <a:latin typeface="Comic Sans MS" pitchFamily="66" charset="0"/>
                        </a:rPr>
                        <a:t>ExecuteNonQuery</a:t>
                      </a:r>
                      <a:endParaRPr kumimoji="0" lang="en-US" sz="1800" b="0" i="0" u="none" strike="noStrike" cap="none" normalizeH="0" baseline="0" dirty="0">
                        <a:ln>
                          <a:noFill/>
                        </a:ln>
                        <a:solidFill>
                          <a:srgbClr val="FF0000"/>
                        </a:solidFill>
                        <a:effectLst/>
                        <a:latin typeface="Comic Sans MS" pitchFamily="66" charset="0"/>
                      </a:endParaRPr>
                    </a:p>
                  </a:txBody>
                  <a:tcPr marT="45707" marB="4570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Comic Sans MS" pitchFamily="66" charset="0"/>
                        </a:rPr>
                        <a:t>Designed for commands that will not return any rows of Data </a:t>
                      </a:r>
                      <a:r>
                        <a:rPr kumimoji="0" lang="en-US" sz="1800" b="0" i="0" u="none" strike="noStrike" cap="none" normalizeH="0" baseline="0" dirty="0">
                          <a:ln>
                            <a:noFill/>
                          </a:ln>
                          <a:solidFill>
                            <a:srgbClr val="FF0000"/>
                          </a:solidFill>
                          <a:effectLst/>
                          <a:latin typeface="Comic Sans MS" pitchFamily="66" charset="0"/>
                        </a:rPr>
                        <a:t>(CREATE, INSERT,UPDATE,DELETE etc)</a:t>
                      </a:r>
                      <a:br>
                        <a:rPr kumimoji="0" lang="en-US" sz="1800" b="0" i="0" u="none" strike="noStrike" cap="none" normalizeH="0" baseline="0" dirty="0">
                          <a:ln>
                            <a:noFill/>
                          </a:ln>
                          <a:solidFill>
                            <a:schemeClr val="tx1"/>
                          </a:solidFill>
                          <a:effectLst/>
                          <a:latin typeface="Comic Sans MS" pitchFamily="66" charset="0"/>
                        </a:rPr>
                      </a:br>
                      <a:r>
                        <a:rPr kumimoji="0" lang="en-US" sz="1800" b="1" i="0" u="none" strike="noStrike" kern="1200" cap="none" normalizeH="0" baseline="0" dirty="0">
                          <a:ln>
                            <a:noFill/>
                          </a:ln>
                          <a:solidFill>
                            <a:srgbClr val="002060"/>
                          </a:solidFill>
                          <a:effectLst/>
                          <a:latin typeface="Comic Sans MS" pitchFamily="66" charset="0"/>
                          <a:ea typeface="+mn-ea"/>
                          <a:cs typeface="+mn-cs"/>
                        </a:rPr>
                        <a:t>Returns an integer </a:t>
                      </a:r>
                      <a:r>
                        <a:rPr kumimoji="0" lang="en-US" sz="1800" b="0" i="0" u="none" strike="noStrike" cap="none" normalizeH="0" baseline="0" dirty="0">
                          <a:ln>
                            <a:noFill/>
                          </a:ln>
                          <a:solidFill>
                            <a:schemeClr val="tx1"/>
                          </a:solidFill>
                          <a:effectLst/>
                          <a:latin typeface="Comic Sans MS" pitchFamily="66" charset="0"/>
                        </a:rPr>
                        <a:t>indicating the number of rows affected by the query</a:t>
                      </a:r>
                    </a:p>
                  </a:txBody>
                  <a:tcPr marT="45707" marB="4570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51776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err="1">
                          <a:ln>
                            <a:noFill/>
                          </a:ln>
                          <a:solidFill>
                            <a:srgbClr val="FF0000"/>
                          </a:solidFill>
                          <a:effectLst/>
                          <a:latin typeface="Comic Sans MS" pitchFamily="66" charset="0"/>
                        </a:rPr>
                        <a:t>ExecuteReader</a:t>
                      </a:r>
                      <a:endParaRPr kumimoji="0" lang="en-US" sz="1800" b="0" i="0" u="none" strike="noStrike" cap="none" normalizeH="0" baseline="0" dirty="0">
                        <a:ln>
                          <a:noFill/>
                        </a:ln>
                        <a:solidFill>
                          <a:srgbClr val="FF0000"/>
                        </a:solidFill>
                        <a:effectLst/>
                        <a:latin typeface="Comic Sans MS" pitchFamily="66" charset="0"/>
                      </a:endParaRPr>
                    </a:p>
                  </a:txBody>
                  <a:tcPr marT="45707" marB="4570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Comic Sans MS" pitchFamily="66" charset="0"/>
                        </a:rPr>
                        <a:t>Used when executing T-SQL that will be </a:t>
                      </a:r>
                      <a:r>
                        <a:rPr kumimoji="0" lang="en-US" sz="1800" b="0" i="0" u="none" strike="noStrike" cap="none" normalizeH="0" baseline="0" dirty="0">
                          <a:ln>
                            <a:noFill/>
                          </a:ln>
                          <a:solidFill>
                            <a:srgbClr val="FF0000"/>
                          </a:solidFill>
                          <a:effectLst/>
                          <a:latin typeface="Comic Sans MS" pitchFamily="66" charset="0"/>
                        </a:rPr>
                        <a:t>returning rows of data in the non-XML format. </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dirty="0">
                          <a:ln>
                            <a:noFill/>
                          </a:ln>
                          <a:solidFill>
                            <a:srgbClr val="002060"/>
                          </a:solidFill>
                          <a:effectLst/>
                          <a:latin typeface="Comic Sans MS" pitchFamily="66" charset="0"/>
                        </a:rPr>
                        <a:t>Returns a </a:t>
                      </a:r>
                      <a:r>
                        <a:rPr kumimoji="0" lang="en-US" sz="1800" b="1" i="0" u="none" strike="noStrike" cap="none" normalizeH="0" baseline="0" dirty="0" err="1">
                          <a:ln>
                            <a:noFill/>
                          </a:ln>
                          <a:solidFill>
                            <a:srgbClr val="002060"/>
                          </a:solidFill>
                          <a:effectLst/>
                          <a:latin typeface="Comic Sans MS" pitchFamily="66" charset="0"/>
                        </a:rPr>
                        <a:t>SqlDataReader</a:t>
                      </a:r>
                      <a:r>
                        <a:rPr kumimoji="0" lang="en-US" sz="1800" b="1" i="0" u="none" strike="noStrike" cap="none" normalizeH="0" baseline="0" dirty="0">
                          <a:ln>
                            <a:noFill/>
                          </a:ln>
                          <a:solidFill>
                            <a:srgbClr val="002060"/>
                          </a:solidFill>
                          <a:effectLst/>
                          <a:latin typeface="Comic Sans MS" pitchFamily="66" charset="0"/>
                        </a:rPr>
                        <a:t> Object</a:t>
                      </a:r>
                      <a:r>
                        <a:rPr kumimoji="0" lang="en-US" sz="1800" b="1" i="0" u="none" strike="noStrike" cap="none" normalizeH="0" baseline="0" dirty="0">
                          <a:ln>
                            <a:noFill/>
                          </a:ln>
                          <a:solidFill>
                            <a:schemeClr val="tx1"/>
                          </a:solidFill>
                          <a:effectLst/>
                          <a:latin typeface="Comic Sans MS" pitchFamily="66" charset="0"/>
                        </a:rPr>
                        <a:t> </a:t>
                      </a:r>
                      <a:r>
                        <a:rPr kumimoji="0" lang="en-US" sz="1800" b="0" i="0" u="none" strike="noStrike" cap="none" normalizeH="0" baseline="0" dirty="0">
                          <a:ln>
                            <a:noFill/>
                          </a:ln>
                          <a:solidFill>
                            <a:schemeClr val="tx1"/>
                          </a:solidFill>
                          <a:effectLst/>
                          <a:latin typeface="Comic Sans MS" pitchFamily="66" charset="0"/>
                        </a:rPr>
                        <a:t>containing </a:t>
                      </a:r>
                      <a:r>
                        <a:rPr kumimoji="0" lang="en-US" sz="1800" b="0" i="0" u="none" strike="noStrike" cap="none" normalizeH="0" baseline="0" dirty="0" err="1">
                          <a:ln>
                            <a:noFill/>
                          </a:ln>
                          <a:solidFill>
                            <a:schemeClr val="tx1"/>
                          </a:solidFill>
                          <a:effectLst/>
                          <a:latin typeface="Comic Sans MS" pitchFamily="66" charset="0"/>
                        </a:rPr>
                        <a:t>th</a:t>
                      </a:r>
                      <a:r>
                        <a:rPr kumimoji="0" lang="en-US" sz="1800" b="0" i="0" u="none" strike="noStrike" cap="none" normalizeH="0" baseline="0" dirty="0">
                          <a:ln>
                            <a:noFill/>
                          </a:ln>
                          <a:solidFill>
                            <a:schemeClr val="tx1"/>
                          </a:solidFill>
                          <a:effectLst/>
                          <a:latin typeface="Comic Sans MS" pitchFamily="66" charset="0"/>
                        </a:rPr>
                        <a:t> rows and columns returned from the </a:t>
                      </a:r>
                      <a:r>
                        <a:rPr kumimoji="0" lang="en-US" sz="1800" b="0" i="0" u="none" strike="noStrike" cap="none" normalizeH="0" baseline="0" dirty="0" err="1">
                          <a:ln>
                            <a:noFill/>
                          </a:ln>
                          <a:solidFill>
                            <a:schemeClr val="tx1"/>
                          </a:solidFill>
                          <a:effectLst/>
                          <a:latin typeface="Comic Sans MS" pitchFamily="66" charset="0"/>
                        </a:rPr>
                        <a:t>executin</a:t>
                      </a:r>
                      <a:r>
                        <a:rPr kumimoji="0" lang="en-US" sz="1800" b="0" i="0" u="none" strike="noStrike" cap="none" normalizeH="0" baseline="0" dirty="0">
                          <a:ln>
                            <a:noFill/>
                          </a:ln>
                          <a:solidFill>
                            <a:schemeClr val="tx1"/>
                          </a:solidFill>
                          <a:effectLst/>
                          <a:latin typeface="Comic Sans MS" pitchFamily="66" charset="0"/>
                        </a:rPr>
                        <a:t> of the T-SQL (</a:t>
                      </a:r>
                      <a:r>
                        <a:rPr kumimoji="0" lang="en-US" sz="1800" b="0" i="0" u="none" strike="noStrike" cap="none" normalizeH="0" baseline="0" dirty="0">
                          <a:ln>
                            <a:noFill/>
                          </a:ln>
                          <a:solidFill>
                            <a:srgbClr val="FF0000"/>
                          </a:solidFill>
                          <a:effectLst/>
                          <a:latin typeface="Comic Sans MS" pitchFamily="66" charset="0"/>
                        </a:rPr>
                        <a:t>SELECT</a:t>
                      </a:r>
                      <a:r>
                        <a:rPr kumimoji="0" lang="en-US" sz="1800" b="0" i="0" u="none" strike="noStrike" cap="none" normalizeH="0" baseline="0" dirty="0">
                          <a:ln>
                            <a:noFill/>
                          </a:ln>
                          <a:solidFill>
                            <a:schemeClr val="tx1"/>
                          </a:solidFill>
                          <a:effectLst/>
                          <a:latin typeface="Comic Sans MS" pitchFamily="66" charset="0"/>
                        </a:rPr>
                        <a:t>)</a:t>
                      </a:r>
                    </a:p>
                  </a:txBody>
                  <a:tcPr marT="45707" marB="4570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24346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err="1">
                          <a:ln>
                            <a:noFill/>
                          </a:ln>
                          <a:solidFill>
                            <a:srgbClr val="FF0000"/>
                          </a:solidFill>
                          <a:effectLst/>
                          <a:latin typeface="Comic Sans MS" pitchFamily="66" charset="0"/>
                        </a:rPr>
                        <a:t>ExecuteScalar</a:t>
                      </a:r>
                      <a:endParaRPr kumimoji="0" lang="en-US" sz="1800" b="0" i="0" u="none" strike="noStrike" cap="none" normalizeH="0" baseline="0" dirty="0">
                        <a:ln>
                          <a:noFill/>
                        </a:ln>
                        <a:solidFill>
                          <a:srgbClr val="FF0000"/>
                        </a:solidFill>
                        <a:effectLst/>
                        <a:latin typeface="Comic Sans MS" pitchFamily="66" charset="0"/>
                      </a:endParaRPr>
                    </a:p>
                  </a:txBody>
                  <a:tcPr marT="45707" marB="4570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Comic Sans MS" pitchFamily="66" charset="0"/>
                        </a:rPr>
                        <a:t>Returns first Column of the First row only from the data.</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Comic Sans MS" pitchFamily="66" charset="0"/>
                        </a:rPr>
                        <a:t>Ideal for statements such </a:t>
                      </a:r>
                      <a:r>
                        <a:rPr kumimoji="0" lang="en-US" sz="1800" b="0" i="0" u="none" strike="noStrike" cap="none" normalizeH="0" baseline="0" dirty="0">
                          <a:ln>
                            <a:noFill/>
                          </a:ln>
                          <a:solidFill>
                            <a:srgbClr val="FF0000"/>
                          </a:solidFill>
                          <a:effectLst/>
                          <a:latin typeface="Comic Sans MS" pitchFamily="66" charset="0"/>
                        </a:rPr>
                        <a:t>as COUNT(*) </a:t>
                      </a:r>
                      <a:r>
                        <a:rPr kumimoji="0" lang="en-US" sz="1800" b="0" i="0" u="none" strike="noStrike" cap="none" normalizeH="0" baseline="0" dirty="0">
                          <a:ln>
                            <a:noFill/>
                          </a:ln>
                          <a:solidFill>
                            <a:schemeClr val="tx1"/>
                          </a:solidFill>
                          <a:effectLst/>
                          <a:latin typeface="Comic Sans MS" pitchFamily="66" charset="0"/>
                        </a:rPr>
                        <a:t>that return single column single row values</a:t>
                      </a:r>
                    </a:p>
                  </a:txBody>
                  <a:tcPr marT="45707" marB="4570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a:defRPr/>
            </a:pPr>
            <a:r>
              <a:rPr lang="en-US" sz="4000" dirty="0"/>
              <a:t>SqlCommand Object - Usage</a:t>
            </a:r>
          </a:p>
        </p:txBody>
      </p:sp>
      <p:sp>
        <p:nvSpPr>
          <p:cNvPr id="41987" name="Text Box 3"/>
          <p:cNvSpPr txBox="1">
            <a:spLocks noChangeArrowheads="1"/>
          </p:cNvSpPr>
          <p:nvPr/>
        </p:nvSpPr>
        <p:spPr bwMode="auto">
          <a:xfrm>
            <a:off x="2095500" y="1225551"/>
            <a:ext cx="6934200" cy="532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9pPr>
          </a:lstStyle>
          <a:p>
            <a:pPr eaLnBrk="1" hangingPunct="1">
              <a:spcBef>
                <a:spcPct val="0"/>
              </a:spcBef>
              <a:buClrTx/>
              <a:buSzTx/>
              <a:buFontTx/>
              <a:buNone/>
            </a:pPr>
            <a:r>
              <a:rPr lang="en-US" altLang="en-US" sz="2000">
                <a:solidFill>
                  <a:srgbClr val="000000"/>
                </a:solidFill>
                <a:latin typeface="Courier New" panose="02070309020205020404" pitchFamily="49" charset="0"/>
              </a:rPr>
              <a:t>myConnection</a:t>
            </a:r>
            <a:r>
              <a:rPr lang="en-US" altLang="en-US" sz="2000" b="1">
                <a:solidFill>
                  <a:schemeClr val="tx1"/>
                </a:solidFill>
                <a:latin typeface="Courier New" panose="02070309020205020404" pitchFamily="49" charset="0"/>
              </a:rPr>
              <a:t>.Open();</a:t>
            </a:r>
          </a:p>
          <a:p>
            <a:pPr eaLnBrk="1" hangingPunct="1">
              <a:spcBef>
                <a:spcPct val="0"/>
              </a:spcBef>
              <a:buClrTx/>
              <a:buSzTx/>
              <a:buFontTx/>
              <a:buNone/>
            </a:pPr>
            <a:endParaRPr lang="en-US" altLang="en-US" sz="2000">
              <a:solidFill>
                <a:schemeClr val="folHlink"/>
              </a:solidFill>
              <a:latin typeface="Courier New" panose="02070309020205020404" pitchFamily="49" charset="0"/>
            </a:endParaRPr>
          </a:p>
          <a:p>
            <a:pPr eaLnBrk="1" hangingPunct="1">
              <a:spcBef>
                <a:spcPct val="0"/>
              </a:spcBef>
              <a:buClrTx/>
              <a:buSzTx/>
              <a:buFontTx/>
              <a:buNone/>
            </a:pPr>
            <a:r>
              <a:rPr lang="en-US" altLang="en-US" sz="2000">
                <a:solidFill>
                  <a:srgbClr val="008000"/>
                </a:solidFill>
                <a:latin typeface="Courier New" panose="02070309020205020404" pitchFamily="49" charset="0"/>
              </a:rPr>
              <a:t>  //ExecuteNonQuery</a:t>
            </a:r>
          </a:p>
          <a:p>
            <a:pPr eaLnBrk="1" hangingPunct="1">
              <a:spcBef>
                <a:spcPct val="0"/>
              </a:spcBef>
              <a:buClrTx/>
              <a:buSzTx/>
              <a:buFontTx/>
              <a:buNone/>
            </a:pPr>
            <a:r>
              <a:rPr lang="en-US" altLang="en-US" sz="2000">
                <a:solidFill>
                  <a:srgbClr val="008000"/>
                </a:solidFill>
                <a:latin typeface="Courier New" panose="02070309020205020404" pitchFamily="49" charset="0"/>
              </a:rPr>
              <a:t>	 </a:t>
            </a:r>
            <a:r>
              <a:rPr lang="en-US" altLang="en-US" sz="2000">
                <a:solidFill>
                  <a:srgbClr val="000000"/>
                </a:solidFill>
                <a:latin typeface="Courier New" panose="02070309020205020404" pitchFamily="49" charset="0"/>
              </a:rPr>
              <a:t>myCommand.ExecuteNonQuery()</a:t>
            </a:r>
          </a:p>
          <a:p>
            <a:pPr eaLnBrk="1" hangingPunct="1">
              <a:spcBef>
                <a:spcPct val="0"/>
              </a:spcBef>
              <a:buClrTx/>
              <a:buSzTx/>
              <a:buFontTx/>
              <a:buNone/>
            </a:pPr>
            <a:endParaRPr lang="en-US" altLang="en-US" sz="2000">
              <a:solidFill>
                <a:srgbClr val="000000"/>
              </a:solidFill>
              <a:latin typeface="Courier New" panose="02070309020205020404" pitchFamily="49" charset="0"/>
            </a:endParaRPr>
          </a:p>
          <a:p>
            <a:pPr eaLnBrk="1" hangingPunct="1">
              <a:spcBef>
                <a:spcPct val="0"/>
              </a:spcBef>
              <a:buClrTx/>
              <a:buSzTx/>
              <a:buFontTx/>
              <a:buNone/>
            </a:pPr>
            <a:r>
              <a:rPr lang="en-US" altLang="en-US" sz="2000">
                <a:solidFill>
                  <a:srgbClr val="000000"/>
                </a:solidFill>
                <a:latin typeface="Courier New" panose="02070309020205020404" pitchFamily="49" charset="0"/>
              </a:rPr>
              <a:t>  //</a:t>
            </a:r>
            <a:r>
              <a:rPr lang="en-US" altLang="en-US" sz="2000">
                <a:solidFill>
                  <a:srgbClr val="008000"/>
                </a:solidFill>
                <a:latin typeface="Courier New" panose="02070309020205020404" pitchFamily="49" charset="0"/>
              </a:rPr>
              <a:t>ExecuteReader</a:t>
            </a:r>
          </a:p>
          <a:p>
            <a:pPr eaLnBrk="1" hangingPunct="1">
              <a:spcBef>
                <a:spcPct val="0"/>
              </a:spcBef>
              <a:buClrTx/>
              <a:buSzTx/>
              <a:buFontTx/>
              <a:buNone/>
            </a:pPr>
            <a:r>
              <a:rPr lang="en-US" altLang="en-US" sz="2000">
                <a:solidFill>
                  <a:srgbClr val="000000"/>
                </a:solidFill>
                <a:latin typeface="Courier New" panose="02070309020205020404" pitchFamily="49" charset="0"/>
              </a:rPr>
              <a:t>	 SqlDataReader myReader;</a:t>
            </a:r>
          </a:p>
          <a:p>
            <a:pPr eaLnBrk="1" hangingPunct="1">
              <a:spcBef>
                <a:spcPct val="0"/>
              </a:spcBef>
              <a:buClrTx/>
              <a:buSzTx/>
              <a:buFontTx/>
              <a:buNone/>
            </a:pPr>
            <a:endParaRPr lang="en-US" altLang="en-US" sz="2000">
              <a:solidFill>
                <a:srgbClr val="008000"/>
              </a:solidFill>
              <a:latin typeface="Courier New" panose="02070309020205020404" pitchFamily="49" charset="0"/>
            </a:endParaRPr>
          </a:p>
          <a:p>
            <a:pPr eaLnBrk="1" hangingPunct="1">
              <a:spcBef>
                <a:spcPct val="0"/>
              </a:spcBef>
              <a:buClrTx/>
              <a:buSzTx/>
              <a:buFontTx/>
              <a:buNone/>
            </a:pPr>
            <a:r>
              <a:rPr lang="en-US" altLang="en-US" sz="2000">
                <a:solidFill>
                  <a:srgbClr val="008000"/>
                </a:solidFill>
                <a:latin typeface="Courier New" panose="02070309020205020404" pitchFamily="49" charset="0"/>
              </a:rPr>
              <a:t>	 </a:t>
            </a:r>
            <a:r>
              <a:rPr lang="en-US" altLang="en-US" sz="2000">
                <a:solidFill>
                  <a:srgbClr val="000000"/>
                </a:solidFill>
                <a:latin typeface="Courier New" panose="02070309020205020404" pitchFamily="49" charset="0"/>
              </a:rPr>
              <a:t>myReader = myCommand.ExecuteReader()</a:t>
            </a:r>
          </a:p>
          <a:p>
            <a:pPr eaLnBrk="1" hangingPunct="1">
              <a:spcBef>
                <a:spcPct val="0"/>
              </a:spcBef>
              <a:buClrTx/>
              <a:buSzTx/>
              <a:buFontTx/>
              <a:buNone/>
            </a:pPr>
            <a:r>
              <a:rPr lang="en-US" altLang="en-US" sz="2000">
                <a:solidFill>
                  <a:srgbClr val="000000"/>
                </a:solidFill>
                <a:latin typeface="Courier New" panose="02070309020205020404" pitchFamily="49" charset="0"/>
              </a:rPr>
              <a:t>	 myReader.read()</a:t>
            </a:r>
          </a:p>
          <a:p>
            <a:pPr eaLnBrk="1" hangingPunct="1">
              <a:spcBef>
                <a:spcPct val="0"/>
              </a:spcBef>
              <a:buClrTx/>
              <a:buSzTx/>
              <a:buFontTx/>
              <a:buNone/>
            </a:pPr>
            <a:endParaRPr lang="en-US" altLang="en-US" sz="2000">
              <a:solidFill>
                <a:srgbClr val="000000"/>
              </a:solidFill>
              <a:latin typeface="Courier New" panose="02070309020205020404" pitchFamily="49" charset="0"/>
            </a:endParaRPr>
          </a:p>
          <a:p>
            <a:pPr eaLnBrk="1" hangingPunct="1">
              <a:spcBef>
                <a:spcPct val="0"/>
              </a:spcBef>
              <a:buClrTx/>
              <a:buSzTx/>
              <a:buFontTx/>
              <a:buNone/>
            </a:pPr>
            <a:r>
              <a:rPr lang="en-US" altLang="en-US" sz="2000">
                <a:solidFill>
                  <a:srgbClr val="000000"/>
                </a:solidFill>
                <a:latin typeface="Courier New" panose="02070309020205020404" pitchFamily="49" charset="0"/>
              </a:rPr>
              <a:t>   //</a:t>
            </a:r>
            <a:r>
              <a:rPr lang="en-US" altLang="en-US" sz="2000">
                <a:solidFill>
                  <a:srgbClr val="008000"/>
                </a:solidFill>
                <a:latin typeface="Courier New" panose="02070309020205020404" pitchFamily="49" charset="0"/>
              </a:rPr>
              <a:t>ExecuteScalar</a:t>
            </a:r>
          </a:p>
          <a:p>
            <a:pPr eaLnBrk="1" hangingPunct="1">
              <a:spcBef>
                <a:spcPct val="0"/>
              </a:spcBef>
              <a:buClrTx/>
              <a:buSzTx/>
              <a:buFontTx/>
              <a:buNone/>
            </a:pPr>
            <a:r>
              <a:rPr lang="en-US" altLang="en-US" sz="2000">
                <a:solidFill>
                  <a:srgbClr val="008000"/>
                </a:solidFill>
                <a:latin typeface="Courier New" panose="02070309020205020404" pitchFamily="49" charset="0"/>
              </a:rPr>
              <a:t>	 int </a:t>
            </a:r>
            <a:r>
              <a:rPr lang="en-US" altLang="en-US" sz="2000">
                <a:solidFill>
                  <a:srgbClr val="000000"/>
                </a:solidFill>
                <a:latin typeface="Courier New" panose="02070309020205020404" pitchFamily="49" charset="0"/>
              </a:rPr>
              <a:t>myCount;</a:t>
            </a:r>
          </a:p>
          <a:p>
            <a:pPr eaLnBrk="1" hangingPunct="1">
              <a:spcBef>
                <a:spcPct val="0"/>
              </a:spcBef>
              <a:buClrTx/>
              <a:buSzTx/>
              <a:buFontTx/>
              <a:buNone/>
            </a:pPr>
            <a:endParaRPr lang="en-US" altLang="en-US" sz="2000">
              <a:solidFill>
                <a:srgbClr val="008000"/>
              </a:solidFill>
              <a:latin typeface="Courier New" panose="02070309020205020404" pitchFamily="49" charset="0"/>
            </a:endParaRPr>
          </a:p>
          <a:p>
            <a:pPr eaLnBrk="1" hangingPunct="1">
              <a:spcBef>
                <a:spcPct val="0"/>
              </a:spcBef>
              <a:buClrTx/>
              <a:buSzTx/>
              <a:buFontTx/>
              <a:buNone/>
            </a:pPr>
            <a:r>
              <a:rPr lang="en-US" altLang="en-US" sz="2000">
                <a:solidFill>
                  <a:srgbClr val="008000"/>
                </a:solidFill>
                <a:latin typeface="Courier New" panose="02070309020205020404" pitchFamily="49" charset="0"/>
              </a:rPr>
              <a:t>	 </a:t>
            </a:r>
            <a:r>
              <a:rPr lang="en-US" altLang="en-US" sz="2000">
                <a:solidFill>
                  <a:srgbClr val="000000"/>
                </a:solidFill>
                <a:latin typeface="Courier New" panose="02070309020205020404" pitchFamily="49" charset="0"/>
              </a:rPr>
              <a:t>myCount = myCommand.ExecuteScalar()</a:t>
            </a:r>
          </a:p>
          <a:p>
            <a:pPr eaLnBrk="1" hangingPunct="1">
              <a:spcBef>
                <a:spcPct val="0"/>
              </a:spcBef>
              <a:buClrTx/>
              <a:buSzTx/>
              <a:buFontTx/>
              <a:buNone/>
            </a:pPr>
            <a:endParaRPr lang="en-US" altLang="en-US" sz="2000">
              <a:solidFill>
                <a:srgbClr val="008000"/>
              </a:solidFill>
              <a:latin typeface="Courier New" panose="02070309020205020404" pitchFamily="49" charset="0"/>
            </a:endParaRPr>
          </a:p>
          <a:p>
            <a:pPr eaLnBrk="1" hangingPunct="1">
              <a:spcBef>
                <a:spcPct val="0"/>
              </a:spcBef>
              <a:buClrTx/>
              <a:buSzTx/>
              <a:buFontTx/>
              <a:buNone/>
            </a:pPr>
            <a:r>
              <a:rPr lang="en-US" altLang="en-US" sz="2000">
                <a:solidFill>
                  <a:srgbClr val="000000"/>
                </a:solidFill>
                <a:latin typeface="Courier New" panose="02070309020205020404" pitchFamily="49" charset="0"/>
              </a:rPr>
              <a:t>myConnection</a:t>
            </a:r>
            <a:r>
              <a:rPr lang="en-US" altLang="en-US" sz="2000" b="1">
                <a:solidFill>
                  <a:schemeClr val="tx1"/>
                </a:solidFill>
                <a:latin typeface="Courier New" panose="02070309020205020404" pitchFamily="49" charset="0"/>
              </a:rPr>
              <a:t>.Close();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IN" b="1" dirty="0"/>
              <a:t>Introduction to ADO.NET </a:t>
            </a:r>
            <a:endParaRPr lang="en-IN" dirty="0"/>
          </a:p>
        </p:txBody>
      </p:sp>
      <p:sp>
        <p:nvSpPr>
          <p:cNvPr id="13315" name="Content Placeholder 2"/>
          <p:cNvSpPr>
            <a:spLocks noGrp="1"/>
          </p:cNvSpPr>
          <p:nvPr>
            <p:ph idx="1"/>
          </p:nvPr>
        </p:nvSpPr>
        <p:spPr>
          <a:xfrm>
            <a:off x="1524000" y="1285876"/>
            <a:ext cx="9144000" cy="5572125"/>
          </a:xfrm>
        </p:spPr>
        <p:txBody>
          <a:bodyPr/>
          <a:lstStyle/>
          <a:p>
            <a:pPr eaLnBrk="1" hangingPunct="1"/>
            <a:r>
              <a:rPr lang="en-US" altLang="en-US" dirty="0"/>
              <a:t>It is an object oriented set of libraries that allows to interact with data source</a:t>
            </a:r>
          </a:p>
          <a:p>
            <a:pPr lvl="1" eaLnBrk="1" hangingPunct="1"/>
            <a:r>
              <a:rPr lang="en-US" altLang="en-US" dirty="0"/>
              <a:t>Data source means database, text file, excel, XML file</a:t>
            </a:r>
          </a:p>
          <a:p>
            <a:pPr lvl="1" eaLnBrk="1" hangingPunct="1"/>
            <a:r>
              <a:rPr lang="en-US" altLang="en-US" dirty="0"/>
              <a:t>Database types</a:t>
            </a:r>
          </a:p>
          <a:p>
            <a:pPr lvl="2" eaLnBrk="1" hangingPunct="1"/>
            <a:r>
              <a:rPr lang="en-IN" altLang="en-US" dirty="0"/>
              <a:t>Microsoft SQL Server</a:t>
            </a:r>
          </a:p>
          <a:p>
            <a:pPr lvl="2" eaLnBrk="1" hangingPunct="1"/>
            <a:r>
              <a:rPr lang="en-IN" altLang="en-US" dirty="0"/>
              <a:t>Microsoft Access</a:t>
            </a:r>
          </a:p>
          <a:p>
            <a:pPr lvl="2" eaLnBrk="1" hangingPunct="1"/>
            <a:r>
              <a:rPr lang="en-IN" altLang="en-US" dirty="0"/>
              <a:t>Oracle</a:t>
            </a:r>
          </a:p>
          <a:p>
            <a:pPr lvl="2" eaLnBrk="1" hangingPunct="1"/>
            <a:r>
              <a:rPr lang="en-IN" altLang="en-US" dirty="0"/>
              <a:t>Borland </a:t>
            </a:r>
            <a:r>
              <a:rPr lang="en-IN" altLang="en-US" dirty="0" err="1"/>
              <a:t>Interbase</a:t>
            </a:r>
            <a:endParaRPr lang="en-IN" altLang="en-US" dirty="0"/>
          </a:p>
          <a:p>
            <a:pPr lvl="2" eaLnBrk="1" hangingPunct="1"/>
            <a:r>
              <a:rPr lang="en-IN" altLang="en-US" dirty="0"/>
              <a:t>IBM DB2,</a:t>
            </a:r>
          </a:p>
          <a:p>
            <a:pPr eaLnBrk="1" hangingPunct="1"/>
            <a:endParaRPr lang="en-I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Data selection using </a:t>
            </a:r>
            <a:r>
              <a:rPr lang="en-US" dirty="0" err="1"/>
              <a:t>sqlcommand</a:t>
            </a:r>
            <a:endParaRPr lang="en-IN" dirty="0"/>
          </a:p>
        </p:txBody>
      </p:sp>
      <p:sp>
        <p:nvSpPr>
          <p:cNvPr id="44035" name="Text Box 3"/>
          <p:cNvSpPr txBox="1">
            <a:spLocks noChangeArrowheads="1"/>
          </p:cNvSpPr>
          <p:nvPr/>
        </p:nvSpPr>
        <p:spPr bwMode="auto">
          <a:xfrm>
            <a:off x="1524000" y="1225550"/>
            <a:ext cx="9144000"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9pPr>
          </a:lstStyle>
          <a:p>
            <a:pPr eaLnBrk="1" hangingPunct="1">
              <a:spcBef>
                <a:spcPct val="0"/>
              </a:spcBef>
              <a:buClrTx/>
              <a:buSzTx/>
              <a:buFontTx/>
              <a:buNone/>
            </a:pPr>
            <a:r>
              <a:rPr lang="en-US" altLang="en-US" sz="2000" dirty="0">
                <a:solidFill>
                  <a:schemeClr val="tx1"/>
                </a:solidFill>
                <a:latin typeface="Courier New" panose="02070309020205020404" pitchFamily="49" charset="0"/>
              </a:rPr>
              <a:t>SqlConnection </a:t>
            </a:r>
            <a:r>
              <a:rPr lang="en-US" altLang="en-US" sz="2000" dirty="0" err="1">
                <a:solidFill>
                  <a:schemeClr val="tx1"/>
                </a:solidFill>
                <a:latin typeface="Courier New" panose="02070309020205020404" pitchFamily="49" charset="0"/>
              </a:rPr>
              <a:t>myCon</a:t>
            </a:r>
            <a:r>
              <a:rPr lang="en-US" altLang="en-US" sz="2000" dirty="0">
                <a:solidFill>
                  <a:schemeClr val="tx1"/>
                </a:solidFill>
                <a:latin typeface="Courier New" panose="02070309020205020404" pitchFamily="49" charset="0"/>
              </a:rPr>
              <a:t>=new SqlConnection(@“</a:t>
            </a:r>
            <a:r>
              <a:rPr lang="en-IN" altLang="en-US" sz="1800" dirty="0">
                <a:solidFill>
                  <a:schemeClr val="tx1"/>
                </a:solidFill>
                <a:latin typeface="Arial" panose="020B0604020202020204" pitchFamily="34" charset="0"/>
              </a:rPr>
              <a:t>Data Source=.\ </a:t>
            </a:r>
            <a:r>
              <a:rPr lang="en-IN" altLang="en-US" sz="1800" dirty="0" err="1">
                <a:solidFill>
                  <a:schemeClr val="tx1"/>
                </a:solidFill>
                <a:latin typeface="Arial" panose="020B0604020202020204" pitchFamily="34" charset="0"/>
              </a:rPr>
              <a:t>SQLEXPRESS;AttachDbFilename</a:t>
            </a:r>
            <a:r>
              <a:rPr lang="en-IN" altLang="en-US" sz="1800" dirty="0">
                <a:solidFill>
                  <a:schemeClr val="tx1"/>
                </a:solidFill>
                <a:latin typeface="Arial" panose="020B0604020202020204" pitchFamily="34" charset="0"/>
              </a:rPr>
              <a:t>='C:\</a:t>
            </a:r>
            <a:r>
              <a:rPr lang="en-IN" altLang="en-US" sz="1800" dirty="0" err="1">
                <a:solidFill>
                  <a:schemeClr val="tx1"/>
                </a:solidFill>
                <a:latin typeface="Arial" panose="020B0604020202020204" pitchFamily="34" charset="0"/>
              </a:rPr>
              <a:t>student.mdf</a:t>
            </a:r>
            <a:r>
              <a:rPr lang="en-IN" altLang="en-US" sz="1800" dirty="0">
                <a:solidFill>
                  <a:schemeClr val="tx1"/>
                </a:solidFill>
                <a:latin typeface="Arial" panose="020B0604020202020204" pitchFamily="34" charset="0"/>
              </a:rPr>
              <a:t>‘</a:t>
            </a:r>
            <a:r>
              <a:rPr lang="en-US" altLang="en-US" sz="1800" dirty="0">
                <a:solidFill>
                  <a:schemeClr val="tx1"/>
                </a:solidFill>
                <a:latin typeface="Courier New" panose="02070309020205020404" pitchFamily="49" charset="0"/>
              </a:rPr>
              <a:t>”);</a:t>
            </a:r>
            <a:endParaRPr lang="en-US" altLang="en-US" sz="2000" dirty="0">
              <a:solidFill>
                <a:schemeClr val="tx1"/>
              </a:solidFill>
              <a:latin typeface="Courier New" panose="02070309020205020404" pitchFamily="49" charset="0"/>
            </a:endParaRPr>
          </a:p>
          <a:p>
            <a:pPr eaLnBrk="1" hangingPunct="1">
              <a:spcBef>
                <a:spcPct val="0"/>
              </a:spcBef>
              <a:buClrTx/>
              <a:buSzTx/>
              <a:buFontTx/>
              <a:buNone/>
            </a:pPr>
            <a:r>
              <a:rPr lang="en-US" altLang="en-US" sz="2000" dirty="0" err="1">
                <a:solidFill>
                  <a:schemeClr val="tx1"/>
                </a:solidFill>
                <a:latin typeface="Courier New" panose="02070309020205020404" pitchFamily="49" charset="0"/>
              </a:rPr>
              <a:t>myCon.Open</a:t>
            </a:r>
            <a:r>
              <a:rPr lang="en-US" altLang="en-US" sz="2000" dirty="0">
                <a:solidFill>
                  <a:schemeClr val="tx1"/>
                </a:solidFill>
                <a:latin typeface="Courier New" panose="02070309020205020404" pitchFamily="49" charset="0"/>
              </a:rPr>
              <a:t>();  </a:t>
            </a:r>
            <a:r>
              <a:rPr lang="en-US" altLang="en-US" sz="2000" b="1" dirty="0">
                <a:solidFill>
                  <a:srgbClr val="00B050"/>
                </a:solidFill>
                <a:latin typeface="Courier New" panose="02070309020205020404" pitchFamily="49" charset="0"/>
              </a:rPr>
              <a:t>//open connection</a:t>
            </a:r>
          </a:p>
          <a:p>
            <a:pPr eaLnBrk="1" hangingPunct="1">
              <a:spcBef>
                <a:spcPct val="0"/>
              </a:spcBef>
              <a:buClrTx/>
              <a:buSzTx/>
              <a:buFontTx/>
              <a:buNone/>
            </a:pPr>
            <a:r>
              <a:rPr lang="en-US" altLang="en-US" sz="2000" dirty="0" err="1">
                <a:solidFill>
                  <a:schemeClr val="tx1"/>
                </a:solidFill>
                <a:latin typeface="Courier New" panose="02070309020205020404" pitchFamily="49" charset="0"/>
              </a:rPr>
              <a:t>SqlCommand</a:t>
            </a:r>
            <a:r>
              <a:rPr lang="en-US" altLang="en-US" sz="2000" dirty="0">
                <a:solidFill>
                  <a:schemeClr val="tx1"/>
                </a:solidFill>
                <a:latin typeface="Courier New" panose="02070309020205020404" pitchFamily="49" charset="0"/>
              </a:rPr>
              <a:t> </a:t>
            </a:r>
            <a:r>
              <a:rPr lang="en-US" altLang="en-US" sz="2000" dirty="0" err="1">
                <a:solidFill>
                  <a:schemeClr val="tx1"/>
                </a:solidFill>
                <a:latin typeface="Courier New" panose="02070309020205020404" pitchFamily="49" charset="0"/>
              </a:rPr>
              <a:t>myCmd</a:t>
            </a:r>
            <a:r>
              <a:rPr lang="en-US" altLang="en-US" sz="2000" dirty="0">
                <a:solidFill>
                  <a:schemeClr val="tx1"/>
                </a:solidFill>
                <a:latin typeface="Courier New" panose="02070309020205020404" pitchFamily="49" charset="0"/>
              </a:rPr>
              <a:t>;</a:t>
            </a:r>
          </a:p>
          <a:p>
            <a:pPr eaLnBrk="1" hangingPunct="1">
              <a:spcBef>
                <a:spcPct val="0"/>
              </a:spcBef>
              <a:buClrTx/>
              <a:buSzTx/>
              <a:buFontTx/>
              <a:buNone/>
            </a:pPr>
            <a:r>
              <a:rPr lang="en-US" altLang="en-US" sz="2000" dirty="0" err="1">
                <a:solidFill>
                  <a:schemeClr val="tx1"/>
                </a:solidFill>
                <a:latin typeface="Courier New" panose="02070309020205020404" pitchFamily="49" charset="0"/>
              </a:rPr>
              <a:t>SqlDataReader</a:t>
            </a:r>
            <a:r>
              <a:rPr lang="en-US" altLang="en-US" sz="2000" dirty="0">
                <a:solidFill>
                  <a:schemeClr val="tx1"/>
                </a:solidFill>
                <a:latin typeface="Courier New" panose="02070309020205020404" pitchFamily="49" charset="0"/>
              </a:rPr>
              <a:t> </a:t>
            </a:r>
            <a:r>
              <a:rPr lang="en-US" altLang="en-US" sz="2000" dirty="0" err="1">
                <a:solidFill>
                  <a:schemeClr val="tx1"/>
                </a:solidFill>
                <a:latin typeface="Courier New" panose="02070309020205020404" pitchFamily="49" charset="0"/>
              </a:rPr>
              <a:t>rdr</a:t>
            </a:r>
            <a:r>
              <a:rPr lang="en-US" altLang="en-US" sz="2000" dirty="0">
                <a:solidFill>
                  <a:schemeClr val="tx1"/>
                </a:solidFill>
                <a:latin typeface="Courier New" panose="02070309020205020404" pitchFamily="49" charset="0"/>
              </a:rPr>
              <a:t>;</a:t>
            </a:r>
          </a:p>
          <a:p>
            <a:pPr eaLnBrk="1" hangingPunct="1">
              <a:spcBef>
                <a:spcPct val="0"/>
              </a:spcBef>
              <a:buClrTx/>
              <a:buSzTx/>
              <a:buFontTx/>
              <a:buNone/>
            </a:pPr>
            <a:endParaRPr lang="en-US" altLang="en-US" sz="2000" dirty="0">
              <a:solidFill>
                <a:schemeClr val="tx1"/>
              </a:solidFill>
              <a:latin typeface="Courier New" panose="02070309020205020404" pitchFamily="49" charset="0"/>
            </a:endParaRPr>
          </a:p>
          <a:p>
            <a:pPr eaLnBrk="1" hangingPunct="1">
              <a:spcBef>
                <a:spcPct val="0"/>
              </a:spcBef>
              <a:buClrTx/>
              <a:buSzTx/>
              <a:buFontTx/>
              <a:buNone/>
            </a:pPr>
            <a:r>
              <a:rPr lang="en-US" altLang="en-US" sz="2000" dirty="0" err="1">
                <a:solidFill>
                  <a:schemeClr val="tx1"/>
                </a:solidFill>
                <a:latin typeface="Courier New" panose="02070309020205020404" pitchFamily="49" charset="0"/>
              </a:rPr>
              <a:t>myCmd</a:t>
            </a:r>
            <a:r>
              <a:rPr lang="en-US" altLang="en-US" sz="2000" dirty="0">
                <a:solidFill>
                  <a:schemeClr val="tx1"/>
                </a:solidFill>
                <a:latin typeface="Courier New" panose="02070309020205020404" pitchFamily="49" charset="0"/>
              </a:rPr>
              <a:t>=new </a:t>
            </a:r>
            <a:r>
              <a:rPr lang="en-US" altLang="en-US" sz="2000" dirty="0" err="1">
                <a:solidFill>
                  <a:schemeClr val="tx1"/>
                </a:solidFill>
                <a:latin typeface="Courier New" panose="02070309020205020404" pitchFamily="49" charset="0"/>
              </a:rPr>
              <a:t>SqlCommand</a:t>
            </a:r>
            <a:r>
              <a:rPr lang="en-US" altLang="en-US" sz="2000" dirty="0">
                <a:solidFill>
                  <a:schemeClr val="tx1"/>
                </a:solidFill>
                <a:latin typeface="Courier New" panose="02070309020205020404" pitchFamily="49" charset="0"/>
              </a:rPr>
              <a:t>();</a:t>
            </a:r>
          </a:p>
          <a:p>
            <a:pPr eaLnBrk="1" hangingPunct="1">
              <a:spcBef>
                <a:spcPct val="0"/>
              </a:spcBef>
              <a:buClrTx/>
              <a:buSzTx/>
              <a:buFontTx/>
              <a:buNone/>
            </a:pPr>
            <a:r>
              <a:rPr lang="en-US" altLang="en-US" sz="2000" b="1" dirty="0">
                <a:solidFill>
                  <a:srgbClr val="00B050"/>
                </a:solidFill>
                <a:latin typeface="Courier New" panose="02070309020205020404" pitchFamily="49" charset="0"/>
              </a:rPr>
              <a:t>//set connection</a:t>
            </a:r>
          </a:p>
          <a:p>
            <a:pPr eaLnBrk="1" hangingPunct="1">
              <a:spcBef>
                <a:spcPct val="0"/>
              </a:spcBef>
              <a:buClrTx/>
              <a:buSzTx/>
              <a:buFontTx/>
              <a:buNone/>
            </a:pPr>
            <a:r>
              <a:rPr lang="en-US" altLang="en-US" sz="2000" dirty="0" err="1">
                <a:solidFill>
                  <a:schemeClr val="tx1"/>
                </a:solidFill>
                <a:latin typeface="Courier New" panose="02070309020205020404" pitchFamily="49" charset="0"/>
              </a:rPr>
              <a:t>myCmd.Connection</a:t>
            </a:r>
            <a:r>
              <a:rPr lang="en-US" altLang="en-US" sz="2000" dirty="0">
                <a:solidFill>
                  <a:schemeClr val="tx1"/>
                </a:solidFill>
                <a:latin typeface="Courier New" panose="02070309020205020404" pitchFamily="49" charset="0"/>
              </a:rPr>
              <a:t>=</a:t>
            </a:r>
            <a:r>
              <a:rPr lang="en-US" altLang="en-US" sz="2000" dirty="0" err="1">
                <a:solidFill>
                  <a:schemeClr val="tx1"/>
                </a:solidFill>
                <a:latin typeface="Courier New" panose="02070309020205020404" pitchFamily="49" charset="0"/>
              </a:rPr>
              <a:t>myCon</a:t>
            </a:r>
            <a:r>
              <a:rPr lang="en-US" altLang="en-US" sz="2000" dirty="0">
                <a:solidFill>
                  <a:schemeClr val="tx1"/>
                </a:solidFill>
                <a:latin typeface="Courier New" panose="02070309020205020404" pitchFamily="49" charset="0"/>
              </a:rPr>
              <a:t>;</a:t>
            </a:r>
          </a:p>
          <a:p>
            <a:pPr eaLnBrk="1" hangingPunct="1">
              <a:spcBef>
                <a:spcPct val="0"/>
              </a:spcBef>
              <a:buClrTx/>
              <a:buSzTx/>
              <a:buFontTx/>
              <a:buNone/>
            </a:pPr>
            <a:r>
              <a:rPr lang="en-US" altLang="en-US" sz="2000" b="1" dirty="0">
                <a:solidFill>
                  <a:srgbClr val="00B050"/>
                </a:solidFill>
                <a:latin typeface="Courier New" panose="02070309020205020404" pitchFamily="49" charset="0"/>
              </a:rPr>
              <a:t>//set query</a:t>
            </a:r>
          </a:p>
          <a:p>
            <a:pPr eaLnBrk="1" hangingPunct="1">
              <a:spcBef>
                <a:spcPct val="0"/>
              </a:spcBef>
              <a:buClrTx/>
              <a:buSzTx/>
              <a:buFontTx/>
              <a:buNone/>
            </a:pPr>
            <a:r>
              <a:rPr lang="en-US" altLang="en-US" sz="2000" dirty="0" err="1">
                <a:solidFill>
                  <a:schemeClr val="tx1"/>
                </a:solidFill>
                <a:latin typeface="Courier New" panose="02070309020205020404" pitchFamily="49" charset="0"/>
              </a:rPr>
              <a:t>myCmd.CommandText</a:t>
            </a:r>
            <a:r>
              <a:rPr lang="en-US" altLang="en-US" sz="2000" dirty="0">
                <a:solidFill>
                  <a:schemeClr val="tx1"/>
                </a:solidFill>
                <a:latin typeface="Courier New" panose="02070309020205020404" pitchFamily="49" charset="0"/>
              </a:rPr>
              <a:t>=“Select * from Student”;</a:t>
            </a:r>
          </a:p>
          <a:p>
            <a:pPr eaLnBrk="1" hangingPunct="1">
              <a:spcBef>
                <a:spcPct val="0"/>
              </a:spcBef>
              <a:buClrTx/>
              <a:buSzTx/>
              <a:buFontTx/>
              <a:buNone/>
            </a:pPr>
            <a:r>
              <a:rPr lang="en-US" altLang="en-US" sz="2000" dirty="0" err="1">
                <a:solidFill>
                  <a:schemeClr val="tx1"/>
                </a:solidFill>
                <a:latin typeface="Courier New" panose="02070309020205020404" pitchFamily="49" charset="0"/>
              </a:rPr>
              <a:t>myCmd.CommandType</a:t>
            </a:r>
            <a:r>
              <a:rPr lang="en-US" altLang="en-US" sz="2000" dirty="0">
                <a:solidFill>
                  <a:schemeClr val="tx1"/>
                </a:solidFill>
                <a:latin typeface="Courier New" panose="02070309020205020404" pitchFamily="49" charset="0"/>
              </a:rPr>
              <a:t>=</a:t>
            </a:r>
            <a:r>
              <a:rPr lang="en-US" altLang="en-US" sz="2000" dirty="0" err="1">
                <a:solidFill>
                  <a:schemeClr val="tx1"/>
                </a:solidFill>
                <a:latin typeface="Courier New" panose="02070309020205020404" pitchFamily="49" charset="0"/>
              </a:rPr>
              <a:t>CommandType.Text</a:t>
            </a:r>
            <a:r>
              <a:rPr lang="en-US" altLang="en-US" sz="2000" dirty="0">
                <a:solidFill>
                  <a:schemeClr val="tx1"/>
                </a:solidFill>
                <a:latin typeface="Courier New" panose="02070309020205020404" pitchFamily="49" charset="0"/>
              </a:rPr>
              <a:t>;</a:t>
            </a:r>
          </a:p>
          <a:p>
            <a:pPr eaLnBrk="1" hangingPunct="1">
              <a:spcBef>
                <a:spcPct val="0"/>
              </a:spcBef>
              <a:buClrTx/>
              <a:buSzTx/>
              <a:buFontTx/>
              <a:buNone/>
            </a:pPr>
            <a:endParaRPr lang="en-US" altLang="en-US" sz="2000" dirty="0">
              <a:solidFill>
                <a:schemeClr val="tx1"/>
              </a:solidFill>
              <a:latin typeface="Courier New" panose="02070309020205020404" pitchFamily="49" charset="0"/>
            </a:endParaRPr>
          </a:p>
          <a:p>
            <a:pPr eaLnBrk="1" hangingPunct="1">
              <a:spcBef>
                <a:spcPct val="0"/>
              </a:spcBef>
              <a:buClrTx/>
              <a:buSzTx/>
              <a:buFontTx/>
              <a:buNone/>
            </a:pPr>
            <a:r>
              <a:rPr lang="en-US" altLang="en-US" sz="2000" b="1" dirty="0">
                <a:solidFill>
                  <a:srgbClr val="00B050"/>
                </a:solidFill>
                <a:latin typeface="Courier New" panose="02070309020205020404" pitchFamily="49" charset="0"/>
              </a:rPr>
              <a:t>//execute query and store retrieved data in data reader</a:t>
            </a:r>
          </a:p>
          <a:p>
            <a:pPr eaLnBrk="1" hangingPunct="1">
              <a:spcBef>
                <a:spcPct val="0"/>
              </a:spcBef>
              <a:buClrTx/>
              <a:buSzTx/>
              <a:buFontTx/>
              <a:buNone/>
            </a:pPr>
            <a:r>
              <a:rPr lang="en-US" altLang="en-US" sz="2000" dirty="0" err="1">
                <a:solidFill>
                  <a:schemeClr val="tx1"/>
                </a:solidFill>
                <a:latin typeface="Courier New" panose="02070309020205020404" pitchFamily="49" charset="0"/>
              </a:rPr>
              <a:t>rdr</a:t>
            </a:r>
            <a:r>
              <a:rPr lang="en-US" altLang="en-US" sz="2000" b="1" dirty="0">
                <a:solidFill>
                  <a:srgbClr val="FF0000"/>
                </a:solidFill>
                <a:latin typeface="Courier New" panose="02070309020205020404" pitchFamily="49" charset="0"/>
              </a:rPr>
              <a:t>= </a:t>
            </a:r>
            <a:r>
              <a:rPr lang="en-US" altLang="en-US" sz="2000" b="1" dirty="0" err="1">
                <a:solidFill>
                  <a:srgbClr val="FF0000"/>
                </a:solidFill>
                <a:latin typeface="Courier New" panose="02070309020205020404" pitchFamily="49" charset="0"/>
              </a:rPr>
              <a:t>myCmd.ExecuteReader</a:t>
            </a:r>
            <a:r>
              <a:rPr lang="en-US" altLang="en-US" sz="2000" b="1" dirty="0">
                <a:solidFill>
                  <a:srgbClr val="FF0000"/>
                </a:solidFill>
                <a:latin typeface="Courier New" panose="02070309020205020404" pitchFamily="49" charset="0"/>
              </a:rPr>
              <a:t>();</a:t>
            </a:r>
          </a:p>
          <a:p>
            <a:pPr eaLnBrk="1" hangingPunct="1">
              <a:spcBef>
                <a:spcPct val="0"/>
              </a:spcBef>
              <a:buClrTx/>
              <a:buSzTx/>
              <a:buFontTx/>
              <a:buNone/>
            </a:pPr>
            <a:endParaRPr lang="en-US" altLang="en-US" sz="2000" dirty="0">
              <a:solidFill>
                <a:schemeClr val="tx1"/>
              </a:solidFill>
              <a:latin typeface="Courier New" panose="02070309020205020404" pitchFamily="49" charset="0"/>
            </a:endParaRPr>
          </a:p>
          <a:p>
            <a:pPr eaLnBrk="1" hangingPunct="1">
              <a:spcBef>
                <a:spcPct val="0"/>
              </a:spcBef>
              <a:buClrTx/>
              <a:buSzTx/>
              <a:buFontTx/>
              <a:buNone/>
            </a:pPr>
            <a:r>
              <a:rPr lang="en-US" altLang="en-US" sz="2000" dirty="0" err="1">
                <a:solidFill>
                  <a:schemeClr val="tx1"/>
                </a:solidFill>
                <a:latin typeface="Courier New" panose="02070309020205020404" pitchFamily="49" charset="0"/>
              </a:rPr>
              <a:t>rdr.read</a:t>
            </a:r>
            <a:r>
              <a:rPr lang="en-US" altLang="en-US" sz="2000" dirty="0">
                <a:solidFill>
                  <a:schemeClr val="tx1"/>
                </a:solidFill>
                <a:latin typeface="Courier New" panose="02070309020205020404" pitchFamily="49" charset="0"/>
              </a:rPr>
              <a:t>();  </a:t>
            </a:r>
            <a:r>
              <a:rPr lang="en-US" altLang="en-US" sz="2000" b="1" dirty="0">
                <a:solidFill>
                  <a:srgbClr val="00B050"/>
                </a:solidFill>
                <a:latin typeface="Courier New" panose="02070309020205020404" pitchFamily="49" charset="0"/>
              </a:rPr>
              <a:t>//Read data from Data reader object</a:t>
            </a:r>
          </a:p>
          <a:p>
            <a:pPr eaLnBrk="1" hangingPunct="1">
              <a:spcBef>
                <a:spcPct val="0"/>
              </a:spcBef>
              <a:buClrTx/>
              <a:buSzTx/>
              <a:buFontTx/>
              <a:buNone/>
            </a:pPr>
            <a:r>
              <a:rPr lang="en-US" altLang="en-US" sz="2000" dirty="0">
                <a:solidFill>
                  <a:schemeClr val="tx1"/>
                </a:solidFill>
                <a:latin typeface="Courier New" panose="02070309020205020404" pitchFamily="49" charset="0"/>
              </a:rPr>
              <a:t>Textbox1.text=</a:t>
            </a:r>
            <a:r>
              <a:rPr lang="en-US" altLang="en-US" sz="2000" dirty="0" err="1">
                <a:solidFill>
                  <a:schemeClr val="tx1"/>
                </a:solidFill>
                <a:latin typeface="Courier New" panose="02070309020205020404" pitchFamily="49" charset="0"/>
              </a:rPr>
              <a:t>rdr</a:t>
            </a:r>
            <a:r>
              <a:rPr lang="en-US" altLang="en-US" sz="2000" dirty="0">
                <a:solidFill>
                  <a:schemeClr val="tx1"/>
                </a:solidFill>
                <a:latin typeface="Courier New" panose="02070309020205020404" pitchFamily="49" charset="0"/>
              </a:rPr>
              <a:t>[0].</a:t>
            </a:r>
            <a:r>
              <a:rPr lang="en-US" altLang="en-US" sz="2000" dirty="0" err="1">
                <a:solidFill>
                  <a:schemeClr val="tx1"/>
                </a:solidFill>
                <a:latin typeface="Courier New" panose="02070309020205020404" pitchFamily="49" charset="0"/>
              </a:rPr>
              <a:t>toString</a:t>
            </a:r>
            <a:r>
              <a:rPr lang="en-US" altLang="en-US" sz="2000" dirty="0">
                <a:solidFill>
                  <a:schemeClr val="tx1"/>
                </a:solidFill>
                <a:latin typeface="Courier New" panose="02070309020205020404" pitchFamily="49" charset="0"/>
              </a:rPr>
              <a:t>(); </a:t>
            </a:r>
            <a:r>
              <a:rPr lang="en-US" altLang="en-US" sz="2000" b="1" dirty="0">
                <a:solidFill>
                  <a:srgbClr val="00B050"/>
                </a:solidFill>
                <a:latin typeface="Courier New" panose="02070309020205020404" pitchFamily="49" charset="0"/>
              </a:rPr>
              <a:t>// assign it to textbox</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71414"/>
            <a:ext cx="9144000" cy="1084158"/>
          </a:xfrm>
        </p:spPr>
        <p:txBody>
          <a:bodyPr>
            <a:normAutofit fontScale="90000"/>
          </a:bodyPr>
          <a:lstStyle/>
          <a:p>
            <a:pPr algn="ctr">
              <a:defRPr/>
            </a:pPr>
            <a:r>
              <a:rPr lang="en-US" dirty="0"/>
              <a:t>Data insert/Update/delete using </a:t>
            </a:r>
            <a:r>
              <a:rPr lang="en-US" dirty="0" err="1"/>
              <a:t>sqlcommand</a:t>
            </a:r>
            <a:endParaRPr lang="en-IN" dirty="0"/>
          </a:p>
        </p:txBody>
      </p:sp>
      <p:sp>
        <p:nvSpPr>
          <p:cNvPr id="46083" name="Text Box 3"/>
          <p:cNvSpPr txBox="1">
            <a:spLocks noChangeArrowheads="1"/>
          </p:cNvSpPr>
          <p:nvPr/>
        </p:nvSpPr>
        <p:spPr bwMode="auto">
          <a:xfrm>
            <a:off x="1524000" y="1071564"/>
            <a:ext cx="9144000" cy="594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9pPr>
          </a:lstStyle>
          <a:p>
            <a:pPr eaLnBrk="1" hangingPunct="1">
              <a:spcBef>
                <a:spcPct val="0"/>
              </a:spcBef>
              <a:buClrTx/>
              <a:buSzTx/>
              <a:buFontTx/>
              <a:buNone/>
            </a:pPr>
            <a:r>
              <a:rPr lang="en-US" altLang="en-US" sz="2000" dirty="0">
                <a:solidFill>
                  <a:schemeClr val="tx1"/>
                </a:solidFill>
                <a:latin typeface="Courier New" panose="02070309020205020404" pitchFamily="49" charset="0"/>
              </a:rPr>
              <a:t>SqlConnection </a:t>
            </a:r>
            <a:r>
              <a:rPr lang="en-US" altLang="en-US" sz="2000" dirty="0" err="1">
                <a:solidFill>
                  <a:schemeClr val="tx1"/>
                </a:solidFill>
                <a:latin typeface="Courier New" panose="02070309020205020404" pitchFamily="49" charset="0"/>
              </a:rPr>
              <a:t>myCon</a:t>
            </a:r>
            <a:r>
              <a:rPr lang="en-US" altLang="en-US" sz="2000" dirty="0">
                <a:solidFill>
                  <a:schemeClr val="tx1"/>
                </a:solidFill>
                <a:latin typeface="Courier New" panose="02070309020205020404" pitchFamily="49" charset="0"/>
              </a:rPr>
              <a:t>=new SqlConnection(@“</a:t>
            </a:r>
            <a:r>
              <a:rPr lang="en-IN" altLang="en-US" sz="1800" dirty="0">
                <a:solidFill>
                  <a:schemeClr val="tx1"/>
                </a:solidFill>
                <a:latin typeface="Arial" panose="020B0604020202020204" pitchFamily="34" charset="0"/>
              </a:rPr>
              <a:t>Data Source=.\ </a:t>
            </a:r>
            <a:r>
              <a:rPr lang="en-IN" altLang="en-US" sz="1800" dirty="0" err="1">
                <a:solidFill>
                  <a:schemeClr val="tx1"/>
                </a:solidFill>
                <a:latin typeface="Arial" panose="020B0604020202020204" pitchFamily="34" charset="0"/>
              </a:rPr>
              <a:t>SQLEXPRESS;AttachDbFilename</a:t>
            </a:r>
            <a:r>
              <a:rPr lang="en-IN" altLang="en-US" sz="1800" dirty="0">
                <a:solidFill>
                  <a:schemeClr val="tx1"/>
                </a:solidFill>
                <a:latin typeface="Arial" panose="020B0604020202020204" pitchFamily="34" charset="0"/>
              </a:rPr>
              <a:t>='C:\</a:t>
            </a:r>
            <a:r>
              <a:rPr lang="en-IN" altLang="en-US" sz="1800" dirty="0" err="1">
                <a:solidFill>
                  <a:schemeClr val="tx1"/>
                </a:solidFill>
                <a:latin typeface="Arial" panose="020B0604020202020204" pitchFamily="34" charset="0"/>
              </a:rPr>
              <a:t>student.mdf</a:t>
            </a:r>
            <a:r>
              <a:rPr lang="en-IN" altLang="en-US" sz="1800" dirty="0">
                <a:solidFill>
                  <a:schemeClr val="tx1"/>
                </a:solidFill>
                <a:latin typeface="Arial" panose="020B0604020202020204" pitchFamily="34" charset="0"/>
              </a:rPr>
              <a:t>‘</a:t>
            </a:r>
            <a:r>
              <a:rPr lang="en-US" altLang="en-US" sz="1800" dirty="0">
                <a:solidFill>
                  <a:schemeClr val="tx1"/>
                </a:solidFill>
                <a:latin typeface="Courier New" panose="02070309020205020404" pitchFamily="49" charset="0"/>
              </a:rPr>
              <a:t>”);</a:t>
            </a:r>
            <a:endParaRPr lang="en-US" altLang="en-US" sz="2000" dirty="0">
              <a:solidFill>
                <a:schemeClr val="tx1"/>
              </a:solidFill>
              <a:latin typeface="Courier New" panose="02070309020205020404" pitchFamily="49" charset="0"/>
            </a:endParaRPr>
          </a:p>
          <a:p>
            <a:pPr eaLnBrk="1" hangingPunct="1">
              <a:spcBef>
                <a:spcPct val="0"/>
              </a:spcBef>
              <a:buClrTx/>
              <a:buSzTx/>
              <a:buFontTx/>
              <a:buNone/>
            </a:pPr>
            <a:r>
              <a:rPr lang="en-US" altLang="en-US" sz="2000" dirty="0" err="1">
                <a:solidFill>
                  <a:schemeClr val="tx1"/>
                </a:solidFill>
                <a:latin typeface="Courier New" panose="02070309020205020404" pitchFamily="49" charset="0"/>
              </a:rPr>
              <a:t>myCon.Open</a:t>
            </a:r>
            <a:r>
              <a:rPr lang="en-US" altLang="en-US" sz="2000" dirty="0">
                <a:solidFill>
                  <a:schemeClr val="tx1"/>
                </a:solidFill>
                <a:latin typeface="Courier New" panose="02070309020205020404" pitchFamily="49" charset="0"/>
              </a:rPr>
              <a:t>();  </a:t>
            </a:r>
            <a:r>
              <a:rPr lang="en-US" altLang="en-US" sz="2000" b="1" dirty="0">
                <a:solidFill>
                  <a:srgbClr val="00B050"/>
                </a:solidFill>
                <a:latin typeface="Courier New" panose="02070309020205020404" pitchFamily="49" charset="0"/>
              </a:rPr>
              <a:t>//open connection</a:t>
            </a:r>
          </a:p>
          <a:p>
            <a:pPr eaLnBrk="1" hangingPunct="1">
              <a:spcBef>
                <a:spcPct val="0"/>
              </a:spcBef>
              <a:buClrTx/>
              <a:buSzTx/>
              <a:buFontTx/>
              <a:buNone/>
            </a:pPr>
            <a:r>
              <a:rPr lang="en-US" altLang="en-US" sz="2000" dirty="0" err="1">
                <a:solidFill>
                  <a:schemeClr val="tx1"/>
                </a:solidFill>
                <a:latin typeface="Courier New" panose="02070309020205020404" pitchFamily="49" charset="0"/>
              </a:rPr>
              <a:t>SqlCommand</a:t>
            </a:r>
            <a:r>
              <a:rPr lang="en-US" altLang="en-US" sz="2000" dirty="0">
                <a:solidFill>
                  <a:schemeClr val="tx1"/>
                </a:solidFill>
                <a:latin typeface="Courier New" panose="02070309020205020404" pitchFamily="49" charset="0"/>
              </a:rPr>
              <a:t> </a:t>
            </a:r>
            <a:r>
              <a:rPr lang="en-US" altLang="en-US" sz="2000" dirty="0" err="1">
                <a:solidFill>
                  <a:schemeClr val="tx1"/>
                </a:solidFill>
                <a:latin typeface="Courier New" panose="02070309020205020404" pitchFamily="49" charset="0"/>
              </a:rPr>
              <a:t>myCmd</a:t>
            </a:r>
            <a:r>
              <a:rPr lang="en-US" altLang="en-US" sz="2000" dirty="0">
                <a:solidFill>
                  <a:schemeClr val="tx1"/>
                </a:solidFill>
                <a:latin typeface="Courier New" panose="02070309020205020404" pitchFamily="49" charset="0"/>
              </a:rPr>
              <a:t>;</a:t>
            </a:r>
          </a:p>
          <a:p>
            <a:pPr eaLnBrk="1" hangingPunct="1">
              <a:spcBef>
                <a:spcPct val="0"/>
              </a:spcBef>
              <a:buClrTx/>
              <a:buSzTx/>
              <a:buFontTx/>
              <a:buNone/>
            </a:pPr>
            <a:endParaRPr lang="en-US" altLang="en-US" sz="2000" dirty="0">
              <a:solidFill>
                <a:schemeClr val="tx1"/>
              </a:solidFill>
              <a:latin typeface="Courier New" panose="02070309020205020404" pitchFamily="49" charset="0"/>
            </a:endParaRPr>
          </a:p>
          <a:p>
            <a:pPr eaLnBrk="1" hangingPunct="1">
              <a:spcBef>
                <a:spcPct val="0"/>
              </a:spcBef>
              <a:buClrTx/>
              <a:buSzTx/>
              <a:buFontTx/>
              <a:buNone/>
            </a:pPr>
            <a:r>
              <a:rPr lang="en-US" altLang="en-US" sz="2000" dirty="0">
                <a:solidFill>
                  <a:schemeClr val="tx1"/>
                </a:solidFill>
                <a:latin typeface="Courier New" panose="02070309020205020404" pitchFamily="49" charset="0"/>
              </a:rPr>
              <a:t>Int N;</a:t>
            </a:r>
          </a:p>
          <a:p>
            <a:pPr eaLnBrk="1" hangingPunct="1">
              <a:spcBef>
                <a:spcPct val="0"/>
              </a:spcBef>
              <a:buClrTx/>
              <a:buSzTx/>
              <a:buFontTx/>
              <a:buNone/>
            </a:pPr>
            <a:endParaRPr lang="en-US" altLang="en-US" sz="2000" dirty="0">
              <a:solidFill>
                <a:schemeClr val="tx1"/>
              </a:solidFill>
              <a:latin typeface="Courier New" panose="02070309020205020404" pitchFamily="49" charset="0"/>
            </a:endParaRPr>
          </a:p>
          <a:p>
            <a:pPr eaLnBrk="1" hangingPunct="1">
              <a:spcBef>
                <a:spcPct val="0"/>
              </a:spcBef>
              <a:buClrTx/>
              <a:buSzTx/>
              <a:buFontTx/>
              <a:buNone/>
            </a:pPr>
            <a:r>
              <a:rPr lang="en-US" altLang="en-US" sz="2000" dirty="0" err="1">
                <a:solidFill>
                  <a:schemeClr val="tx1"/>
                </a:solidFill>
                <a:latin typeface="Courier New" panose="02070309020205020404" pitchFamily="49" charset="0"/>
              </a:rPr>
              <a:t>myCmd</a:t>
            </a:r>
            <a:r>
              <a:rPr lang="en-US" altLang="en-US" sz="2000" dirty="0">
                <a:solidFill>
                  <a:schemeClr val="tx1"/>
                </a:solidFill>
                <a:latin typeface="Courier New" panose="02070309020205020404" pitchFamily="49" charset="0"/>
              </a:rPr>
              <a:t>=new </a:t>
            </a:r>
            <a:r>
              <a:rPr lang="en-US" altLang="en-US" sz="2000" dirty="0" err="1">
                <a:solidFill>
                  <a:schemeClr val="tx1"/>
                </a:solidFill>
                <a:latin typeface="Courier New" panose="02070309020205020404" pitchFamily="49" charset="0"/>
              </a:rPr>
              <a:t>SqlCommand</a:t>
            </a:r>
            <a:r>
              <a:rPr lang="en-US" altLang="en-US" sz="2000" dirty="0">
                <a:solidFill>
                  <a:schemeClr val="tx1"/>
                </a:solidFill>
                <a:latin typeface="Courier New" panose="02070309020205020404" pitchFamily="49" charset="0"/>
              </a:rPr>
              <a:t>();</a:t>
            </a:r>
          </a:p>
          <a:p>
            <a:pPr eaLnBrk="1" hangingPunct="1">
              <a:spcBef>
                <a:spcPct val="0"/>
              </a:spcBef>
              <a:buClrTx/>
              <a:buSzTx/>
              <a:buFontTx/>
              <a:buNone/>
            </a:pPr>
            <a:r>
              <a:rPr lang="en-US" altLang="en-US" sz="2000" b="1" dirty="0">
                <a:solidFill>
                  <a:srgbClr val="00B050"/>
                </a:solidFill>
                <a:latin typeface="Courier New" panose="02070309020205020404" pitchFamily="49" charset="0"/>
              </a:rPr>
              <a:t>//set connection</a:t>
            </a:r>
          </a:p>
          <a:p>
            <a:pPr eaLnBrk="1" hangingPunct="1">
              <a:spcBef>
                <a:spcPct val="0"/>
              </a:spcBef>
              <a:buClrTx/>
              <a:buSzTx/>
              <a:buFontTx/>
              <a:buNone/>
            </a:pPr>
            <a:r>
              <a:rPr lang="en-US" altLang="en-US" sz="2000" dirty="0" err="1">
                <a:solidFill>
                  <a:schemeClr val="tx1"/>
                </a:solidFill>
                <a:latin typeface="Courier New" panose="02070309020205020404" pitchFamily="49" charset="0"/>
              </a:rPr>
              <a:t>myCmd.Connection</a:t>
            </a:r>
            <a:r>
              <a:rPr lang="en-US" altLang="en-US" sz="2000" dirty="0">
                <a:solidFill>
                  <a:schemeClr val="tx1"/>
                </a:solidFill>
                <a:latin typeface="Courier New" panose="02070309020205020404" pitchFamily="49" charset="0"/>
              </a:rPr>
              <a:t>=</a:t>
            </a:r>
            <a:r>
              <a:rPr lang="en-US" altLang="en-US" sz="2000" dirty="0" err="1">
                <a:solidFill>
                  <a:schemeClr val="tx1"/>
                </a:solidFill>
                <a:latin typeface="Courier New" panose="02070309020205020404" pitchFamily="49" charset="0"/>
              </a:rPr>
              <a:t>myCon</a:t>
            </a:r>
            <a:r>
              <a:rPr lang="en-US" altLang="en-US" sz="2000" dirty="0">
                <a:solidFill>
                  <a:schemeClr val="tx1"/>
                </a:solidFill>
                <a:latin typeface="Courier New" panose="02070309020205020404" pitchFamily="49" charset="0"/>
              </a:rPr>
              <a:t>;</a:t>
            </a:r>
          </a:p>
          <a:p>
            <a:pPr eaLnBrk="1" hangingPunct="1">
              <a:spcBef>
                <a:spcPct val="0"/>
              </a:spcBef>
              <a:buClrTx/>
              <a:buSzTx/>
              <a:buFontTx/>
              <a:buNone/>
            </a:pPr>
            <a:r>
              <a:rPr lang="en-US" altLang="en-US" sz="2000" b="1" dirty="0">
                <a:solidFill>
                  <a:srgbClr val="00B050"/>
                </a:solidFill>
                <a:latin typeface="Courier New" panose="02070309020205020404" pitchFamily="49" charset="0"/>
              </a:rPr>
              <a:t>//set query</a:t>
            </a:r>
          </a:p>
          <a:p>
            <a:pPr eaLnBrk="1" hangingPunct="1">
              <a:spcBef>
                <a:spcPct val="0"/>
              </a:spcBef>
              <a:buClrTx/>
              <a:buSzTx/>
              <a:buFontTx/>
              <a:buNone/>
            </a:pPr>
            <a:r>
              <a:rPr lang="en-US" altLang="en-US" sz="2000" dirty="0" err="1">
                <a:solidFill>
                  <a:schemeClr val="tx1"/>
                </a:solidFill>
                <a:latin typeface="Courier New" panose="02070309020205020404" pitchFamily="49" charset="0"/>
              </a:rPr>
              <a:t>myCmd.CommandText</a:t>
            </a:r>
            <a:r>
              <a:rPr lang="en-US" altLang="en-US" sz="2000" dirty="0">
                <a:solidFill>
                  <a:schemeClr val="tx1"/>
                </a:solidFill>
                <a:latin typeface="Courier New" panose="02070309020205020404" pitchFamily="49" charset="0"/>
              </a:rPr>
              <a:t>=“update student set name=‘</a:t>
            </a:r>
            <a:r>
              <a:rPr lang="en-US" altLang="en-US" sz="2000" dirty="0" err="1">
                <a:solidFill>
                  <a:schemeClr val="tx1"/>
                </a:solidFill>
                <a:latin typeface="Courier New" panose="02070309020205020404" pitchFamily="49" charset="0"/>
              </a:rPr>
              <a:t>xyz</a:t>
            </a:r>
            <a:r>
              <a:rPr lang="en-US" altLang="en-US" sz="2000" dirty="0">
                <a:solidFill>
                  <a:schemeClr val="tx1"/>
                </a:solidFill>
                <a:latin typeface="Courier New" panose="02070309020205020404" pitchFamily="49" charset="0"/>
              </a:rPr>
              <a:t>’ where roll=1”;</a:t>
            </a:r>
          </a:p>
          <a:p>
            <a:pPr eaLnBrk="1" hangingPunct="1">
              <a:spcBef>
                <a:spcPct val="0"/>
              </a:spcBef>
              <a:buClrTx/>
              <a:buSzTx/>
              <a:buFontTx/>
              <a:buNone/>
            </a:pPr>
            <a:r>
              <a:rPr lang="en-US" altLang="en-US" sz="2000" dirty="0" err="1">
                <a:solidFill>
                  <a:schemeClr val="tx1"/>
                </a:solidFill>
                <a:latin typeface="Courier New" panose="02070309020205020404" pitchFamily="49" charset="0"/>
              </a:rPr>
              <a:t>myCmd.CommandType</a:t>
            </a:r>
            <a:r>
              <a:rPr lang="en-US" altLang="en-US" sz="2000" dirty="0">
                <a:solidFill>
                  <a:schemeClr val="tx1"/>
                </a:solidFill>
                <a:latin typeface="Courier New" panose="02070309020205020404" pitchFamily="49" charset="0"/>
              </a:rPr>
              <a:t>=</a:t>
            </a:r>
            <a:r>
              <a:rPr lang="en-US" altLang="en-US" sz="2000" dirty="0" err="1">
                <a:solidFill>
                  <a:schemeClr val="tx1"/>
                </a:solidFill>
                <a:latin typeface="Courier New" panose="02070309020205020404" pitchFamily="49" charset="0"/>
              </a:rPr>
              <a:t>CommandType.Text</a:t>
            </a:r>
            <a:r>
              <a:rPr lang="en-US" altLang="en-US" sz="2000" dirty="0">
                <a:solidFill>
                  <a:schemeClr val="tx1"/>
                </a:solidFill>
                <a:latin typeface="Courier New" panose="02070309020205020404" pitchFamily="49" charset="0"/>
              </a:rPr>
              <a:t>;</a:t>
            </a:r>
          </a:p>
          <a:p>
            <a:pPr eaLnBrk="1" hangingPunct="1">
              <a:spcBef>
                <a:spcPct val="0"/>
              </a:spcBef>
              <a:buClrTx/>
              <a:buSzTx/>
              <a:buFontTx/>
              <a:buNone/>
            </a:pPr>
            <a:endParaRPr lang="en-US" altLang="en-US" sz="2000" dirty="0">
              <a:solidFill>
                <a:schemeClr val="tx1"/>
              </a:solidFill>
              <a:latin typeface="Courier New" panose="02070309020205020404" pitchFamily="49" charset="0"/>
            </a:endParaRPr>
          </a:p>
          <a:p>
            <a:pPr eaLnBrk="1" hangingPunct="1">
              <a:spcBef>
                <a:spcPct val="0"/>
              </a:spcBef>
              <a:buClrTx/>
              <a:buSzTx/>
              <a:buFontTx/>
              <a:buNone/>
            </a:pPr>
            <a:r>
              <a:rPr lang="en-US" altLang="en-US" sz="2000" b="1" dirty="0">
                <a:solidFill>
                  <a:srgbClr val="00B050"/>
                </a:solidFill>
                <a:latin typeface="Courier New" panose="02070309020205020404" pitchFamily="49" charset="0"/>
              </a:rPr>
              <a:t>//execute query and store retrieved data in data reader</a:t>
            </a:r>
          </a:p>
          <a:p>
            <a:pPr eaLnBrk="1" hangingPunct="1">
              <a:spcBef>
                <a:spcPct val="0"/>
              </a:spcBef>
              <a:buClrTx/>
              <a:buSzTx/>
              <a:buFontTx/>
              <a:buNone/>
            </a:pPr>
            <a:r>
              <a:rPr lang="en-US" altLang="en-US" sz="2000" b="1" dirty="0">
                <a:solidFill>
                  <a:srgbClr val="FF0000"/>
                </a:solidFill>
                <a:latin typeface="Courier New" panose="02070309020205020404" pitchFamily="49" charset="0"/>
              </a:rPr>
              <a:t>N=</a:t>
            </a:r>
            <a:r>
              <a:rPr lang="en-US" altLang="en-US" sz="2000" b="1" dirty="0" err="1">
                <a:solidFill>
                  <a:srgbClr val="FF0000"/>
                </a:solidFill>
                <a:latin typeface="Courier New" panose="02070309020205020404" pitchFamily="49" charset="0"/>
              </a:rPr>
              <a:t>myCmd.ExecuteNonQuery</a:t>
            </a:r>
            <a:r>
              <a:rPr lang="en-US" altLang="en-US" sz="2000" b="1" dirty="0">
                <a:solidFill>
                  <a:srgbClr val="FF0000"/>
                </a:solidFill>
                <a:latin typeface="Courier New" panose="02070309020205020404" pitchFamily="49" charset="0"/>
              </a:rPr>
              <a:t>();</a:t>
            </a:r>
          </a:p>
          <a:p>
            <a:pPr eaLnBrk="1" hangingPunct="1">
              <a:spcBef>
                <a:spcPct val="0"/>
              </a:spcBef>
              <a:buClrTx/>
              <a:buSzTx/>
              <a:buFontTx/>
              <a:buNone/>
            </a:pPr>
            <a:endParaRPr lang="en-US" altLang="en-US" sz="2000" dirty="0">
              <a:solidFill>
                <a:schemeClr val="tx1"/>
              </a:solidFill>
              <a:latin typeface="Courier New" panose="02070309020205020404" pitchFamily="49" charset="0"/>
            </a:endParaRPr>
          </a:p>
          <a:p>
            <a:pPr eaLnBrk="1" hangingPunct="1">
              <a:spcBef>
                <a:spcPct val="0"/>
              </a:spcBef>
              <a:buClrTx/>
              <a:buSzTx/>
              <a:buFontTx/>
              <a:buNone/>
            </a:pPr>
            <a:endParaRPr lang="en-US" altLang="en-US" sz="2000" dirty="0">
              <a:solidFill>
                <a:schemeClr val="tx1"/>
              </a:solidFill>
              <a:latin typeface="Courier New" panose="02070309020205020404" pitchFamily="49"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Data Count using </a:t>
            </a:r>
            <a:r>
              <a:rPr lang="en-US" dirty="0" err="1"/>
              <a:t>sqlcommand</a:t>
            </a:r>
            <a:endParaRPr lang="en-IN" dirty="0"/>
          </a:p>
        </p:txBody>
      </p:sp>
      <p:sp>
        <p:nvSpPr>
          <p:cNvPr id="48131" name="Text Box 3"/>
          <p:cNvSpPr txBox="1">
            <a:spLocks noChangeArrowheads="1"/>
          </p:cNvSpPr>
          <p:nvPr/>
        </p:nvSpPr>
        <p:spPr bwMode="auto">
          <a:xfrm>
            <a:off x="1524000" y="1225550"/>
            <a:ext cx="9144000"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9pPr>
          </a:lstStyle>
          <a:p>
            <a:pPr eaLnBrk="1" hangingPunct="1">
              <a:spcBef>
                <a:spcPct val="0"/>
              </a:spcBef>
              <a:buClrTx/>
              <a:buSzTx/>
              <a:buFontTx/>
              <a:buNone/>
            </a:pPr>
            <a:r>
              <a:rPr lang="en-US" altLang="en-US" sz="2000" dirty="0">
                <a:solidFill>
                  <a:schemeClr val="tx1"/>
                </a:solidFill>
                <a:latin typeface="Courier New" panose="02070309020205020404" pitchFamily="49" charset="0"/>
              </a:rPr>
              <a:t>SqlConnection </a:t>
            </a:r>
            <a:r>
              <a:rPr lang="en-US" altLang="en-US" sz="2000" dirty="0" err="1">
                <a:solidFill>
                  <a:schemeClr val="tx1"/>
                </a:solidFill>
                <a:latin typeface="Courier New" panose="02070309020205020404" pitchFamily="49" charset="0"/>
              </a:rPr>
              <a:t>myCon</a:t>
            </a:r>
            <a:r>
              <a:rPr lang="en-US" altLang="en-US" sz="2000" dirty="0">
                <a:solidFill>
                  <a:schemeClr val="tx1"/>
                </a:solidFill>
                <a:latin typeface="Courier New" panose="02070309020205020404" pitchFamily="49" charset="0"/>
              </a:rPr>
              <a:t>=new SqlConnection(@“</a:t>
            </a:r>
            <a:r>
              <a:rPr lang="en-IN" altLang="en-US" sz="1800" dirty="0">
                <a:solidFill>
                  <a:schemeClr val="tx1"/>
                </a:solidFill>
                <a:latin typeface="Arial" panose="020B0604020202020204" pitchFamily="34" charset="0"/>
              </a:rPr>
              <a:t>Data Source=.\ </a:t>
            </a:r>
            <a:r>
              <a:rPr lang="en-IN" altLang="en-US" sz="1800" dirty="0" err="1">
                <a:solidFill>
                  <a:schemeClr val="tx1"/>
                </a:solidFill>
                <a:latin typeface="Arial" panose="020B0604020202020204" pitchFamily="34" charset="0"/>
              </a:rPr>
              <a:t>SQLEXPRESS;AttachDbFilename</a:t>
            </a:r>
            <a:r>
              <a:rPr lang="en-IN" altLang="en-US" sz="1800" dirty="0">
                <a:solidFill>
                  <a:schemeClr val="tx1"/>
                </a:solidFill>
                <a:latin typeface="Arial" panose="020B0604020202020204" pitchFamily="34" charset="0"/>
              </a:rPr>
              <a:t>='C:\</a:t>
            </a:r>
            <a:r>
              <a:rPr lang="en-IN" altLang="en-US" sz="1800" dirty="0" err="1">
                <a:solidFill>
                  <a:schemeClr val="tx1"/>
                </a:solidFill>
                <a:latin typeface="Arial" panose="020B0604020202020204" pitchFamily="34" charset="0"/>
              </a:rPr>
              <a:t>student.mdf</a:t>
            </a:r>
            <a:r>
              <a:rPr lang="en-IN" altLang="en-US" sz="1800" dirty="0">
                <a:solidFill>
                  <a:schemeClr val="tx1"/>
                </a:solidFill>
                <a:latin typeface="Arial" panose="020B0604020202020204" pitchFamily="34" charset="0"/>
              </a:rPr>
              <a:t>‘</a:t>
            </a:r>
            <a:r>
              <a:rPr lang="en-US" altLang="en-US" sz="1800" dirty="0">
                <a:solidFill>
                  <a:schemeClr val="tx1"/>
                </a:solidFill>
                <a:latin typeface="Courier New" panose="02070309020205020404" pitchFamily="49" charset="0"/>
              </a:rPr>
              <a:t>”);</a:t>
            </a:r>
            <a:endParaRPr lang="en-US" altLang="en-US" sz="2000" dirty="0">
              <a:solidFill>
                <a:schemeClr val="tx1"/>
              </a:solidFill>
              <a:latin typeface="Courier New" panose="02070309020205020404" pitchFamily="49" charset="0"/>
            </a:endParaRPr>
          </a:p>
          <a:p>
            <a:pPr eaLnBrk="1" hangingPunct="1">
              <a:spcBef>
                <a:spcPct val="0"/>
              </a:spcBef>
              <a:buClrTx/>
              <a:buSzTx/>
              <a:buFontTx/>
              <a:buNone/>
            </a:pPr>
            <a:r>
              <a:rPr lang="en-US" altLang="en-US" sz="2000" dirty="0" err="1">
                <a:solidFill>
                  <a:schemeClr val="tx1"/>
                </a:solidFill>
                <a:latin typeface="Courier New" panose="02070309020205020404" pitchFamily="49" charset="0"/>
              </a:rPr>
              <a:t>myCon.Open</a:t>
            </a:r>
            <a:r>
              <a:rPr lang="en-US" altLang="en-US" sz="2000" dirty="0">
                <a:solidFill>
                  <a:schemeClr val="tx1"/>
                </a:solidFill>
                <a:latin typeface="Courier New" panose="02070309020205020404" pitchFamily="49" charset="0"/>
              </a:rPr>
              <a:t>();  </a:t>
            </a:r>
            <a:r>
              <a:rPr lang="en-US" altLang="en-US" sz="2000" b="1" dirty="0">
                <a:solidFill>
                  <a:srgbClr val="00B050"/>
                </a:solidFill>
                <a:latin typeface="Courier New" panose="02070309020205020404" pitchFamily="49" charset="0"/>
              </a:rPr>
              <a:t>//open connection</a:t>
            </a:r>
          </a:p>
          <a:p>
            <a:pPr eaLnBrk="1" hangingPunct="1">
              <a:spcBef>
                <a:spcPct val="0"/>
              </a:spcBef>
              <a:buClrTx/>
              <a:buSzTx/>
              <a:buFontTx/>
              <a:buNone/>
            </a:pPr>
            <a:r>
              <a:rPr lang="en-US" altLang="en-US" sz="2000" dirty="0" err="1">
                <a:solidFill>
                  <a:schemeClr val="tx1"/>
                </a:solidFill>
                <a:latin typeface="Courier New" panose="02070309020205020404" pitchFamily="49" charset="0"/>
              </a:rPr>
              <a:t>SqlCommand</a:t>
            </a:r>
            <a:r>
              <a:rPr lang="en-US" altLang="en-US" sz="2000" dirty="0">
                <a:solidFill>
                  <a:schemeClr val="tx1"/>
                </a:solidFill>
                <a:latin typeface="Courier New" panose="02070309020205020404" pitchFamily="49" charset="0"/>
              </a:rPr>
              <a:t> </a:t>
            </a:r>
            <a:r>
              <a:rPr lang="en-US" altLang="en-US" sz="2000" dirty="0" err="1">
                <a:solidFill>
                  <a:schemeClr val="tx1"/>
                </a:solidFill>
                <a:latin typeface="Courier New" panose="02070309020205020404" pitchFamily="49" charset="0"/>
              </a:rPr>
              <a:t>myCmd</a:t>
            </a:r>
            <a:r>
              <a:rPr lang="en-US" altLang="en-US" sz="2000" dirty="0">
                <a:solidFill>
                  <a:schemeClr val="tx1"/>
                </a:solidFill>
                <a:latin typeface="Courier New" panose="02070309020205020404" pitchFamily="49" charset="0"/>
              </a:rPr>
              <a:t>;</a:t>
            </a:r>
          </a:p>
          <a:p>
            <a:pPr eaLnBrk="1" hangingPunct="1">
              <a:spcBef>
                <a:spcPct val="0"/>
              </a:spcBef>
              <a:buClrTx/>
              <a:buSzTx/>
              <a:buFontTx/>
              <a:buNone/>
            </a:pPr>
            <a:r>
              <a:rPr lang="en-US" altLang="en-US" sz="2000" dirty="0" err="1">
                <a:solidFill>
                  <a:schemeClr val="tx1"/>
                </a:solidFill>
                <a:latin typeface="Courier New" panose="02070309020205020404" pitchFamily="49" charset="0"/>
              </a:rPr>
              <a:t>SqlDataReader</a:t>
            </a:r>
            <a:r>
              <a:rPr lang="en-US" altLang="en-US" sz="2000" dirty="0">
                <a:solidFill>
                  <a:schemeClr val="tx1"/>
                </a:solidFill>
                <a:latin typeface="Courier New" panose="02070309020205020404" pitchFamily="49" charset="0"/>
              </a:rPr>
              <a:t> </a:t>
            </a:r>
            <a:r>
              <a:rPr lang="en-US" altLang="en-US" sz="2000" dirty="0" err="1">
                <a:solidFill>
                  <a:schemeClr val="tx1"/>
                </a:solidFill>
                <a:latin typeface="Courier New" panose="02070309020205020404" pitchFamily="49" charset="0"/>
              </a:rPr>
              <a:t>rdr</a:t>
            </a:r>
            <a:r>
              <a:rPr lang="en-US" altLang="en-US" sz="2000" dirty="0">
                <a:solidFill>
                  <a:schemeClr val="tx1"/>
                </a:solidFill>
                <a:latin typeface="Courier New" panose="02070309020205020404" pitchFamily="49" charset="0"/>
              </a:rPr>
              <a:t>;</a:t>
            </a:r>
          </a:p>
          <a:p>
            <a:pPr eaLnBrk="1" hangingPunct="1">
              <a:spcBef>
                <a:spcPct val="0"/>
              </a:spcBef>
              <a:buClrTx/>
              <a:buSzTx/>
              <a:buFontTx/>
              <a:buNone/>
            </a:pPr>
            <a:endParaRPr lang="en-US" altLang="en-US" sz="2000" dirty="0">
              <a:solidFill>
                <a:schemeClr val="tx1"/>
              </a:solidFill>
              <a:latin typeface="Courier New" panose="02070309020205020404" pitchFamily="49" charset="0"/>
            </a:endParaRPr>
          </a:p>
          <a:p>
            <a:pPr eaLnBrk="1" hangingPunct="1">
              <a:spcBef>
                <a:spcPct val="0"/>
              </a:spcBef>
              <a:buClrTx/>
              <a:buSzTx/>
              <a:buFontTx/>
              <a:buNone/>
            </a:pPr>
            <a:r>
              <a:rPr lang="en-US" altLang="en-US" sz="2000" dirty="0" err="1">
                <a:solidFill>
                  <a:schemeClr val="tx1"/>
                </a:solidFill>
                <a:latin typeface="Courier New" panose="02070309020205020404" pitchFamily="49" charset="0"/>
              </a:rPr>
              <a:t>myCmd</a:t>
            </a:r>
            <a:r>
              <a:rPr lang="en-US" altLang="en-US" sz="2000" dirty="0">
                <a:solidFill>
                  <a:schemeClr val="tx1"/>
                </a:solidFill>
                <a:latin typeface="Courier New" panose="02070309020205020404" pitchFamily="49" charset="0"/>
              </a:rPr>
              <a:t>=new </a:t>
            </a:r>
            <a:r>
              <a:rPr lang="en-US" altLang="en-US" sz="2000" dirty="0" err="1">
                <a:solidFill>
                  <a:schemeClr val="tx1"/>
                </a:solidFill>
                <a:latin typeface="Courier New" panose="02070309020205020404" pitchFamily="49" charset="0"/>
              </a:rPr>
              <a:t>SqlCommand</a:t>
            </a:r>
            <a:r>
              <a:rPr lang="en-US" altLang="en-US" sz="2000" dirty="0">
                <a:solidFill>
                  <a:schemeClr val="tx1"/>
                </a:solidFill>
                <a:latin typeface="Courier New" panose="02070309020205020404" pitchFamily="49" charset="0"/>
              </a:rPr>
              <a:t>();</a:t>
            </a:r>
          </a:p>
          <a:p>
            <a:pPr eaLnBrk="1" hangingPunct="1">
              <a:spcBef>
                <a:spcPct val="0"/>
              </a:spcBef>
              <a:buClrTx/>
              <a:buSzTx/>
              <a:buFontTx/>
              <a:buNone/>
            </a:pPr>
            <a:r>
              <a:rPr lang="en-US" altLang="en-US" sz="2000" b="1" dirty="0">
                <a:solidFill>
                  <a:srgbClr val="00B050"/>
                </a:solidFill>
                <a:latin typeface="Courier New" panose="02070309020205020404" pitchFamily="49" charset="0"/>
              </a:rPr>
              <a:t>//set connection</a:t>
            </a:r>
          </a:p>
          <a:p>
            <a:pPr eaLnBrk="1" hangingPunct="1">
              <a:spcBef>
                <a:spcPct val="0"/>
              </a:spcBef>
              <a:buClrTx/>
              <a:buSzTx/>
              <a:buFontTx/>
              <a:buNone/>
            </a:pPr>
            <a:r>
              <a:rPr lang="en-US" altLang="en-US" sz="2000" dirty="0" err="1">
                <a:solidFill>
                  <a:schemeClr val="tx1"/>
                </a:solidFill>
                <a:latin typeface="Courier New" panose="02070309020205020404" pitchFamily="49" charset="0"/>
              </a:rPr>
              <a:t>myCmd.Connection</a:t>
            </a:r>
            <a:r>
              <a:rPr lang="en-US" altLang="en-US" sz="2000" dirty="0">
                <a:solidFill>
                  <a:schemeClr val="tx1"/>
                </a:solidFill>
                <a:latin typeface="Courier New" panose="02070309020205020404" pitchFamily="49" charset="0"/>
              </a:rPr>
              <a:t>=</a:t>
            </a:r>
            <a:r>
              <a:rPr lang="en-US" altLang="en-US" sz="2000" dirty="0" err="1">
                <a:solidFill>
                  <a:schemeClr val="tx1"/>
                </a:solidFill>
                <a:latin typeface="Courier New" panose="02070309020205020404" pitchFamily="49" charset="0"/>
              </a:rPr>
              <a:t>myCon</a:t>
            </a:r>
            <a:r>
              <a:rPr lang="en-US" altLang="en-US" sz="2000" dirty="0">
                <a:solidFill>
                  <a:schemeClr val="tx1"/>
                </a:solidFill>
                <a:latin typeface="Courier New" panose="02070309020205020404" pitchFamily="49" charset="0"/>
              </a:rPr>
              <a:t>;</a:t>
            </a:r>
          </a:p>
          <a:p>
            <a:pPr eaLnBrk="1" hangingPunct="1">
              <a:spcBef>
                <a:spcPct val="0"/>
              </a:spcBef>
              <a:buClrTx/>
              <a:buSzTx/>
              <a:buFontTx/>
              <a:buNone/>
            </a:pPr>
            <a:r>
              <a:rPr lang="en-US" altLang="en-US" sz="2000" b="1" dirty="0">
                <a:solidFill>
                  <a:srgbClr val="00B050"/>
                </a:solidFill>
                <a:latin typeface="Courier New" panose="02070309020205020404" pitchFamily="49" charset="0"/>
              </a:rPr>
              <a:t>//set query</a:t>
            </a:r>
          </a:p>
          <a:p>
            <a:pPr eaLnBrk="1" hangingPunct="1">
              <a:spcBef>
                <a:spcPct val="0"/>
              </a:spcBef>
              <a:buClrTx/>
              <a:buSzTx/>
              <a:buFontTx/>
              <a:buNone/>
            </a:pPr>
            <a:r>
              <a:rPr lang="en-US" altLang="en-US" sz="2000" dirty="0" err="1">
                <a:solidFill>
                  <a:schemeClr val="tx1"/>
                </a:solidFill>
                <a:latin typeface="Courier New" panose="02070309020205020404" pitchFamily="49" charset="0"/>
              </a:rPr>
              <a:t>myCmd.CommandText</a:t>
            </a:r>
            <a:r>
              <a:rPr lang="en-US" altLang="en-US" sz="2000" dirty="0">
                <a:solidFill>
                  <a:schemeClr val="tx1"/>
                </a:solidFill>
                <a:latin typeface="Courier New" panose="02070309020205020404" pitchFamily="49" charset="0"/>
              </a:rPr>
              <a:t>=“Select count(roll) from Student”;</a:t>
            </a:r>
          </a:p>
          <a:p>
            <a:pPr eaLnBrk="1" hangingPunct="1">
              <a:spcBef>
                <a:spcPct val="0"/>
              </a:spcBef>
              <a:buClrTx/>
              <a:buSzTx/>
              <a:buFontTx/>
              <a:buNone/>
            </a:pPr>
            <a:r>
              <a:rPr lang="en-US" altLang="en-US" sz="2000" dirty="0" err="1">
                <a:solidFill>
                  <a:schemeClr val="tx1"/>
                </a:solidFill>
                <a:latin typeface="Courier New" panose="02070309020205020404" pitchFamily="49" charset="0"/>
              </a:rPr>
              <a:t>myCmd.CommandType</a:t>
            </a:r>
            <a:r>
              <a:rPr lang="en-US" altLang="en-US" sz="2000" dirty="0">
                <a:solidFill>
                  <a:schemeClr val="tx1"/>
                </a:solidFill>
                <a:latin typeface="Courier New" panose="02070309020205020404" pitchFamily="49" charset="0"/>
              </a:rPr>
              <a:t>=</a:t>
            </a:r>
            <a:r>
              <a:rPr lang="en-US" altLang="en-US" sz="2000" dirty="0" err="1">
                <a:solidFill>
                  <a:schemeClr val="tx1"/>
                </a:solidFill>
                <a:latin typeface="Courier New" panose="02070309020205020404" pitchFamily="49" charset="0"/>
              </a:rPr>
              <a:t>CommandType.Text</a:t>
            </a:r>
            <a:r>
              <a:rPr lang="en-US" altLang="en-US" sz="2000" dirty="0">
                <a:solidFill>
                  <a:schemeClr val="tx1"/>
                </a:solidFill>
                <a:latin typeface="Courier New" panose="02070309020205020404" pitchFamily="49" charset="0"/>
              </a:rPr>
              <a:t>;</a:t>
            </a:r>
          </a:p>
          <a:p>
            <a:pPr eaLnBrk="1" hangingPunct="1">
              <a:spcBef>
                <a:spcPct val="0"/>
              </a:spcBef>
              <a:buClrTx/>
              <a:buSzTx/>
              <a:buFontTx/>
              <a:buNone/>
            </a:pPr>
            <a:endParaRPr lang="en-US" altLang="en-US" sz="2000" dirty="0">
              <a:solidFill>
                <a:schemeClr val="tx1"/>
              </a:solidFill>
              <a:latin typeface="Courier New" panose="02070309020205020404" pitchFamily="49" charset="0"/>
            </a:endParaRPr>
          </a:p>
          <a:p>
            <a:pPr eaLnBrk="1" hangingPunct="1">
              <a:spcBef>
                <a:spcPct val="0"/>
              </a:spcBef>
              <a:buClrTx/>
              <a:buSzTx/>
              <a:buFontTx/>
              <a:buNone/>
            </a:pPr>
            <a:r>
              <a:rPr lang="en-US" altLang="en-US" sz="2000" b="1" dirty="0">
                <a:solidFill>
                  <a:srgbClr val="00B050"/>
                </a:solidFill>
                <a:latin typeface="Courier New" panose="02070309020205020404" pitchFamily="49" charset="0"/>
              </a:rPr>
              <a:t>//execute query and store retrieved data in data reader</a:t>
            </a:r>
          </a:p>
          <a:p>
            <a:pPr eaLnBrk="1" hangingPunct="1">
              <a:spcBef>
                <a:spcPct val="0"/>
              </a:spcBef>
              <a:buClrTx/>
              <a:buSzTx/>
              <a:buFontTx/>
              <a:buNone/>
            </a:pPr>
            <a:r>
              <a:rPr lang="en-US" altLang="en-US" sz="2000" dirty="0" err="1">
                <a:solidFill>
                  <a:schemeClr val="tx1"/>
                </a:solidFill>
                <a:latin typeface="Courier New" panose="02070309020205020404" pitchFamily="49" charset="0"/>
              </a:rPr>
              <a:t>rdr</a:t>
            </a:r>
            <a:r>
              <a:rPr lang="en-US" altLang="en-US" sz="2000" dirty="0">
                <a:solidFill>
                  <a:schemeClr val="tx1"/>
                </a:solidFill>
                <a:latin typeface="Courier New" panose="02070309020205020404" pitchFamily="49" charset="0"/>
              </a:rPr>
              <a:t>= </a:t>
            </a:r>
            <a:r>
              <a:rPr lang="en-US" altLang="en-US" sz="2000" dirty="0" err="1">
                <a:solidFill>
                  <a:schemeClr val="tx1"/>
                </a:solidFill>
                <a:latin typeface="Courier New" panose="02070309020205020404" pitchFamily="49" charset="0"/>
              </a:rPr>
              <a:t>myCmd.ExecuteScalar</a:t>
            </a:r>
            <a:r>
              <a:rPr lang="en-US" altLang="en-US" sz="2000" dirty="0">
                <a:solidFill>
                  <a:schemeClr val="tx1"/>
                </a:solidFill>
                <a:latin typeface="Courier New" panose="02070309020205020404" pitchFamily="49" charset="0"/>
              </a:rPr>
              <a:t>;</a:t>
            </a:r>
          </a:p>
          <a:p>
            <a:pPr eaLnBrk="1" hangingPunct="1">
              <a:spcBef>
                <a:spcPct val="0"/>
              </a:spcBef>
              <a:buClrTx/>
              <a:buSzTx/>
              <a:buFontTx/>
              <a:buNone/>
            </a:pPr>
            <a:endParaRPr lang="en-US" altLang="en-US" sz="2000" dirty="0">
              <a:solidFill>
                <a:schemeClr val="tx1"/>
              </a:solidFill>
              <a:latin typeface="Courier New" panose="02070309020205020404" pitchFamily="49" charset="0"/>
            </a:endParaRPr>
          </a:p>
          <a:p>
            <a:pPr eaLnBrk="1" hangingPunct="1">
              <a:spcBef>
                <a:spcPct val="0"/>
              </a:spcBef>
              <a:buClrTx/>
              <a:buSzTx/>
              <a:buFontTx/>
              <a:buNone/>
            </a:pPr>
            <a:r>
              <a:rPr lang="en-US" altLang="en-US" sz="2000" dirty="0" err="1">
                <a:solidFill>
                  <a:schemeClr val="tx1"/>
                </a:solidFill>
                <a:latin typeface="Courier New" panose="02070309020205020404" pitchFamily="49" charset="0"/>
              </a:rPr>
              <a:t>rdr.read</a:t>
            </a:r>
            <a:r>
              <a:rPr lang="en-US" altLang="en-US" sz="2000" dirty="0">
                <a:solidFill>
                  <a:schemeClr val="tx1"/>
                </a:solidFill>
                <a:latin typeface="Courier New" panose="02070309020205020404" pitchFamily="49" charset="0"/>
              </a:rPr>
              <a:t>();  </a:t>
            </a:r>
            <a:r>
              <a:rPr lang="en-US" altLang="en-US" sz="2000" b="1" dirty="0">
                <a:solidFill>
                  <a:srgbClr val="00B050"/>
                </a:solidFill>
                <a:latin typeface="Courier New" panose="02070309020205020404" pitchFamily="49" charset="0"/>
              </a:rPr>
              <a:t>//Read data from Data reader object</a:t>
            </a:r>
          </a:p>
          <a:p>
            <a:pPr eaLnBrk="1" hangingPunct="1">
              <a:spcBef>
                <a:spcPct val="0"/>
              </a:spcBef>
              <a:buClrTx/>
              <a:buSzTx/>
              <a:buFontTx/>
              <a:buNone/>
            </a:pPr>
            <a:r>
              <a:rPr lang="en-US" altLang="en-US" sz="2000" dirty="0">
                <a:solidFill>
                  <a:schemeClr val="tx1"/>
                </a:solidFill>
                <a:latin typeface="Courier New" panose="02070309020205020404" pitchFamily="49" charset="0"/>
              </a:rPr>
              <a:t>Textbox1.text=</a:t>
            </a:r>
            <a:r>
              <a:rPr lang="en-US" altLang="en-US" sz="2000" dirty="0" err="1">
                <a:solidFill>
                  <a:schemeClr val="tx1"/>
                </a:solidFill>
                <a:latin typeface="Courier New" panose="02070309020205020404" pitchFamily="49" charset="0"/>
              </a:rPr>
              <a:t>rdr</a:t>
            </a:r>
            <a:r>
              <a:rPr lang="en-US" altLang="en-US" sz="2000" dirty="0">
                <a:solidFill>
                  <a:schemeClr val="tx1"/>
                </a:solidFill>
                <a:latin typeface="Courier New" panose="02070309020205020404" pitchFamily="49" charset="0"/>
              </a:rPr>
              <a:t>[0].</a:t>
            </a:r>
            <a:r>
              <a:rPr lang="en-US" altLang="en-US" sz="2000" dirty="0" err="1">
                <a:solidFill>
                  <a:schemeClr val="tx1"/>
                </a:solidFill>
                <a:latin typeface="Courier New" panose="02070309020205020404" pitchFamily="49" charset="0"/>
              </a:rPr>
              <a:t>toString</a:t>
            </a:r>
            <a:r>
              <a:rPr lang="en-US" altLang="en-US" sz="2000" dirty="0">
                <a:solidFill>
                  <a:schemeClr val="tx1"/>
                </a:solidFill>
                <a:latin typeface="Courier New" panose="02070309020205020404" pitchFamily="49" charset="0"/>
              </a:rPr>
              <a:t>(); </a:t>
            </a:r>
            <a:r>
              <a:rPr lang="en-US" altLang="en-US" sz="2000" b="1" dirty="0">
                <a:solidFill>
                  <a:srgbClr val="00B050"/>
                </a:solidFill>
                <a:latin typeface="Courier New" panose="02070309020205020404" pitchFamily="49" charset="0"/>
              </a:rPr>
              <a:t>// assign it to textbox</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Adding parameters to command</a:t>
            </a:r>
            <a:endParaRPr lang="en-IN" dirty="0"/>
          </a:p>
        </p:txBody>
      </p:sp>
      <p:sp>
        <p:nvSpPr>
          <p:cNvPr id="50179" name="Content Placeholder 3"/>
          <p:cNvSpPr>
            <a:spLocks noGrp="1"/>
          </p:cNvSpPr>
          <p:nvPr>
            <p:ph idx="1"/>
          </p:nvPr>
        </p:nvSpPr>
        <p:spPr/>
        <p:txBody>
          <a:bodyPr/>
          <a:lstStyle/>
          <a:p>
            <a:r>
              <a:rPr lang="en-US" altLang="en-US"/>
              <a:t>Open connection</a:t>
            </a:r>
          </a:p>
          <a:p>
            <a:r>
              <a:rPr lang="en-US" altLang="en-US"/>
              <a:t>Instantiate SqlCommand object</a:t>
            </a:r>
          </a:p>
          <a:p>
            <a:r>
              <a:rPr lang="en-US" altLang="en-US"/>
              <a:t>Instantiate SqlParameter object</a:t>
            </a:r>
          </a:p>
          <a:p>
            <a:r>
              <a:rPr lang="en-US" altLang="en-US"/>
              <a:t>Add the parameter to the parameter collection of SqlCommand object.</a:t>
            </a:r>
          </a:p>
          <a:p>
            <a:r>
              <a:rPr lang="en-US" altLang="en-US"/>
              <a:t>Execute the query.</a:t>
            </a:r>
            <a:endParaRPr lang="en-I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Adding parameters to command</a:t>
            </a:r>
            <a:endParaRPr lang="en-IN" dirty="0"/>
          </a:p>
        </p:txBody>
      </p:sp>
      <p:sp>
        <p:nvSpPr>
          <p:cNvPr id="3" name="Content Placeholder 2"/>
          <p:cNvSpPr>
            <a:spLocks noGrp="1"/>
          </p:cNvSpPr>
          <p:nvPr>
            <p:ph idx="1"/>
          </p:nvPr>
        </p:nvSpPr>
        <p:spPr>
          <a:xfrm>
            <a:off x="1738314" y="1357314"/>
            <a:ext cx="8715375" cy="5286375"/>
          </a:xfrm>
        </p:spPr>
        <p:txBody>
          <a:bodyPr>
            <a:normAutofit lnSpcReduction="10000"/>
          </a:bodyPr>
          <a:lstStyle/>
          <a:p>
            <a:pPr>
              <a:buFont typeface="Wingdings 2" panose="05020102010507070707" pitchFamily="18" charset="2"/>
              <a:buNone/>
              <a:defRPr/>
            </a:pPr>
            <a:r>
              <a:rPr lang="en-US" sz="2000" dirty="0"/>
              <a:t>SqlConnection con=new SqlConnection(…);</a:t>
            </a:r>
          </a:p>
          <a:p>
            <a:pPr>
              <a:buFont typeface="Wingdings 2" panose="05020102010507070707" pitchFamily="18" charset="2"/>
              <a:buNone/>
              <a:defRPr/>
            </a:pPr>
            <a:r>
              <a:rPr lang="en-US" sz="2000" dirty="0"/>
              <a:t>SqlCommand </a:t>
            </a:r>
            <a:r>
              <a:rPr lang="en-US" sz="2000" dirty="0" err="1"/>
              <a:t>cmd</a:t>
            </a:r>
            <a:r>
              <a:rPr lang="en-US" sz="2000" dirty="0"/>
              <a:t>=new SqlCommand();</a:t>
            </a:r>
          </a:p>
          <a:p>
            <a:pPr>
              <a:buFont typeface="Wingdings 2" panose="05020102010507070707" pitchFamily="18" charset="2"/>
              <a:buNone/>
              <a:defRPr/>
            </a:pPr>
            <a:r>
              <a:rPr lang="en-US" sz="2000" dirty="0" err="1"/>
              <a:t>SqlDataReader</a:t>
            </a:r>
            <a:r>
              <a:rPr lang="en-US" sz="2000" dirty="0"/>
              <a:t> </a:t>
            </a:r>
            <a:r>
              <a:rPr lang="en-US" sz="2000" dirty="0" err="1"/>
              <a:t>rdr</a:t>
            </a:r>
            <a:r>
              <a:rPr lang="en-US" sz="2000" dirty="0"/>
              <a:t>;</a:t>
            </a:r>
          </a:p>
          <a:p>
            <a:pPr>
              <a:buFont typeface="Wingdings 2" panose="05020102010507070707" pitchFamily="18" charset="2"/>
              <a:buNone/>
              <a:defRPr/>
            </a:pPr>
            <a:r>
              <a:rPr lang="en-US" sz="2000" dirty="0" err="1">
                <a:solidFill>
                  <a:srgbClr val="00B050"/>
                </a:solidFill>
              </a:rPr>
              <a:t>SqlParameter</a:t>
            </a:r>
            <a:r>
              <a:rPr lang="en-US" sz="2000" dirty="0">
                <a:solidFill>
                  <a:srgbClr val="00B050"/>
                </a:solidFill>
              </a:rPr>
              <a:t> </a:t>
            </a:r>
            <a:r>
              <a:rPr lang="en-US" sz="2000" dirty="0" err="1">
                <a:solidFill>
                  <a:srgbClr val="00B050"/>
                </a:solidFill>
              </a:rPr>
              <a:t>para</a:t>
            </a:r>
            <a:r>
              <a:rPr lang="en-US" sz="2000" dirty="0">
                <a:solidFill>
                  <a:srgbClr val="00B050"/>
                </a:solidFill>
              </a:rPr>
              <a:t>=new </a:t>
            </a:r>
            <a:r>
              <a:rPr lang="en-US" sz="2000" dirty="0" err="1">
                <a:solidFill>
                  <a:srgbClr val="00B050"/>
                </a:solidFill>
              </a:rPr>
              <a:t>SqlParameter</a:t>
            </a:r>
            <a:r>
              <a:rPr lang="en-US" sz="2000" dirty="0">
                <a:solidFill>
                  <a:srgbClr val="00B050"/>
                </a:solidFill>
              </a:rPr>
              <a:t>();</a:t>
            </a:r>
          </a:p>
          <a:p>
            <a:pPr>
              <a:buFont typeface="Wingdings 2" panose="05020102010507070707" pitchFamily="18" charset="2"/>
              <a:buNone/>
              <a:defRPr/>
            </a:pPr>
            <a:endParaRPr lang="en-US" sz="2000" dirty="0"/>
          </a:p>
          <a:p>
            <a:pPr>
              <a:buFont typeface="Wingdings 2" panose="05020102010507070707" pitchFamily="18" charset="2"/>
              <a:buNone/>
              <a:defRPr/>
            </a:pPr>
            <a:r>
              <a:rPr lang="en-US" sz="2000" dirty="0" err="1"/>
              <a:t>Con.open</a:t>
            </a:r>
            <a:r>
              <a:rPr lang="en-US" sz="2000" dirty="0"/>
              <a:t>();</a:t>
            </a:r>
          </a:p>
          <a:p>
            <a:pPr>
              <a:buFont typeface="Wingdings 2" panose="05020102010507070707" pitchFamily="18" charset="2"/>
              <a:buNone/>
              <a:defRPr/>
            </a:pPr>
            <a:r>
              <a:rPr lang="en-US" sz="2000" dirty="0" err="1"/>
              <a:t>cmd.Connection</a:t>
            </a:r>
            <a:r>
              <a:rPr lang="en-US" sz="2000" dirty="0"/>
              <a:t>=con;</a:t>
            </a:r>
          </a:p>
          <a:p>
            <a:pPr>
              <a:buFont typeface="Wingdings 2" panose="05020102010507070707" pitchFamily="18" charset="2"/>
              <a:buNone/>
              <a:defRPr/>
            </a:pPr>
            <a:r>
              <a:rPr lang="en-US" sz="2000" dirty="0" err="1"/>
              <a:t>cmd.CommandText</a:t>
            </a:r>
            <a:r>
              <a:rPr lang="en-US" sz="2000" dirty="0"/>
              <a:t>=“</a:t>
            </a:r>
            <a:r>
              <a:rPr lang="en-US" sz="2000" dirty="0">
                <a:solidFill>
                  <a:srgbClr val="00B050"/>
                </a:solidFill>
              </a:rPr>
              <a:t>select * from student where roll=@roll”;</a:t>
            </a:r>
          </a:p>
          <a:p>
            <a:pPr>
              <a:buFont typeface="Wingdings 2" panose="05020102010507070707" pitchFamily="18" charset="2"/>
              <a:buNone/>
              <a:defRPr/>
            </a:pPr>
            <a:r>
              <a:rPr lang="en-US" sz="2000" dirty="0" err="1">
                <a:solidFill>
                  <a:srgbClr val="00B050"/>
                </a:solidFill>
              </a:rPr>
              <a:t>cmd.CommandType</a:t>
            </a:r>
            <a:r>
              <a:rPr lang="en-US" sz="2000" dirty="0">
                <a:solidFill>
                  <a:srgbClr val="00B050"/>
                </a:solidFill>
              </a:rPr>
              <a:t>=</a:t>
            </a:r>
            <a:r>
              <a:rPr lang="en-US" sz="2000" dirty="0" err="1">
                <a:solidFill>
                  <a:srgbClr val="00B050"/>
                </a:solidFill>
              </a:rPr>
              <a:t>CommandType.</a:t>
            </a:r>
            <a:r>
              <a:rPr lang="en-US" sz="2000" b="1" u="sng" dirty="0" err="1">
                <a:solidFill>
                  <a:srgbClr val="00B050"/>
                </a:solidFill>
              </a:rPr>
              <a:t>Text</a:t>
            </a:r>
            <a:r>
              <a:rPr lang="en-US" sz="2000" dirty="0"/>
              <a:t>;</a:t>
            </a:r>
          </a:p>
          <a:p>
            <a:pPr>
              <a:buFont typeface="Wingdings 2" panose="05020102010507070707" pitchFamily="18" charset="2"/>
              <a:buNone/>
              <a:defRPr/>
            </a:pPr>
            <a:r>
              <a:rPr lang="en-US" sz="2000" dirty="0" err="1">
                <a:solidFill>
                  <a:srgbClr val="00B050"/>
                </a:solidFill>
              </a:rPr>
              <a:t>Para.ParameterName</a:t>
            </a:r>
            <a:r>
              <a:rPr lang="en-US" sz="2000" dirty="0">
                <a:solidFill>
                  <a:srgbClr val="00B050"/>
                </a:solidFill>
              </a:rPr>
              <a:t>=“@roll”;</a:t>
            </a:r>
          </a:p>
          <a:p>
            <a:pPr>
              <a:buFont typeface="Wingdings 2" panose="05020102010507070707" pitchFamily="18" charset="2"/>
              <a:buNone/>
              <a:defRPr/>
            </a:pPr>
            <a:r>
              <a:rPr lang="en-US" sz="2000" dirty="0" err="1">
                <a:solidFill>
                  <a:srgbClr val="00B050"/>
                </a:solidFill>
              </a:rPr>
              <a:t>Para.value</a:t>
            </a:r>
            <a:r>
              <a:rPr lang="en-US" sz="2000" dirty="0">
                <a:solidFill>
                  <a:srgbClr val="00B050"/>
                </a:solidFill>
              </a:rPr>
              <a:t>=</a:t>
            </a:r>
            <a:r>
              <a:rPr lang="en-US" sz="2000" dirty="0" err="1">
                <a:solidFill>
                  <a:srgbClr val="00B050"/>
                </a:solidFill>
              </a:rPr>
              <a:t>int.Parse</a:t>
            </a:r>
            <a:r>
              <a:rPr lang="en-US" sz="2000" dirty="0">
                <a:solidFill>
                  <a:srgbClr val="00B050"/>
                </a:solidFill>
              </a:rPr>
              <a:t>(textbox1.text);</a:t>
            </a:r>
          </a:p>
          <a:p>
            <a:pPr>
              <a:buFont typeface="Wingdings 2" panose="05020102010507070707" pitchFamily="18" charset="2"/>
              <a:buNone/>
              <a:defRPr/>
            </a:pPr>
            <a:r>
              <a:rPr lang="en-US" sz="2000" dirty="0" err="1">
                <a:solidFill>
                  <a:srgbClr val="00B050"/>
                </a:solidFill>
              </a:rPr>
              <a:t>cmd.Parameters.Add</a:t>
            </a:r>
            <a:r>
              <a:rPr lang="en-US" sz="2000" dirty="0">
                <a:solidFill>
                  <a:srgbClr val="00B050"/>
                </a:solidFill>
              </a:rPr>
              <a:t>(Para);</a:t>
            </a:r>
          </a:p>
          <a:p>
            <a:pPr>
              <a:buFont typeface="Wingdings 2" panose="05020102010507070707" pitchFamily="18" charset="2"/>
              <a:buNone/>
              <a:defRPr/>
            </a:pPr>
            <a:r>
              <a:rPr lang="en-US" sz="2000" dirty="0" err="1"/>
              <a:t>rdr</a:t>
            </a:r>
            <a:r>
              <a:rPr lang="en-US" sz="2000" dirty="0"/>
              <a:t>=</a:t>
            </a:r>
            <a:r>
              <a:rPr lang="en-US" sz="2000" dirty="0" err="1"/>
              <a:t>cmd.executeReader</a:t>
            </a:r>
            <a:r>
              <a:rPr lang="en-US" sz="2000" dirty="0"/>
              <a:t>();</a:t>
            </a:r>
          </a:p>
          <a:p>
            <a:pPr>
              <a:buFont typeface="Wingdings 2" panose="05020102010507070707" pitchFamily="18" charset="2"/>
              <a:buNone/>
              <a:defRPr/>
            </a:pPr>
            <a:r>
              <a:rPr lang="en-US" sz="2000" dirty="0"/>
              <a:t>-----</a:t>
            </a:r>
          </a:p>
          <a:p>
            <a:pPr>
              <a:buFont typeface="Wingdings 2" panose="05020102010507070707" pitchFamily="18" charset="2"/>
              <a:buNone/>
              <a:defRPr/>
            </a:pPr>
            <a:r>
              <a:rPr lang="en-US" sz="2000" dirty="0"/>
              <a:t>-----</a:t>
            </a:r>
          </a:p>
          <a:p>
            <a:pPr>
              <a:buFont typeface="Wingdings 2" panose="05020102010507070707" pitchFamily="18" charset="2"/>
              <a:buNone/>
              <a:defRPr/>
            </a:pPr>
            <a:endParaRPr lang="en-IN" sz="20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Calling a stored procedure	</a:t>
            </a:r>
            <a:endParaRPr lang="en-IN" dirty="0"/>
          </a:p>
        </p:txBody>
      </p:sp>
      <p:sp>
        <p:nvSpPr>
          <p:cNvPr id="54275" name="Content Placeholder 2"/>
          <p:cNvSpPr>
            <a:spLocks noGrp="1"/>
          </p:cNvSpPr>
          <p:nvPr>
            <p:ph idx="1"/>
          </p:nvPr>
        </p:nvSpPr>
        <p:spPr/>
        <p:txBody>
          <a:bodyPr/>
          <a:lstStyle/>
          <a:p>
            <a:r>
              <a:rPr lang="en-US" altLang="en-US" dirty="0"/>
              <a:t>Create stored procedure in SQLSERVER</a:t>
            </a:r>
          </a:p>
          <a:p>
            <a:r>
              <a:rPr lang="en-US" altLang="en-US" dirty="0"/>
              <a:t>Open connection</a:t>
            </a:r>
          </a:p>
          <a:p>
            <a:r>
              <a:rPr lang="en-US" altLang="en-US" dirty="0"/>
              <a:t>Instantiate </a:t>
            </a:r>
            <a:r>
              <a:rPr lang="en-US" altLang="en-US" dirty="0" err="1"/>
              <a:t>SqlCommand</a:t>
            </a:r>
            <a:r>
              <a:rPr lang="en-US" altLang="en-US" dirty="0"/>
              <a:t> object</a:t>
            </a:r>
          </a:p>
          <a:p>
            <a:r>
              <a:rPr lang="en-US" altLang="en-US" dirty="0"/>
              <a:t>Instantiate </a:t>
            </a:r>
            <a:r>
              <a:rPr lang="en-US" altLang="en-US" dirty="0" err="1"/>
              <a:t>SqlParameter</a:t>
            </a:r>
            <a:r>
              <a:rPr lang="en-US" altLang="en-US" dirty="0"/>
              <a:t> object</a:t>
            </a:r>
          </a:p>
          <a:p>
            <a:r>
              <a:rPr lang="en-US" altLang="en-US" dirty="0"/>
              <a:t>Add the parameter to the parameter collection of </a:t>
            </a:r>
            <a:r>
              <a:rPr lang="en-US" altLang="en-US" dirty="0" err="1"/>
              <a:t>SqlCommand</a:t>
            </a:r>
            <a:r>
              <a:rPr lang="en-US" altLang="en-US" dirty="0"/>
              <a:t> object.</a:t>
            </a:r>
          </a:p>
          <a:p>
            <a:r>
              <a:rPr lang="en-US" altLang="en-US" dirty="0"/>
              <a:t>Execute the query.</a:t>
            </a:r>
            <a:endParaRPr lang="en-I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Step 1. Create </a:t>
            </a:r>
            <a:r>
              <a:rPr lang="en-US" dirty="0" err="1"/>
              <a:t>storedprocedure</a:t>
            </a:r>
            <a:endParaRPr lang="en-IN" dirty="0"/>
          </a:p>
        </p:txBody>
      </p:sp>
      <p:sp>
        <p:nvSpPr>
          <p:cNvPr id="56323" name="Content Placeholder 2"/>
          <p:cNvSpPr>
            <a:spLocks noGrp="1"/>
          </p:cNvSpPr>
          <p:nvPr>
            <p:ph idx="1"/>
          </p:nvPr>
        </p:nvSpPr>
        <p:spPr/>
        <p:txBody>
          <a:bodyPr/>
          <a:lstStyle/>
          <a:p>
            <a:pPr>
              <a:buFont typeface="Wingdings 2" panose="05020102010507070707" pitchFamily="18" charset="2"/>
              <a:buNone/>
            </a:pPr>
            <a:r>
              <a:rPr lang="en-US" altLang="en-US"/>
              <a:t>Create procedure </a:t>
            </a:r>
            <a:r>
              <a:rPr lang="en-US" altLang="en-US" b="1"/>
              <a:t>selectprocedure</a:t>
            </a:r>
          </a:p>
          <a:p>
            <a:pPr>
              <a:buFont typeface="Wingdings 2" panose="05020102010507070707" pitchFamily="18" charset="2"/>
              <a:buNone/>
            </a:pPr>
            <a:r>
              <a:rPr lang="en-US" altLang="en-US"/>
              <a:t>(</a:t>
            </a:r>
          </a:p>
          <a:p>
            <a:pPr>
              <a:buFont typeface="Wingdings 2" panose="05020102010507070707" pitchFamily="18" charset="2"/>
              <a:buNone/>
            </a:pPr>
            <a:r>
              <a:rPr lang="en-US" altLang="en-US"/>
              <a:t>@roll int</a:t>
            </a:r>
          </a:p>
          <a:p>
            <a:pPr>
              <a:buFont typeface="Wingdings 2" panose="05020102010507070707" pitchFamily="18" charset="2"/>
              <a:buNone/>
            </a:pPr>
            <a:r>
              <a:rPr lang="en-US" altLang="en-US"/>
              <a:t>)</a:t>
            </a:r>
          </a:p>
          <a:p>
            <a:pPr>
              <a:buFont typeface="Wingdings 2" panose="05020102010507070707" pitchFamily="18" charset="2"/>
              <a:buNone/>
            </a:pPr>
            <a:r>
              <a:rPr lang="en-US" altLang="en-US"/>
              <a:t>As </a:t>
            </a:r>
          </a:p>
          <a:p>
            <a:pPr>
              <a:buFont typeface="Wingdings 2" panose="05020102010507070707" pitchFamily="18" charset="2"/>
              <a:buNone/>
            </a:pPr>
            <a:r>
              <a:rPr lang="en-US" altLang="en-US"/>
              <a:t>Select * from student where roll=@roll;</a:t>
            </a:r>
          </a:p>
          <a:p>
            <a:pPr>
              <a:buFont typeface="Wingdings 2" panose="05020102010507070707" pitchFamily="18" charset="2"/>
              <a:buNone/>
            </a:pPr>
            <a:r>
              <a:rPr lang="en-US" altLang="en-US"/>
              <a:t>return</a:t>
            </a:r>
            <a:endParaRPr lang="en-I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Step 2. Calling a stored procedure	 </a:t>
            </a:r>
            <a:endParaRPr lang="en-IN" dirty="0"/>
          </a:p>
        </p:txBody>
      </p:sp>
      <p:sp>
        <p:nvSpPr>
          <p:cNvPr id="4" name="Content Placeholder 2"/>
          <p:cNvSpPr>
            <a:spLocks noGrp="1"/>
          </p:cNvSpPr>
          <p:nvPr>
            <p:ph idx="1"/>
          </p:nvPr>
        </p:nvSpPr>
        <p:spPr>
          <a:xfrm>
            <a:off x="1738314" y="1357314"/>
            <a:ext cx="8715375" cy="5286375"/>
          </a:xfrm>
        </p:spPr>
        <p:txBody>
          <a:bodyPr>
            <a:normAutofit lnSpcReduction="10000"/>
          </a:bodyPr>
          <a:lstStyle/>
          <a:p>
            <a:pPr>
              <a:buFont typeface="Wingdings 2" panose="05020102010507070707" pitchFamily="18" charset="2"/>
              <a:buNone/>
              <a:defRPr/>
            </a:pPr>
            <a:r>
              <a:rPr lang="en-US" sz="2000" dirty="0"/>
              <a:t>SqlConnection con=new SqlConnection(…);</a:t>
            </a:r>
          </a:p>
          <a:p>
            <a:pPr>
              <a:buFont typeface="Wingdings 2" panose="05020102010507070707" pitchFamily="18" charset="2"/>
              <a:buNone/>
              <a:defRPr/>
            </a:pPr>
            <a:r>
              <a:rPr lang="en-US" sz="2000" dirty="0"/>
              <a:t>SqlCommand </a:t>
            </a:r>
            <a:r>
              <a:rPr lang="en-US" sz="2000" dirty="0" err="1"/>
              <a:t>cmd</a:t>
            </a:r>
            <a:r>
              <a:rPr lang="en-US" sz="2000" dirty="0"/>
              <a:t>=new SqlCommand();</a:t>
            </a:r>
          </a:p>
          <a:p>
            <a:pPr>
              <a:buFont typeface="Wingdings 2" panose="05020102010507070707" pitchFamily="18" charset="2"/>
              <a:buNone/>
              <a:defRPr/>
            </a:pPr>
            <a:r>
              <a:rPr lang="en-US" sz="2000" dirty="0" err="1"/>
              <a:t>SqlDataReader</a:t>
            </a:r>
            <a:r>
              <a:rPr lang="en-US" sz="2000" dirty="0"/>
              <a:t> </a:t>
            </a:r>
            <a:r>
              <a:rPr lang="en-US" sz="2000" dirty="0" err="1"/>
              <a:t>rdr</a:t>
            </a:r>
            <a:r>
              <a:rPr lang="en-US" sz="2000" dirty="0"/>
              <a:t>;</a:t>
            </a:r>
          </a:p>
          <a:p>
            <a:pPr>
              <a:buFont typeface="Wingdings 2" panose="05020102010507070707" pitchFamily="18" charset="2"/>
              <a:buNone/>
              <a:defRPr/>
            </a:pPr>
            <a:r>
              <a:rPr lang="en-US" sz="2000" dirty="0" err="1">
                <a:solidFill>
                  <a:srgbClr val="00B050"/>
                </a:solidFill>
              </a:rPr>
              <a:t>SqlParameter</a:t>
            </a:r>
            <a:r>
              <a:rPr lang="en-US" sz="2000" dirty="0">
                <a:solidFill>
                  <a:srgbClr val="00B050"/>
                </a:solidFill>
              </a:rPr>
              <a:t> </a:t>
            </a:r>
            <a:r>
              <a:rPr lang="en-US" sz="2000" dirty="0" err="1">
                <a:solidFill>
                  <a:srgbClr val="00B050"/>
                </a:solidFill>
              </a:rPr>
              <a:t>para</a:t>
            </a:r>
            <a:r>
              <a:rPr lang="en-US" sz="2000" dirty="0">
                <a:solidFill>
                  <a:srgbClr val="00B050"/>
                </a:solidFill>
              </a:rPr>
              <a:t>=new </a:t>
            </a:r>
            <a:r>
              <a:rPr lang="en-US" sz="2000" dirty="0" err="1">
                <a:solidFill>
                  <a:srgbClr val="00B050"/>
                </a:solidFill>
              </a:rPr>
              <a:t>SqlParameter</a:t>
            </a:r>
            <a:r>
              <a:rPr lang="en-US" sz="2000" dirty="0">
                <a:solidFill>
                  <a:srgbClr val="00B050"/>
                </a:solidFill>
              </a:rPr>
              <a:t>();</a:t>
            </a:r>
          </a:p>
          <a:p>
            <a:pPr>
              <a:buFont typeface="Wingdings 2" panose="05020102010507070707" pitchFamily="18" charset="2"/>
              <a:buNone/>
              <a:defRPr/>
            </a:pPr>
            <a:endParaRPr lang="en-US" sz="2000" dirty="0"/>
          </a:p>
          <a:p>
            <a:pPr>
              <a:buFont typeface="Wingdings 2" panose="05020102010507070707" pitchFamily="18" charset="2"/>
              <a:buNone/>
              <a:defRPr/>
            </a:pPr>
            <a:r>
              <a:rPr lang="en-US" sz="2000" dirty="0" err="1"/>
              <a:t>Con.open</a:t>
            </a:r>
            <a:r>
              <a:rPr lang="en-US" sz="2000" dirty="0"/>
              <a:t>();</a:t>
            </a:r>
          </a:p>
          <a:p>
            <a:pPr>
              <a:buFont typeface="Wingdings 2" panose="05020102010507070707" pitchFamily="18" charset="2"/>
              <a:buNone/>
              <a:defRPr/>
            </a:pPr>
            <a:r>
              <a:rPr lang="en-US" sz="2000" dirty="0" err="1"/>
              <a:t>cmd.Connection</a:t>
            </a:r>
            <a:r>
              <a:rPr lang="en-US" sz="2000" dirty="0"/>
              <a:t>=con;</a:t>
            </a:r>
          </a:p>
          <a:p>
            <a:pPr>
              <a:buFont typeface="Wingdings 2" panose="05020102010507070707" pitchFamily="18" charset="2"/>
              <a:buNone/>
              <a:defRPr/>
            </a:pPr>
            <a:r>
              <a:rPr lang="en-US" sz="2000" dirty="0" err="1"/>
              <a:t>cmd.CommandText</a:t>
            </a:r>
            <a:r>
              <a:rPr lang="en-US" sz="2000" dirty="0"/>
              <a:t>=</a:t>
            </a:r>
            <a:r>
              <a:rPr lang="en-US" sz="2000" b="1" dirty="0">
                <a:solidFill>
                  <a:srgbClr val="FF0000"/>
                </a:solidFill>
              </a:rPr>
              <a:t>“</a:t>
            </a:r>
            <a:r>
              <a:rPr lang="en-US" sz="2000" b="1" dirty="0" err="1">
                <a:solidFill>
                  <a:srgbClr val="FF0000"/>
                </a:solidFill>
              </a:rPr>
              <a:t>selectprocedure</a:t>
            </a:r>
            <a:r>
              <a:rPr lang="en-US" sz="2000" b="1" dirty="0">
                <a:solidFill>
                  <a:srgbClr val="FF0000"/>
                </a:solidFill>
              </a:rPr>
              <a:t>”;</a:t>
            </a:r>
          </a:p>
          <a:p>
            <a:pPr>
              <a:buFont typeface="Wingdings 2" panose="05020102010507070707" pitchFamily="18" charset="2"/>
              <a:buNone/>
              <a:defRPr/>
            </a:pPr>
            <a:r>
              <a:rPr lang="en-US" sz="2000" dirty="0" err="1">
                <a:solidFill>
                  <a:srgbClr val="00B050"/>
                </a:solidFill>
              </a:rPr>
              <a:t>cmd.CommandType</a:t>
            </a:r>
            <a:r>
              <a:rPr lang="en-US" sz="2000" dirty="0">
                <a:solidFill>
                  <a:srgbClr val="00B050"/>
                </a:solidFill>
              </a:rPr>
              <a:t>=</a:t>
            </a:r>
            <a:r>
              <a:rPr lang="en-US" sz="2000" dirty="0" err="1">
                <a:solidFill>
                  <a:srgbClr val="00B050"/>
                </a:solidFill>
              </a:rPr>
              <a:t>CommandType.storedProcedure</a:t>
            </a:r>
            <a:r>
              <a:rPr lang="en-US" sz="2000" dirty="0">
                <a:solidFill>
                  <a:srgbClr val="00B050"/>
                </a:solidFill>
              </a:rPr>
              <a:t>;</a:t>
            </a:r>
            <a:endParaRPr lang="en-US" sz="2000" dirty="0"/>
          </a:p>
          <a:p>
            <a:pPr>
              <a:buFont typeface="Wingdings 2" panose="05020102010507070707" pitchFamily="18" charset="2"/>
              <a:buNone/>
              <a:defRPr/>
            </a:pPr>
            <a:r>
              <a:rPr lang="en-US" sz="2000" dirty="0" err="1">
                <a:solidFill>
                  <a:srgbClr val="00B050"/>
                </a:solidFill>
              </a:rPr>
              <a:t>Para.ParameterName</a:t>
            </a:r>
            <a:r>
              <a:rPr lang="en-US" sz="2000" dirty="0">
                <a:solidFill>
                  <a:srgbClr val="00B050"/>
                </a:solidFill>
              </a:rPr>
              <a:t>=“@roll”;</a:t>
            </a:r>
          </a:p>
          <a:p>
            <a:pPr>
              <a:buFont typeface="Wingdings 2" panose="05020102010507070707" pitchFamily="18" charset="2"/>
              <a:buNone/>
              <a:defRPr/>
            </a:pPr>
            <a:r>
              <a:rPr lang="en-US" sz="2000" dirty="0" err="1">
                <a:solidFill>
                  <a:srgbClr val="00B050"/>
                </a:solidFill>
              </a:rPr>
              <a:t>Para.value</a:t>
            </a:r>
            <a:r>
              <a:rPr lang="en-US" sz="2000" dirty="0">
                <a:solidFill>
                  <a:srgbClr val="00B050"/>
                </a:solidFill>
              </a:rPr>
              <a:t>=</a:t>
            </a:r>
            <a:r>
              <a:rPr lang="en-US" sz="2000" dirty="0" err="1">
                <a:solidFill>
                  <a:srgbClr val="00B050"/>
                </a:solidFill>
              </a:rPr>
              <a:t>int.Parse</a:t>
            </a:r>
            <a:r>
              <a:rPr lang="en-US" sz="2000" dirty="0">
                <a:solidFill>
                  <a:srgbClr val="00B050"/>
                </a:solidFill>
              </a:rPr>
              <a:t>(textbox1.text);</a:t>
            </a:r>
          </a:p>
          <a:p>
            <a:pPr>
              <a:buFont typeface="Wingdings 2" panose="05020102010507070707" pitchFamily="18" charset="2"/>
              <a:buNone/>
              <a:defRPr/>
            </a:pPr>
            <a:r>
              <a:rPr lang="en-US" sz="2000" dirty="0" err="1">
                <a:solidFill>
                  <a:srgbClr val="00B050"/>
                </a:solidFill>
              </a:rPr>
              <a:t>cmd.Parameters.Add</a:t>
            </a:r>
            <a:r>
              <a:rPr lang="en-US" sz="2000" dirty="0">
                <a:solidFill>
                  <a:srgbClr val="00B050"/>
                </a:solidFill>
              </a:rPr>
              <a:t>(Para);</a:t>
            </a:r>
          </a:p>
          <a:p>
            <a:pPr>
              <a:buFont typeface="Wingdings 2" panose="05020102010507070707" pitchFamily="18" charset="2"/>
              <a:buNone/>
              <a:defRPr/>
            </a:pPr>
            <a:r>
              <a:rPr lang="en-US" sz="2000" dirty="0" err="1"/>
              <a:t>rdr</a:t>
            </a:r>
            <a:r>
              <a:rPr lang="en-US" sz="2000" dirty="0"/>
              <a:t>=</a:t>
            </a:r>
            <a:r>
              <a:rPr lang="en-US" sz="2000" dirty="0" err="1"/>
              <a:t>cmd.executeReader</a:t>
            </a:r>
            <a:r>
              <a:rPr lang="en-US" sz="2000" dirty="0"/>
              <a:t>();</a:t>
            </a:r>
          </a:p>
          <a:p>
            <a:pPr>
              <a:buFont typeface="Wingdings 2" panose="05020102010507070707" pitchFamily="18" charset="2"/>
              <a:buNone/>
              <a:defRPr/>
            </a:pPr>
            <a:r>
              <a:rPr lang="en-US" sz="2000" dirty="0"/>
              <a:t>-----</a:t>
            </a:r>
          </a:p>
          <a:p>
            <a:pPr>
              <a:buFont typeface="Wingdings 2" panose="05020102010507070707" pitchFamily="18" charset="2"/>
              <a:buNone/>
              <a:defRPr/>
            </a:pPr>
            <a:r>
              <a:rPr lang="en-US" sz="2000" dirty="0"/>
              <a:t>-----</a:t>
            </a:r>
          </a:p>
          <a:p>
            <a:pPr>
              <a:buFont typeface="Wingdings 2" panose="05020102010507070707" pitchFamily="18" charset="2"/>
              <a:buNone/>
              <a:defRPr/>
            </a:pPr>
            <a:endParaRPr lang="en-IN" sz="20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endParaRPr lang="en-US"/>
          </a:p>
        </p:txBody>
      </p:sp>
      <p:sp>
        <p:nvSpPr>
          <p:cNvPr id="60419" name="Content Placeholder 2"/>
          <p:cNvSpPr>
            <a:spLocks noGrp="1"/>
          </p:cNvSpPr>
          <p:nvPr>
            <p:ph idx="1"/>
          </p:nvPr>
        </p:nvSpPr>
        <p:spPr/>
        <p:txBody>
          <a:bodyPr/>
          <a:lstStyle/>
          <a:p>
            <a:r>
              <a:rPr lang="en-US" altLang="en-US" b="1"/>
              <a:t>INSERT INTO</a:t>
            </a:r>
            <a:r>
              <a:rPr lang="en-US" altLang="en-US"/>
              <a:t> TABLE_NAME (col1,col2,..) VALUES (val1,va2,….)</a:t>
            </a:r>
          </a:p>
          <a:p>
            <a:r>
              <a:rPr lang="en-US" altLang="en-US" b="1"/>
              <a:t>UPDATE</a:t>
            </a:r>
            <a:r>
              <a:rPr lang="en-US" altLang="en-US"/>
              <a:t> table_name </a:t>
            </a:r>
            <a:r>
              <a:rPr lang="en-US" altLang="en-US" b="1"/>
              <a:t>SET</a:t>
            </a:r>
            <a:r>
              <a:rPr lang="en-US" altLang="en-US"/>
              <a:t> col1=val1,col2=val2,… </a:t>
            </a:r>
            <a:r>
              <a:rPr lang="en-US" altLang="en-US" b="1"/>
              <a:t>WHERE</a:t>
            </a:r>
            <a:r>
              <a:rPr lang="en-US" altLang="en-US"/>
              <a:t> colN=valN</a:t>
            </a:r>
          </a:p>
          <a:p>
            <a:endParaRPr lang="en-US" altLang="en-US"/>
          </a:p>
          <a:p>
            <a:r>
              <a:rPr lang="en-US" altLang="en-US" b="1"/>
              <a:t>DELETE FROM</a:t>
            </a:r>
            <a:r>
              <a:rPr lang="en-US" altLang="en-US"/>
              <a:t> table_name </a:t>
            </a:r>
            <a:r>
              <a:rPr lang="en-US" altLang="en-US" b="1"/>
              <a:t>WHERE</a:t>
            </a:r>
            <a:r>
              <a:rPr lang="en-US" altLang="en-US"/>
              <a:t> col=val</a:t>
            </a:r>
          </a:p>
          <a:p>
            <a:endParaRPr lang="en-US" altLang="en-US"/>
          </a:p>
          <a:p>
            <a:endParaRPr lang="en-US" altLang="en-US"/>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A4508-5D1C-3045-8A51-DBDB9CC62474}"/>
              </a:ext>
            </a:extLst>
          </p:cNvPr>
          <p:cNvSpPr>
            <a:spLocks noGrp="1"/>
          </p:cNvSpPr>
          <p:nvPr>
            <p:ph type="title"/>
          </p:nvPr>
        </p:nvSpPr>
        <p:spPr/>
        <p:txBody>
          <a:bodyPr>
            <a:normAutofit fontScale="90000"/>
          </a:bodyPr>
          <a:lstStyle/>
          <a:p>
            <a:r>
              <a:rPr lang="en-US" b="0" i="0" dirty="0">
                <a:solidFill>
                  <a:srgbClr val="212121"/>
                </a:solidFill>
                <a:effectLst/>
                <a:latin typeface="Roboto" panose="02000000000000000000" pitchFamily="2" charset="0"/>
              </a:rPr>
              <a:t>ADO.NET and it's class library</a:t>
            </a:r>
            <a:br>
              <a:rPr lang="en-US" b="0" i="0" dirty="0">
                <a:solidFill>
                  <a:srgbClr val="212121"/>
                </a:solidFill>
                <a:effectLst/>
                <a:latin typeface="Roboto" panose="02000000000000000000" pitchFamily="2" charset="0"/>
              </a:rPr>
            </a:br>
            <a:endParaRPr lang="en-IN" dirty="0"/>
          </a:p>
        </p:txBody>
      </p:sp>
      <p:pic>
        <p:nvPicPr>
          <p:cNvPr id="4" name="Picture 3">
            <a:extLst>
              <a:ext uri="{FF2B5EF4-FFF2-40B4-BE49-F238E27FC236}">
                <a16:creationId xmlns:a16="http://schemas.microsoft.com/office/drawing/2014/main" id="{0F132356-9494-8E09-E71F-377EE60731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3512" y="1124744"/>
            <a:ext cx="8464840" cy="5373216"/>
          </a:xfrm>
          <a:prstGeom prst="rect">
            <a:avLst/>
          </a:prstGeom>
        </p:spPr>
      </p:pic>
    </p:spTree>
    <p:extLst>
      <p:ext uri="{BB962C8B-B14F-4D97-AF65-F5344CB8AC3E}">
        <p14:creationId xmlns:p14="http://schemas.microsoft.com/office/powerpoint/2010/main" val="1138517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t>Data providers</a:t>
            </a:r>
            <a:endParaRPr lang="en-IN" dirty="0"/>
          </a:p>
        </p:txBody>
      </p:sp>
      <p:sp>
        <p:nvSpPr>
          <p:cNvPr id="15363" name="Content Placeholder 2"/>
          <p:cNvSpPr>
            <a:spLocks noGrp="1"/>
          </p:cNvSpPr>
          <p:nvPr>
            <p:ph idx="1"/>
          </p:nvPr>
        </p:nvSpPr>
        <p:spPr/>
        <p:txBody>
          <a:bodyPr/>
          <a:lstStyle/>
          <a:p>
            <a:pPr eaLnBrk="1" hangingPunct="1"/>
            <a:r>
              <a:rPr lang="en-IN" altLang="en-US"/>
              <a:t>Different sets of libraries for every Data Source</a:t>
            </a:r>
          </a:p>
          <a:p>
            <a:pPr eaLnBrk="1" hangingPunct="1">
              <a:buFont typeface="Wingdings 2" panose="05020102010507070707" pitchFamily="18" charset="2"/>
              <a:buNone/>
            </a:pPr>
            <a:r>
              <a:rPr lang="en-US" altLang="en-US"/>
              <a:t>     called Data Providers</a:t>
            </a:r>
          </a:p>
          <a:p>
            <a:pPr eaLnBrk="1" hangingPunct="1"/>
            <a:r>
              <a:rPr lang="en-US" altLang="en-US"/>
              <a:t>Different data sources - different protocols</a:t>
            </a:r>
          </a:p>
          <a:p>
            <a:pPr eaLnBrk="1" hangingPunct="1"/>
            <a:r>
              <a:rPr lang="en-US" altLang="en-US"/>
              <a:t>Older data sources use ODBC protocol </a:t>
            </a:r>
          </a:p>
          <a:p>
            <a:pPr eaLnBrk="1" hangingPunct="1"/>
            <a:r>
              <a:rPr lang="en-US" altLang="en-US"/>
              <a:t>Newer data sources use OLEDB</a:t>
            </a:r>
          </a:p>
          <a:p>
            <a:pPr eaLnBrk="1" hangingPunct="1">
              <a:buFont typeface="Wingdings 2" panose="05020102010507070707" pitchFamily="18" charset="2"/>
              <a:buNone/>
            </a:pPr>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310317034"/>
              </p:ext>
            </p:extLst>
          </p:nvPr>
        </p:nvGraphicFramePr>
        <p:xfrm>
          <a:off x="911424" y="1268760"/>
          <a:ext cx="10009112" cy="5256586"/>
        </p:xfrm>
        <a:graphic>
          <a:graphicData uri="http://schemas.openxmlformats.org/drawingml/2006/table">
            <a:tbl>
              <a:tblPr firstRow="1">
                <a:tableStyleId>{616DA210-FB5B-4158-B5E0-FEB733F419BA}</a:tableStyleId>
              </a:tblPr>
              <a:tblGrid>
                <a:gridCol w="2776674">
                  <a:extLst>
                    <a:ext uri="{9D8B030D-6E8A-4147-A177-3AD203B41FA5}">
                      <a16:colId xmlns:a16="http://schemas.microsoft.com/office/drawing/2014/main" val="20000"/>
                    </a:ext>
                  </a:extLst>
                </a:gridCol>
                <a:gridCol w="1348200">
                  <a:extLst>
                    <a:ext uri="{9D8B030D-6E8A-4147-A177-3AD203B41FA5}">
                      <a16:colId xmlns:a16="http://schemas.microsoft.com/office/drawing/2014/main" val="20001"/>
                    </a:ext>
                  </a:extLst>
                </a:gridCol>
                <a:gridCol w="5884238">
                  <a:extLst>
                    <a:ext uri="{9D8B030D-6E8A-4147-A177-3AD203B41FA5}">
                      <a16:colId xmlns:a16="http://schemas.microsoft.com/office/drawing/2014/main" val="20002"/>
                    </a:ext>
                  </a:extLst>
                </a:gridCol>
              </a:tblGrid>
              <a:tr h="919515">
                <a:tc>
                  <a:txBody>
                    <a:bodyPr/>
                    <a:lstStyle/>
                    <a:p>
                      <a:pPr algn="ctr"/>
                      <a:r>
                        <a:rPr lang="en-IN" sz="2000" dirty="0"/>
                        <a:t>Provider Name </a:t>
                      </a:r>
                      <a:endParaRPr lang="en-IN" sz="2000" b="1" dirty="0"/>
                    </a:p>
                  </a:txBody>
                  <a:tcPr marL="71297" marR="71297" marT="35649" marB="35649" anchor="ctr">
                    <a:solidFill>
                      <a:schemeClr val="bg1">
                        <a:lumMod val="85000"/>
                      </a:schemeClr>
                    </a:solidFill>
                  </a:tcPr>
                </a:tc>
                <a:tc>
                  <a:txBody>
                    <a:bodyPr/>
                    <a:lstStyle/>
                    <a:p>
                      <a:pPr algn="ctr"/>
                      <a:r>
                        <a:rPr lang="en-IN" sz="2000" dirty="0"/>
                        <a:t>API prefix </a:t>
                      </a:r>
                      <a:endParaRPr lang="en-IN" sz="2000" b="1" dirty="0"/>
                    </a:p>
                  </a:txBody>
                  <a:tcPr marL="71297" marR="71297" marT="35649" marB="35649" anchor="ctr">
                    <a:solidFill>
                      <a:schemeClr val="bg1">
                        <a:lumMod val="85000"/>
                      </a:schemeClr>
                    </a:solidFill>
                  </a:tcPr>
                </a:tc>
                <a:tc>
                  <a:txBody>
                    <a:bodyPr/>
                    <a:lstStyle/>
                    <a:p>
                      <a:pPr algn="ctr"/>
                      <a:r>
                        <a:rPr lang="en-IN" sz="2000" dirty="0"/>
                        <a:t>Data Source Description </a:t>
                      </a:r>
                      <a:endParaRPr lang="en-IN" sz="2000" b="1" dirty="0"/>
                    </a:p>
                  </a:txBody>
                  <a:tcPr marL="71297" marR="71297" marT="35649" marB="35649" anchor="ctr">
                    <a:solidFill>
                      <a:schemeClr val="bg1">
                        <a:lumMod val="85000"/>
                      </a:schemeClr>
                    </a:solidFill>
                  </a:tcPr>
                </a:tc>
                <a:extLst>
                  <a:ext uri="{0D108BD9-81ED-4DB2-BD59-A6C34878D82A}">
                    <a16:rowId xmlns:a16="http://schemas.microsoft.com/office/drawing/2014/main" val="10000"/>
                  </a:ext>
                </a:extLst>
              </a:tr>
              <a:tr h="919515">
                <a:tc>
                  <a:txBody>
                    <a:bodyPr/>
                    <a:lstStyle/>
                    <a:p>
                      <a:r>
                        <a:rPr lang="en-IN" sz="2000" dirty="0"/>
                        <a:t>ODBC Data Provider </a:t>
                      </a:r>
                    </a:p>
                  </a:txBody>
                  <a:tcPr marL="71297" marR="71297" marT="35649" marB="35649" anchor="ctr">
                    <a:solidFill>
                      <a:schemeClr val="bg1">
                        <a:lumMod val="95000"/>
                      </a:schemeClr>
                    </a:solidFill>
                  </a:tcPr>
                </a:tc>
                <a:tc>
                  <a:txBody>
                    <a:bodyPr/>
                    <a:lstStyle/>
                    <a:p>
                      <a:r>
                        <a:rPr lang="en-IN" sz="2000" b="1" dirty="0" err="1"/>
                        <a:t>Odbc</a:t>
                      </a:r>
                      <a:r>
                        <a:rPr lang="en-IN" sz="2000" b="1" dirty="0"/>
                        <a:t> </a:t>
                      </a:r>
                    </a:p>
                  </a:txBody>
                  <a:tcPr marL="71297" marR="71297" marT="35649" marB="35649" anchor="ctr">
                    <a:solidFill>
                      <a:schemeClr val="bg1">
                        <a:lumMod val="95000"/>
                      </a:schemeClr>
                    </a:solidFill>
                  </a:tcPr>
                </a:tc>
                <a:tc>
                  <a:txBody>
                    <a:bodyPr/>
                    <a:lstStyle/>
                    <a:p>
                      <a:r>
                        <a:rPr lang="en-IN" sz="2000" dirty="0"/>
                        <a:t>Data Sources with an ODBC interface. </a:t>
                      </a:r>
                      <a:r>
                        <a:rPr lang="en-IN" sz="2000" b="1" dirty="0"/>
                        <a:t>Normally older data bases. </a:t>
                      </a:r>
                    </a:p>
                  </a:txBody>
                  <a:tcPr marL="71297" marR="71297" marT="35649" marB="35649" anchor="ctr">
                    <a:solidFill>
                      <a:schemeClr val="bg1">
                        <a:lumMod val="95000"/>
                      </a:schemeClr>
                    </a:solidFill>
                  </a:tcPr>
                </a:tc>
                <a:extLst>
                  <a:ext uri="{0D108BD9-81ED-4DB2-BD59-A6C34878D82A}">
                    <a16:rowId xmlns:a16="http://schemas.microsoft.com/office/drawing/2014/main" val="10001"/>
                  </a:ext>
                </a:extLst>
              </a:tr>
              <a:tr h="919515">
                <a:tc>
                  <a:txBody>
                    <a:bodyPr/>
                    <a:lstStyle/>
                    <a:p>
                      <a:r>
                        <a:rPr lang="en-IN" sz="2000" dirty="0" err="1"/>
                        <a:t>OleDb</a:t>
                      </a:r>
                      <a:r>
                        <a:rPr lang="en-IN" sz="2000" dirty="0"/>
                        <a:t> Data Provider </a:t>
                      </a:r>
                    </a:p>
                  </a:txBody>
                  <a:tcPr marL="71297" marR="71297" marT="35649" marB="35649" anchor="ctr">
                    <a:solidFill>
                      <a:schemeClr val="bg1">
                        <a:lumMod val="95000"/>
                      </a:schemeClr>
                    </a:solidFill>
                  </a:tcPr>
                </a:tc>
                <a:tc>
                  <a:txBody>
                    <a:bodyPr/>
                    <a:lstStyle/>
                    <a:p>
                      <a:r>
                        <a:rPr lang="en-IN" sz="2000" b="1" dirty="0" err="1"/>
                        <a:t>OleDb</a:t>
                      </a:r>
                      <a:r>
                        <a:rPr lang="en-IN" sz="2000" b="1" dirty="0"/>
                        <a:t> </a:t>
                      </a:r>
                    </a:p>
                  </a:txBody>
                  <a:tcPr marL="71297" marR="71297" marT="35649" marB="35649" anchor="ctr">
                    <a:solidFill>
                      <a:schemeClr val="bg1">
                        <a:lumMod val="95000"/>
                      </a:schemeClr>
                    </a:solidFill>
                  </a:tcPr>
                </a:tc>
                <a:tc>
                  <a:txBody>
                    <a:bodyPr/>
                    <a:lstStyle/>
                    <a:p>
                      <a:r>
                        <a:rPr lang="en-IN" sz="2000" dirty="0"/>
                        <a:t>Data Sources that expose an </a:t>
                      </a:r>
                      <a:r>
                        <a:rPr lang="en-IN" sz="2000" dirty="0" err="1"/>
                        <a:t>OleDb</a:t>
                      </a:r>
                      <a:r>
                        <a:rPr lang="en-IN" sz="2000" dirty="0"/>
                        <a:t> interface, i.e. </a:t>
                      </a:r>
                      <a:r>
                        <a:rPr lang="en-IN" sz="2000" b="1" dirty="0"/>
                        <a:t>Access or Excel.</a:t>
                      </a:r>
                      <a:r>
                        <a:rPr lang="en-IN" sz="2000" dirty="0"/>
                        <a:t> </a:t>
                      </a:r>
                    </a:p>
                  </a:txBody>
                  <a:tcPr marL="71297" marR="71297" marT="35649" marB="35649" anchor="ctr">
                    <a:solidFill>
                      <a:schemeClr val="bg1">
                        <a:lumMod val="95000"/>
                      </a:schemeClr>
                    </a:solidFill>
                  </a:tcPr>
                </a:tc>
                <a:extLst>
                  <a:ext uri="{0D108BD9-81ED-4DB2-BD59-A6C34878D82A}">
                    <a16:rowId xmlns:a16="http://schemas.microsoft.com/office/drawing/2014/main" val="10002"/>
                  </a:ext>
                </a:extLst>
              </a:tr>
              <a:tr h="919515">
                <a:tc>
                  <a:txBody>
                    <a:bodyPr/>
                    <a:lstStyle/>
                    <a:p>
                      <a:r>
                        <a:rPr lang="en-IN" sz="2000"/>
                        <a:t>Oracle Data Provider </a:t>
                      </a:r>
                    </a:p>
                  </a:txBody>
                  <a:tcPr marL="71297" marR="71297" marT="35649" marB="35649" anchor="ctr">
                    <a:solidFill>
                      <a:schemeClr val="bg1">
                        <a:lumMod val="95000"/>
                      </a:schemeClr>
                    </a:solidFill>
                  </a:tcPr>
                </a:tc>
                <a:tc>
                  <a:txBody>
                    <a:bodyPr/>
                    <a:lstStyle/>
                    <a:p>
                      <a:r>
                        <a:rPr lang="en-IN" sz="2000" b="1" dirty="0"/>
                        <a:t>Oracle </a:t>
                      </a:r>
                    </a:p>
                  </a:txBody>
                  <a:tcPr marL="71297" marR="71297" marT="35649" marB="35649" anchor="ctr">
                    <a:solidFill>
                      <a:schemeClr val="bg1">
                        <a:lumMod val="95000"/>
                      </a:schemeClr>
                    </a:solidFill>
                  </a:tcPr>
                </a:tc>
                <a:tc>
                  <a:txBody>
                    <a:bodyPr/>
                    <a:lstStyle/>
                    <a:p>
                      <a:r>
                        <a:rPr lang="en-IN" sz="2000" dirty="0"/>
                        <a:t>For Oracle Databases. </a:t>
                      </a:r>
                    </a:p>
                  </a:txBody>
                  <a:tcPr marL="71297" marR="71297" marT="35649" marB="35649" anchor="ctr">
                    <a:solidFill>
                      <a:schemeClr val="bg1">
                        <a:lumMod val="95000"/>
                      </a:schemeClr>
                    </a:solidFill>
                  </a:tcPr>
                </a:tc>
                <a:extLst>
                  <a:ext uri="{0D108BD9-81ED-4DB2-BD59-A6C34878D82A}">
                    <a16:rowId xmlns:a16="http://schemas.microsoft.com/office/drawing/2014/main" val="10003"/>
                  </a:ext>
                </a:extLst>
              </a:tr>
              <a:tr h="659011">
                <a:tc>
                  <a:txBody>
                    <a:bodyPr/>
                    <a:lstStyle/>
                    <a:p>
                      <a:r>
                        <a:rPr lang="en-IN" sz="2000" dirty="0"/>
                        <a:t>SQL Data Provider </a:t>
                      </a:r>
                    </a:p>
                  </a:txBody>
                  <a:tcPr marL="71297" marR="71297" marT="35649" marB="35649" anchor="ctr">
                    <a:solidFill>
                      <a:schemeClr val="bg1">
                        <a:lumMod val="95000"/>
                      </a:schemeClr>
                    </a:solidFill>
                  </a:tcPr>
                </a:tc>
                <a:tc>
                  <a:txBody>
                    <a:bodyPr/>
                    <a:lstStyle/>
                    <a:p>
                      <a:r>
                        <a:rPr lang="en-IN" sz="2000" b="1" dirty="0" err="1"/>
                        <a:t>Sql</a:t>
                      </a:r>
                      <a:r>
                        <a:rPr lang="en-IN" sz="2000" b="1" dirty="0"/>
                        <a:t> </a:t>
                      </a:r>
                    </a:p>
                  </a:txBody>
                  <a:tcPr marL="71297" marR="71297" marT="35649" marB="35649" anchor="ctr">
                    <a:solidFill>
                      <a:schemeClr val="bg1">
                        <a:lumMod val="95000"/>
                      </a:schemeClr>
                    </a:solidFill>
                  </a:tcPr>
                </a:tc>
                <a:tc>
                  <a:txBody>
                    <a:bodyPr/>
                    <a:lstStyle/>
                    <a:p>
                      <a:r>
                        <a:rPr lang="en-IN" sz="2000" dirty="0"/>
                        <a:t>For interacting with Microsoft SQL Server. </a:t>
                      </a:r>
                    </a:p>
                  </a:txBody>
                  <a:tcPr marL="71297" marR="71297" marT="35649" marB="35649" anchor="ctr">
                    <a:solidFill>
                      <a:schemeClr val="bg1">
                        <a:lumMod val="95000"/>
                      </a:schemeClr>
                    </a:solidFill>
                  </a:tcPr>
                </a:tc>
                <a:extLst>
                  <a:ext uri="{0D108BD9-81ED-4DB2-BD59-A6C34878D82A}">
                    <a16:rowId xmlns:a16="http://schemas.microsoft.com/office/drawing/2014/main" val="10004"/>
                  </a:ext>
                </a:extLst>
              </a:tr>
              <a:tr h="919515">
                <a:tc>
                  <a:txBody>
                    <a:bodyPr/>
                    <a:lstStyle/>
                    <a:p>
                      <a:r>
                        <a:rPr lang="en-IN" sz="2000"/>
                        <a:t>Borland Data Provider </a:t>
                      </a:r>
                    </a:p>
                  </a:txBody>
                  <a:tcPr marL="71297" marR="71297" marT="35649" marB="35649" anchor="ctr">
                    <a:solidFill>
                      <a:schemeClr val="bg1">
                        <a:lumMod val="95000"/>
                      </a:schemeClr>
                    </a:solidFill>
                  </a:tcPr>
                </a:tc>
                <a:tc>
                  <a:txBody>
                    <a:bodyPr/>
                    <a:lstStyle/>
                    <a:p>
                      <a:r>
                        <a:rPr lang="en-IN" sz="2000" b="1" dirty="0" err="1"/>
                        <a:t>Bdp</a:t>
                      </a:r>
                      <a:r>
                        <a:rPr lang="en-IN" sz="2000" b="1" dirty="0"/>
                        <a:t> </a:t>
                      </a:r>
                    </a:p>
                  </a:txBody>
                  <a:tcPr marL="71297" marR="71297" marT="35649" marB="35649" anchor="ctr">
                    <a:solidFill>
                      <a:schemeClr val="bg1">
                        <a:lumMod val="95000"/>
                      </a:schemeClr>
                    </a:solidFill>
                  </a:tcPr>
                </a:tc>
                <a:tc>
                  <a:txBody>
                    <a:bodyPr/>
                    <a:lstStyle/>
                    <a:p>
                      <a:r>
                        <a:rPr lang="en-IN" sz="2000" dirty="0"/>
                        <a:t>Generic access to many databases such as </a:t>
                      </a:r>
                      <a:r>
                        <a:rPr lang="en-IN" sz="2000" b="1" dirty="0" err="1"/>
                        <a:t>Interbase</a:t>
                      </a:r>
                      <a:r>
                        <a:rPr lang="en-IN" sz="2000" b="1" dirty="0"/>
                        <a:t>, SQL Server, IBM DB2, and Oracle.</a:t>
                      </a:r>
                      <a:r>
                        <a:rPr lang="en-IN" sz="2000" dirty="0"/>
                        <a:t> </a:t>
                      </a:r>
                    </a:p>
                  </a:txBody>
                  <a:tcPr marL="71297" marR="71297" marT="35649" marB="35649" anchor="ctr">
                    <a:solidFill>
                      <a:schemeClr val="bg1">
                        <a:lumMod val="95000"/>
                      </a:schemeClr>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Class Hierarchy</a:t>
            </a:r>
            <a:endParaRPr lang="en-IN" dirty="0"/>
          </a:p>
        </p:txBody>
      </p:sp>
      <p:sp>
        <p:nvSpPr>
          <p:cNvPr id="19459" name="Content Placeholder 2"/>
          <p:cNvSpPr>
            <a:spLocks noGrp="1"/>
          </p:cNvSpPr>
          <p:nvPr>
            <p:ph idx="1"/>
          </p:nvPr>
        </p:nvSpPr>
        <p:spPr/>
        <p:txBody>
          <a:bodyPr/>
          <a:lstStyle/>
          <a:p>
            <a:r>
              <a:rPr lang="en-US" altLang="en-US" dirty="0" err="1"/>
              <a:t>System.Data.Oledb</a:t>
            </a:r>
            <a:endParaRPr lang="en-US" altLang="en-US" dirty="0"/>
          </a:p>
          <a:p>
            <a:r>
              <a:rPr lang="en-US" altLang="en-US" b="1" dirty="0" err="1">
                <a:solidFill>
                  <a:srgbClr val="00B050"/>
                </a:solidFill>
              </a:rPr>
              <a:t>System.Data.Sqlclient</a:t>
            </a:r>
            <a:endParaRPr lang="en-US" altLang="en-US" b="1" dirty="0">
              <a:solidFill>
                <a:srgbClr val="00B050"/>
              </a:solidFill>
            </a:endParaRPr>
          </a:p>
          <a:p>
            <a:r>
              <a:rPr lang="en-US" altLang="en-US" dirty="0" err="1"/>
              <a:t>System.Data.OracleClient</a:t>
            </a:r>
            <a:endParaRPr lang="en-US" altLang="en-US" dirty="0"/>
          </a:p>
          <a:p>
            <a:r>
              <a:rPr lang="en-US" altLang="en-US" dirty="0" err="1"/>
              <a:t>System.Data.Odbc</a:t>
            </a:r>
            <a:endParaRPr lang="en-US"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effectLst/>
              </a:rPr>
              <a:t>Important Classes in ADO.NET</a:t>
            </a:r>
          </a:p>
        </p:txBody>
      </p:sp>
      <p:sp>
        <p:nvSpPr>
          <p:cNvPr id="21507" name="Content Placeholder 2"/>
          <p:cNvSpPr>
            <a:spLocks noGrp="1"/>
          </p:cNvSpPr>
          <p:nvPr>
            <p:ph idx="1"/>
          </p:nvPr>
        </p:nvSpPr>
        <p:spPr/>
        <p:txBody>
          <a:bodyPr/>
          <a:lstStyle/>
          <a:p>
            <a:pPr marL="514350" indent="-514350">
              <a:buClr>
                <a:srgbClr val="FF0000"/>
              </a:buClr>
              <a:buFont typeface="Franklin Gothic Medium" panose="020B0603020102020204" pitchFamily="34" charset="0"/>
              <a:buAutoNum type="arabicPeriod"/>
            </a:pPr>
            <a:r>
              <a:rPr lang="en-US" altLang="en-US" dirty="0">
                <a:solidFill>
                  <a:schemeClr val="tx1"/>
                </a:solidFill>
              </a:rPr>
              <a:t>Connection Class</a:t>
            </a:r>
          </a:p>
          <a:p>
            <a:pPr marL="514350" indent="-514350">
              <a:buClr>
                <a:srgbClr val="FF0000"/>
              </a:buClr>
              <a:buFont typeface="Franklin Gothic Medium" panose="020B0603020102020204" pitchFamily="34" charset="0"/>
              <a:buAutoNum type="arabicPeriod"/>
            </a:pPr>
            <a:r>
              <a:rPr lang="en-US" altLang="en-US" dirty="0">
                <a:solidFill>
                  <a:schemeClr val="tx1"/>
                </a:solidFill>
              </a:rPr>
              <a:t>Command Class</a:t>
            </a:r>
          </a:p>
          <a:p>
            <a:pPr marL="514350" indent="-514350">
              <a:buClr>
                <a:srgbClr val="FF0000"/>
              </a:buClr>
              <a:buFont typeface="Franklin Gothic Medium" panose="020B0603020102020204" pitchFamily="34" charset="0"/>
              <a:buAutoNum type="arabicPeriod"/>
            </a:pPr>
            <a:r>
              <a:rPr lang="en-US" altLang="en-US" dirty="0" err="1">
                <a:solidFill>
                  <a:schemeClr val="tx1"/>
                </a:solidFill>
              </a:rPr>
              <a:t>DataReader</a:t>
            </a:r>
            <a:r>
              <a:rPr lang="en-US" altLang="en-US" dirty="0">
                <a:solidFill>
                  <a:schemeClr val="tx1"/>
                </a:solidFill>
              </a:rPr>
              <a:t> Class</a:t>
            </a:r>
          </a:p>
          <a:p>
            <a:pPr marL="514350" indent="-514350">
              <a:buClr>
                <a:srgbClr val="FF0000"/>
              </a:buClr>
              <a:buFont typeface="Franklin Gothic Medium" panose="020B0603020102020204" pitchFamily="34" charset="0"/>
              <a:buAutoNum type="arabicPeriod"/>
            </a:pPr>
            <a:r>
              <a:rPr lang="en-US" altLang="en-US" dirty="0" err="1">
                <a:solidFill>
                  <a:schemeClr val="tx1"/>
                </a:solidFill>
              </a:rPr>
              <a:t>DataAdapter</a:t>
            </a:r>
            <a:r>
              <a:rPr lang="en-US" altLang="en-US" dirty="0">
                <a:solidFill>
                  <a:schemeClr val="tx1"/>
                </a:solidFill>
              </a:rPr>
              <a:t> Class</a:t>
            </a:r>
          </a:p>
          <a:p>
            <a:pPr marL="514350" indent="-514350">
              <a:buClr>
                <a:srgbClr val="FF0000"/>
              </a:buClr>
              <a:buFont typeface="Franklin Gothic Medium" panose="020B0603020102020204" pitchFamily="34" charset="0"/>
              <a:buAutoNum type="arabicPeriod"/>
            </a:pPr>
            <a:r>
              <a:rPr lang="en-US" altLang="en-US" dirty="0" err="1">
                <a:solidFill>
                  <a:schemeClr val="tx1"/>
                </a:solidFill>
              </a:rPr>
              <a:t>DataSet</a:t>
            </a:r>
            <a:r>
              <a:rPr lang="en-US" altLang="en-US" dirty="0">
                <a:solidFill>
                  <a:schemeClr val="tx1"/>
                </a:solidFill>
              </a:rPr>
              <a:t> Class</a:t>
            </a:r>
          </a:p>
          <a:p>
            <a:pPr marL="514350" indent="-514350">
              <a:buClr>
                <a:srgbClr val="FF0000"/>
              </a:buClr>
              <a:buFont typeface="Franklin Gothic Medium" panose="020B0603020102020204" pitchFamily="34" charset="0"/>
              <a:buAutoNum type="arabicPeriod"/>
            </a:pPr>
            <a:endParaRPr lang="en-IN" altLang="en-US" dirty="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a:defRPr/>
            </a:pPr>
            <a:r>
              <a:rPr lang="en-US"/>
              <a:t>The SqlClient Namespace</a:t>
            </a:r>
          </a:p>
        </p:txBody>
      </p:sp>
      <p:sp>
        <p:nvSpPr>
          <p:cNvPr id="23555" name="Text Box 30"/>
          <p:cNvSpPr txBox="1">
            <a:spLocks noChangeArrowheads="1"/>
          </p:cNvSpPr>
          <p:nvPr/>
        </p:nvSpPr>
        <p:spPr bwMode="auto">
          <a:xfrm>
            <a:off x="1952625" y="1500189"/>
            <a:ext cx="7696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9pPr>
          </a:lstStyle>
          <a:p>
            <a:pPr eaLnBrk="1" hangingPunct="1">
              <a:spcBef>
                <a:spcPct val="0"/>
              </a:spcBef>
              <a:buClrTx/>
              <a:buSzTx/>
              <a:buFontTx/>
              <a:buNone/>
            </a:pPr>
            <a:r>
              <a:rPr lang="en-US" altLang="en-US" sz="2800" dirty="0">
                <a:solidFill>
                  <a:schemeClr val="tx1"/>
                </a:solidFill>
                <a:latin typeface="Comic Sans MS" panose="030F0702030302020204" pitchFamily="66" charset="0"/>
              </a:rPr>
              <a:t>- SqlConnection Object</a:t>
            </a:r>
            <a:endParaRPr lang="en-US" altLang="en-US" sz="2800" dirty="0">
              <a:solidFill>
                <a:schemeClr val="hlink"/>
              </a:solidFill>
              <a:latin typeface="Comic Sans MS" panose="030F0702030302020204" pitchFamily="66" charset="0"/>
            </a:endParaRPr>
          </a:p>
        </p:txBody>
      </p:sp>
      <p:sp>
        <p:nvSpPr>
          <p:cNvPr id="15391" name="Text Box 31"/>
          <p:cNvSpPr txBox="1">
            <a:spLocks noChangeArrowheads="1"/>
          </p:cNvSpPr>
          <p:nvPr/>
        </p:nvSpPr>
        <p:spPr bwMode="auto">
          <a:xfrm>
            <a:off x="1952625" y="2262189"/>
            <a:ext cx="7696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9pPr>
          </a:lstStyle>
          <a:p>
            <a:pPr eaLnBrk="1" hangingPunct="1">
              <a:spcBef>
                <a:spcPct val="0"/>
              </a:spcBef>
              <a:buClrTx/>
              <a:buSzTx/>
              <a:buFontTx/>
              <a:buNone/>
            </a:pPr>
            <a:r>
              <a:rPr lang="en-US" altLang="en-US" sz="2800">
                <a:solidFill>
                  <a:schemeClr val="tx1"/>
                </a:solidFill>
                <a:latin typeface="Comic Sans MS" panose="030F0702030302020204" pitchFamily="66" charset="0"/>
              </a:rPr>
              <a:t>- SqlCommand Object</a:t>
            </a:r>
            <a:endParaRPr lang="en-US" altLang="en-US" sz="2800">
              <a:solidFill>
                <a:schemeClr val="hlink"/>
              </a:solidFill>
              <a:latin typeface="Comic Sans MS" panose="030F0702030302020204" pitchFamily="66" charset="0"/>
            </a:endParaRPr>
          </a:p>
        </p:txBody>
      </p:sp>
      <p:sp>
        <p:nvSpPr>
          <p:cNvPr id="15392" name="Text Box 32"/>
          <p:cNvSpPr txBox="1">
            <a:spLocks noChangeArrowheads="1"/>
          </p:cNvSpPr>
          <p:nvPr/>
        </p:nvSpPr>
        <p:spPr bwMode="auto">
          <a:xfrm>
            <a:off x="1952625" y="3024189"/>
            <a:ext cx="7696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9pPr>
          </a:lstStyle>
          <a:p>
            <a:pPr eaLnBrk="1" hangingPunct="1">
              <a:spcBef>
                <a:spcPct val="0"/>
              </a:spcBef>
              <a:buClrTx/>
              <a:buSzTx/>
              <a:buFontTx/>
              <a:buNone/>
            </a:pPr>
            <a:r>
              <a:rPr lang="en-US" altLang="en-US" sz="2800">
                <a:solidFill>
                  <a:schemeClr val="tx1"/>
                </a:solidFill>
                <a:latin typeface="Comic Sans MS" panose="030F0702030302020204" pitchFamily="66" charset="0"/>
              </a:rPr>
              <a:t>- SqlDataReader Object</a:t>
            </a:r>
            <a:endParaRPr lang="en-US" altLang="en-US" sz="2800">
              <a:solidFill>
                <a:schemeClr val="hlink"/>
              </a:solidFill>
              <a:latin typeface="Comic Sans MS" panose="030F0702030302020204" pitchFamily="66" charset="0"/>
            </a:endParaRPr>
          </a:p>
        </p:txBody>
      </p:sp>
      <p:sp>
        <p:nvSpPr>
          <p:cNvPr id="15393" name="Text Box 33"/>
          <p:cNvSpPr txBox="1">
            <a:spLocks noChangeArrowheads="1"/>
          </p:cNvSpPr>
          <p:nvPr/>
        </p:nvSpPr>
        <p:spPr bwMode="auto">
          <a:xfrm>
            <a:off x="1952625" y="3802064"/>
            <a:ext cx="7696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9pPr>
          </a:lstStyle>
          <a:p>
            <a:pPr eaLnBrk="1" hangingPunct="1">
              <a:spcBef>
                <a:spcPct val="0"/>
              </a:spcBef>
              <a:buClrTx/>
              <a:buSzTx/>
              <a:buFontTx/>
              <a:buNone/>
            </a:pPr>
            <a:r>
              <a:rPr lang="en-US" altLang="en-US" sz="2800">
                <a:solidFill>
                  <a:schemeClr val="tx1"/>
                </a:solidFill>
                <a:latin typeface="Comic Sans MS" panose="030F0702030302020204" pitchFamily="66" charset="0"/>
              </a:rPr>
              <a:t>- SqlDataAdapter Object</a:t>
            </a:r>
            <a:endParaRPr lang="en-US" altLang="en-US" sz="2800">
              <a:solidFill>
                <a:schemeClr val="hlink"/>
              </a:solidFill>
              <a:latin typeface="Comic Sans MS" panose="030F0702030302020204" pitchFamily="66" charset="0"/>
            </a:endParaRPr>
          </a:p>
        </p:txBody>
      </p:sp>
      <p:sp>
        <p:nvSpPr>
          <p:cNvPr id="15394" name="Text Box 34"/>
          <p:cNvSpPr txBox="1">
            <a:spLocks noChangeArrowheads="1"/>
          </p:cNvSpPr>
          <p:nvPr/>
        </p:nvSpPr>
        <p:spPr bwMode="auto">
          <a:xfrm>
            <a:off x="1952625" y="4564064"/>
            <a:ext cx="7696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9pPr>
          </a:lstStyle>
          <a:p>
            <a:pPr eaLnBrk="1" hangingPunct="1">
              <a:spcBef>
                <a:spcPct val="0"/>
              </a:spcBef>
              <a:buClrTx/>
              <a:buSzTx/>
              <a:buFontTx/>
              <a:buNone/>
            </a:pPr>
            <a:r>
              <a:rPr lang="en-US" altLang="en-US" sz="2800">
                <a:solidFill>
                  <a:schemeClr val="tx1"/>
                </a:solidFill>
                <a:latin typeface="Comic Sans MS" panose="030F0702030302020204" pitchFamily="66" charset="0"/>
              </a:rPr>
              <a:t>- DataSet Object</a:t>
            </a:r>
            <a:endParaRPr lang="en-US" altLang="en-US" sz="2800">
              <a:solidFill>
                <a:schemeClr val="hlink"/>
              </a:solidFill>
              <a:latin typeface="Comic Sans MS" panose="030F0702030302020204"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391"/>
                                        </p:tgtEl>
                                        <p:attrNameLst>
                                          <p:attrName>style.visibility</p:attrName>
                                        </p:attrNameLst>
                                      </p:cBhvr>
                                      <p:to>
                                        <p:strVal val="visible"/>
                                      </p:to>
                                    </p:set>
                                    <p:anim calcmode="lin" valueType="num">
                                      <p:cBhvr additive="base">
                                        <p:cTn id="7" dur="500" fill="hold"/>
                                        <p:tgtEl>
                                          <p:spTgt spid="15391"/>
                                        </p:tgtEl>
                                        <p:attrNameLst>
                                          <p:attrName>ppt_x</p:attrName>
                                        </p:attrNameLst>
                                      </p:cBhvr>
                                      <p:tavLst>
                                        <p:tav tm="0">
                                          <p:val>
                                            <p:strVal val="0-#ppt_w/2"/>
                                          </p:val>
                                        </p:tav>
                                        <p:tav tm="100000">
                                          <p:val>
                                            <p:strVal val="#ppt_x"/>
                                          </p:val>
                                        </p:tav>
                                      </p:tavLst>
                                    </p:anim>
                                    <p:anim calcmode="lin" valueType="num">
                                      <p:cBhvr additive="base">
                                        <p:cTn id="8" dur="500" fill="hold"/>
                                        <p:tgtEl>
                                          <p:spTgt spid="1539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392"/>
                                        </p:tgtEl>
                                        <p:attrNameLst>
                                          <p:attrName>style.visibility</p:attrName>
                                        </p:attrNameLst>
                                      </p:cBhvr>
                                      <p:to>
                                        <p:strVal val="visible"/>
                                      </p:to>
                                    </p:set>
                                    <p:anim calcmode="lin" valueType="num">
                                      <p:cBhvr additive="base">
                                        <p:cTn id="13" dur="500" fill="hold"/>
                                        <p:tgtEl>
                                          <p:spTgt spid="15392"/>
                                        </p:tgtEl>
                                        <p:attrNameLst>
                                          <p:attrName>ppt_x</p:attrName>
                                        </p:attrNameLst>
                                      </p:cBhvr>
                                      <p:tavLst>
                                        <p:tav tm="0">
                                          <p:val>
                                            <p:strVal val="0-#ppt_w/2"/>
                                          </p:val>
                                        </p:tav>
                                        <p:tav tm="100000">
                                          <p:val>
                                            <p:strVal val="#ppt_x"/>
                                          </p:val>
                                        </p:tav>
                                      </p:tavLst>
                                    </p:anim>
                                    <p:anim calcmode="lin" valueType="num">
                                      <p:cBhvr additive="base">
                                        <p:cTn id="14" dur="500" fill="hold"/>
                                        <p:tgtEl>
                                          <p:spTgt spid="1539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393"/>
                                        </p:tgtEl>
                                        <p:attrNameLst>
                                          <p:attrName>style.visibility</p:attrName>
                                        </p:attrNameLst>
                                      </p:cBhvr>
                                      <p:to>
                                        <p:strVal val="visible"/>
                                      </p:to>
                                    </p:set>
                                    <p:anim calcmode="lin" valueType="num">
                                      <p:cBhvr additive="base">
                                        <p:cTn id="19" dur="500" fill="hold"/>
                                        <p:tgtEl>
                                          <p:spTgt spid="15393"/>
                                        </p:tgtEl>
                                        <p:attrNameLst>
                                          <p:attrName>ppt_x</p:attrName>
                                        </p:attrNameLst>
                                      </p:cBhvr>
                                      <p:tavLst>
                                        <p:tav tm="0">
                                          <p:val>
                                            <p:strVal val="0-#ppt_w/2"/>
                                          </p:val>
                                        </p:tav>
                                        <p:tav tm="100000">
                                          <p:val>
                                            <p:strVal val="#ppt_x"/>
                                          </p:val>
                                        </p:tav>
                                      </p:tavLst>
                                    </p:anim>
                                    <p:anim calcmode="lin" valueType="num">
                                      <p:cBhvr additive="base">
                                        <p:cTn id="20" dur="500" fill="hold"/>
                                        <p:tgtEl>
                                          <p:spTgt spid="15393"/>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5394"/>
                                        </p:tgtEl>
                                        <p:attrNameLst>
                                          <p:attrName>style.visibility</p:attrName>
                                        </p:attrNameLst>
                                      </p:cBhvr>
                                      <p:to>
                                        <p:strVal val="visible"/>
                                      </p:to>
                                    </p:set>
                                    <p:anim calcmode="lin" valueType="num">
                                      <p:cBhvr additive="base">
                                        <p:cTn id="25" dur="500" fill="hold"/>
                                        <p:tgtEl>
                                          <p:spTgt spid="15394"/>
                                        </p:tgtEl>
                                        <p:attrNameLst>
                                          <p:attrName>ppt_x</p:attrName>
                                        </p:attrNameLst>
                                      </p:cBhvr>
                                      <p:tavLst>
                                        <p:tav tm="0">
                                          <p:val>
                                            <p:strVal val="0-#ppt_w/2"/>
                                          </p:val>
                                        </p:tav>
                                        <p:tav tm="100000">
                                          <p:val>
                                            <p:strVal val="#ppt_x"/>
                                          </p:val>
                                        </p:tav>
                                      </p:tavLst>
                                    </p:anim>
                                    <p:anim calcmode="lin" valueType="num">
                                      <p:cBhvr additive="base">
                                        <p:cTn id="26" dur="500" fill="hold"/>
                                        <p:tgtEl>
                                          <p:spTgt spid="1539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91" grpId="0" autoUpdateAnimBg="0"/>
      <p:bldP spid="15392" grpId="0" autoUpdateAnimBg="0"/>
      <p:bldP spid="15393" grpId="0" autoUpdateAnimBg="0"/>
      <p:bldP spid="15394"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defRPr/>
            </a:pPr>
            <a:r>
              <a:rPr lang="en-US" dirty="0"/>
              <a:t>SqlConnection Object</a:t>
            </a:r>
          </a:p>
        </p:txBody>
      </p:sp>
      <p:sp>
        <p:nvSpPr>
          <p:cNvPr id="25603" name="Text Box 4"/>
          <p:cNvSpPr txBox="1">
            <a:spLocks noChangeArrowheads="1"/>
          </p:cNvSpPr>
          <p:nvPr/>
        </p:nvSpPr>
        <p:spPr bwMode="auto">
          <a:xfrm>
            <a:off x="983432" y="1464469"/>
            <a:ext cx="11001304"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9pPr>
          </a:lstStyle>
          <a:p>
            <a:pPr eaLnBrk="1" hangingPunct="1">
              <a:spcBef>
                <a:spcPct val="0"/>
              </a:spcBef>
              <a:buClrTx/>
              <a:buSzTx/>
              <a:buFontTx/>
              <a:buNone/>
            </a:pPr>
            <a:r>
              <a:rPr lang="en-US" altLang="en-US" sz="2400" dirty="0">
                <a:solidFill>
                  <a:schemeClr val="tx1"/>
                </a:solidFill>
                <a:latin typeface="Comic Sans MS" panose="030F0702030302020204" pitchFamily="66" charset="0"/>
              </a:rPr>
              <a:t>- A </a:t>
            </a:r>
            <a:r>
              <a:rPr lang="en-US" altLang="en-US" sz="2000" dirty="0">
                <a:solidFill>
                  <a:schemeClr val="tx1"/>
                </a:solidFill>
                <a:latin typeface="Comic Sans MS" panose="030F0702030302020204" pitchFamily="66" charset="0"/>
              </a:rPr>
              <a:t>New instance of a SqlConnection</a:t>
            </a:r>
            <a:r>
              <a:rPr lang="en-US" altLang="en-US" sz="2400" dirty="0">
                <a:solidFill>
                  <a:schemeClr val="tx1"/>
                </a:solidFill>
                <a:latin typeface="Comic Sans MS" panose="030F0702030302020204" pitchFamily="66" charset="0"/>
              </a:rPr>
              <a:t> has to be created for every separate connection to the SqlServer</a:t>
            </a:r>
            <a:endParaRPr lang="en-US" altLang="en-US" sz="2000" dirty="0">
              <a:solidFill>
                <a:schemeClr val="hlink"/>
              </a:solidFill>
              <a:latin typeface="Comic Sans MS" panose="030F0702030302020204" pitchFamily="66" charset="0"/>
            </a:endParaRPr>
          </a:p>
        </p:txBody>
      </p:sp>
      <p:sp>
        <p:nvSpPr>
          <p:cNvPr id="16389" name="Text Box 5"/>
          <p:cNvSpPr txBox="1">
            <a:spLocks noChangeArrowheads="1"/>
          </p:cNvSpPr>
          <p:nvPr/>
        </p:nvSpPr>
        <p:spPr bwMode="auto">
          <a:xfrm>
            <a:off x="963486" y="3015240"/>
            <a:ext cx="1051316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9pPr>
          </a:lstStyle>
          <a:p>
            <a:pPr eaLnBrk="1" hangingPunct="1">
              <a:spcBef>
                <a:spcPct val="0"/>
              </a:spcBef>
              <a:buClrTx/>
              <a:buSzTx/>
              <a:buFontTx/>
              <a:buNone/>
            </a:pPr>
            <a:r>
              <a:rPr lang="en-US" altLang="en-US" sz="2400" dirty="0">
                <a:solidFill>
                  <a:schemeClr val="tx1"/>
                </a:solidFill>
                <a:latin typeface="Comic Sans MS" panose="030F0702030302020204" pitchFamily="66" charset="0"/>
              </a:rPr>
              <a:t>- The </a:t>
            </a:r>
            <a:r>
              <a:rPr lang="en-US" altLang="en-US" sz="2000" dirty="0">
                <a:solidFill>
                  <a:schemeClr val="tx1"/>
                </a:solidFill>
                <a:latin typeface="Comic Sans MS" panose="030F0702030302020204" pitchFamily="66" charset="0"/>
              </a:rPr>
              <a:t>ConnectionString</a:t>
            </a:r>
            <a:r>
              <a:rPr lang="en-US" altLang="en-US" sz="2400" dirty="0">
                <a:solidFill>
                  <a:schemeClr val="tx1"/>
                </a:solidFill>
                <a:latin typeface="Comic Sans MS" panose="030F0702030302020204" pitchFamily="66" charset="0"/>
              </a:rPr>
              <a:t> Property passes all the details of the connection you wish to make to the SqlConnection Class</a:t>
            </a:r>
            <a:endParaRPr lang="en-US" altLang="en-US" sz="2000" dirty="0">
              <a:solidFill>
                <a:schemeClr val="hlink"/>
              </a:solidFill>
              <a:latin typeface="Comic Sans MS" panose="030F0702030302020204" pitchFamily="66" charset="0"/>
            </a:endParaRPr>
          </a:p>
        </p:txBody>
      </p:sp>
      <p:sp>
        <p:nvSpPr>
          <p:cNvPr id="16390" name="Text Box 6"/>
          <p:cNvSpPr txBox="1">
            <a:spLocks noChangeArrowheads="1"/>
          </p:cNvSpPr>
          <p:nvPr/>
        </p:nvSpPr>
        <p:spPr bwMode="auto">
          <a:xfrm>
            <a:off x="983432" y="4566745"/>
            <a:ext cx="10009112"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9pPr>
          </a:lstStyle>
          <a:p>
            <a:pPr eaLnBrk="1" hangingPunct="1">
              <a:spcBef>
                <a:spcPct val="0"/>
              </a:spcBef>
              <a:buClrTx/>
              <a:buSzTx/>
              <a:buFontTx/>
              <a:buChar char="-"/>
            </a:pPr>
            <a:r>
              <a:rPr lang="en-US" altLang="en-US" sz="2400" dirty="0">
                <a:solidFill>
                  <a:schemeClr val="tx1"/>
                </a:solidFill>
                <a:latin typeface="Comic Sans MS" panose="030F0702030302020204" pitchFamily="66" charset="0"/>
              </a:rPr>
              <a:t>The connection information is </a:t>
            </a:r>
            <a:r>
              <a:rPr lang="en-US" altLang="en-US" sz="2000" dirty="0">
                <a:solidFill>
                  <a:schemeClr val="tx1"/>
                </a:solidFill>
                <a:latin typeface="Comic Sans MS" panose="030F0702030302020204" pitchFamily="66" charset="0"/>
              </a:rPr>
              <a:t>processed and validated</a:t>
            </a:r>
            <a:r>
              <a:rPr lang="en-US" altLang="en-US" sz="2400" dirty="0">
                <a:solidFill>
                  <a:schemeClr val="tx1"/>
                </a:solidFill>
                <a:latin typeface="Comic Sans MS" panose="030F0702030302020204" pitchFamily="66" charset="0"/>
              </a:rPr>
              <a:t> as soon as the property receives it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389"/>
                                        </p:tgtEl>
                                        <p:attrNameLst>
                                          <p:attrName>style.visibility</p:attrName>
                                        </p:attrNameLst>
                                      </p:cBhvr>
                                      <p:to>
                                        <p:strVal val="visible"/>
                                      </p:to>
                                    </p:set>
                                    <p:anim calcmode="lin" valueType="num">
                                      <p:cBhvr additive="base">
                                        <p:cTn id="7" dur="500" fill="hold"/>
                                        <p:tgtEl>
                                          <p:spTgt spid="16389"/>
                                        </p:tgtEl>
                                        <p:attrNameLst>
                                          <p:attrName>ppt_x</p:attrName>
                                        </p:attrNameLst>
                                      </p:cBhvr>
                                      <p:tavLst>
                                        <p:tav tm="0">
                                          <p:val>
                                            <p:strVal val="0-#ppt_w/2"/>
                                          </p:val>
                                        </p:tav>
                                        <p:tav tm="100000">
                                          <p:val>
                                            <p:strVal val="#ppt_x"/>
                                          </p:val>
                                        </p:tav>
                                      </p:tavLst>
                                    </p:anim>
                                    <p:anim calcmode="lin" valueType="num">
                                      <p:cBhvr additive="base">
                                        <p:cTn id="8" dur="500" fill="hold"/>
                                        <p:tgtEl>
                                          <p:spTgt spid="1638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390"/>
                                        </p:tgtEl>
                                        <p:attrNameLst>
                                          <p:attrName>style.visibility</p:attrName>
                                        </p:attrNameLst>
                                      </p:cBhvr>
                                      <p:to>
                                        <p:strVal val="visible"/>
                                      </p:to>
                                    </p:set>
                                    <p:anim calcmode="lin" valueType="num">
                                      <p:cBhvr additive="base">
                                        <p:cTn id="13" dur="500" fill="hold"/>
                                        <p:tgtEl>
                                          <p:spTgt spid="16390"/>
                                        </p:tgtEl>
                                        <p:attrNameLst>
                                          <p:attrName>ppt_x</p:attrName>
                                        </p:attrNameLst>
                                      </p:cBhvr>
                                      <p:tavLst>
                                        <p:tav tm="0">
                                          <p:val>
                                            <p:strVal val="0-#ppt_w/2"/>
                                          </p:val>
                                        </p:tav>
                                        <p:tav tm="100000">
                                          <p:val>
                                            <p:strVal val="#ppt_x"/>
                                          </p:val>
                                        </p:tav>
                                      </p:tavLst>
                                    </p:anim>
                                    <p:anim calcmode="lin" valueType="num">
                                      <p:cBhvr additive="base">
                                        <p:cTn id="14" dur="500" fill="hold"/>
                                        <p:tgtEl>
                                          <p:spTgt spid="1639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9" grpId="0" autoUpdateAnimBg="0"/>
      <p:bldP spid="16390" grpId="0" autoUpdateAnimBg="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docProps/app.xml><?xml version="1.0" encoding="utf-8"?>
<Properties xmlns="http://schemas.openxmlformats.org/officeDocument/2006/extended-properties" xmlns:vt="http://schemas.openxmlformats.org/officeDocument/2006/docPropsVTypes">
  <Template>Trek</Template>
  <TotalTime>13966</TotalTime>
  <Words>1762</Words>
  <Application>Microsoft Office PowerPoint</Application>
  <PresentationFormat>Widescreen</PresentationFormat>
  <Paragraphs>315</Paragraphs>
  <Slides>28</Slides>
  <Notes>24</Notes>
  <HiddenSlides>1</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28</vt:i4>
      </vt:variant>
    </vt:vector>
  </HeadingPairs>
  <TitlesOfParts>
    <vt:vector size="41" baseType="lpstr">
      <vt:lpstr>Arial</vt:lpstr>
      <vt:lpstr>Calibri</vt:lpstr>
      <vt:lpstr>Comic Sans MS</vt:lpstr>
      <vt:lpstr>Consolas</vt:lpstr>
      <vt:lpstr>Courier New</vt:lpstr>
      <vt:lpstr>Franklin Gothic Book</vt:lpstr>
      <vt:lpstr>Franklin Gothic Medium</vt:lpstr>
      <vt:lpstr>inter-regular</vt:lpstr>
      <vt:lpstr>Roboto</vt:lpstr>
      <vt:lpstr>times new roman</vt:lpstr>
      <vt:lpstr>Wingdings</vt:lpstr>
      <vt:lpstr>Wingdings 2</vt:lpstr>
      <vt:lpstr>Trek</vt:lpstr>
      <vt:lpstr>Working with database</vt:lpstr>
      <vt:lpstr>Introduction to ADO.NET </vt:lpstr>
      <vt:lpstr>ADO.NET and it's class library </vt:lpstr>
      <vt:lpstr>Data providers</vt:lpstr>
      <vt:lpstr>PowerPoint Presentation</vt:lpstr>
      <vt:lpstr>Class Hierarchy</vt:lpstr>
      <vt:lpstr>Important Classes in ADO.NET</vt:lpstr>
      <vt:lpstr>The SqlClient Namespace</vt:lpstr>
      <vt:lpstr>SqlConnection Object</vt:lpstr>
      <vt:lpstr>Connection String Attributes</vt:lpstr>
      <vt:lpstr>Initializing A Connection</vt:lpstr>
      <vt:lpstr>How to add connection String in application</vt:lpstr>
      <vt:lpstr>SQLConnection Methods</vt:lpstr>
      <vt:lpstr>SqlCommand Object</vt:lpstr>
      <vt:lpstr>PowerPoint Presentation</vt:lpstr>
      <vt:lpstr>SqlCommand Object - Properties </vt:lpstr>
      <vt:lpstr>SqlCommand Object - Usage</vt:lpstr>
      <vt:lpstr>SqlCommand Object - Methods</vt:lpstr>
      <vt:lpstr>SqlCommand Object - Usage</vt:lpstr>
      <vt:lpstr>Data selection using sqlcommand</vt:lpstr>
      <vt:lpstr>Data insert/Update/delete using sqlcommand</vt:lpstr>
      <vt:lpstr>Data Count using sqlcommand</vt:lpstr>
      <vt:lpstr>Adding parameters to command</vt:lpstr>
      <vt:lpstr>Adding parameters to command</vt:lpstr>
      <vt:lpstr>Calling a stored procedure </vt:lpstr>
      <vt:lpstr>Step 1. Create storedprocedure</vt:lpstr>
      <vt:lpstr>Step 2. Calling a stored procedure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database</dc:title>
  <dc:creator>SSCS</dc:creator>
  <cp:lastModifiedBy>pravin gaikwad</cp:lastModifiedBy>
  <cp:revision>373</cp:revision>
  <dcterms:created xsi:type="dcterms:W3CDTF">2012-09-25T02:24:32Z</dcterms:created>
  <dcterms:modified xsi:type="dcterms:W3CDTF">2024-03-15T03:23:49Z</dcterms:modified>
</cp:coreProperties>
</file>