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59" r:id="rId6"/>
    <p:sldId id="260" r:id="rId7"/>
    <p:sldId id="262" r:id="rId8"/>
    <p:sldId id="263" r:id="rId9"/>
    <p:sldId id="261" r:id="rId10"/>
    <p:sldId id="266" r:id="rId11"/>
    <p:sldId id="267" r:id="rId12"/>
    <p:sldId id="268" r:id="rId13"/>
    <p:sldId id="269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61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8FA8E1-726C-4233-AFEB-B494B7B2505B}" type="doc">
      <dgm:prSet loTypeId="urn:microsoft.com/office/officeart/2005/8/layout/process1" loCatId="process" qsTypeId="urn:microsoft.com/office/officeart/2005/8/quickstyle/simple5" qsCatId="simple" csTypeId="urn:microsoft.com/office/officeart/2005/8/colors/accent2_1" csCatId="accent2" phldr="1"/>
      <dgm:spPr/>
    </dgm:pt>
    <dgm:pt modelId="{5E2237BC-8638-4DA1-A4DC-63D8772C21B7}">
      <dgm:prSet phldrT="[Text]"/>
      <dgm:spPr/>
      <dgm:t>
        <a:bodyPr/>
        <a:lstStyle/>
        <a:p>
          <a:r>
            <a:rPr lang="en-US" dirty="0"/>
            <a:t>Data Base</a:t>
          </a:r>
          <a:endParaRPr lang="en-IN" dirty="0"/>
        </a:p>
      </dgm:t>
    </dgm:pt>
    <dgm:pt modelId="{F688674C-516D-46C9-A64C-00BED580A5E3}" type="parTrans" cxnId="{4D09D74A-038E-4FD4-BB0E-E418334E740E}">
      <dgm:prSet/>
      <dgm:spPr/>
      <dgm:t>
        <a:bodyPr/>
        <a:lstStyle/>
        <a:p>
          <a:endParaRPr lang="en-IN"/>
        </a:p>
      </dgm:t>
    </dgm:pt>
    <dgm:pt modelId="{32C23E39-112D-44F4-9717-713A125DE78C}" type="sibTrans" cxnId="{4D09D74A-038E-4FD4-BB0E-E418334E740E}">
      <dgm:prSet/>
      <dgm:spPr/>
      <dgm:t>
        <a:bodyPr/>
        <a:lstStyle/>
        <a:p>
          <a:endParaRPr lang="en-IN"/>
        </a:p>
      </dgm:t>
    </dgm:pt>
    <dgm:pt modelId="{D09FE474-0FB8-450A-95AA-8C2982E79551}">
      <dgm:prSet phldrT="[Text]"/>
      <dgm:spPr/>
      <dgm:t>
        <a:bodyPr/>
        <a:lstStyle/>
        <a:p>
          <a:r>
            <a:rPr lang="en-US" dirty="0"/>
            <a:t>Establish connection </a:t>
          </a:r>
          <a:r>
            <a:rPr lang="en-US" b="1" dirty="0"/>
            <a:t>con</a:t>
          </a:r>
          <a:endParaRPr lang="en-IN" b="1" dirty="0"/>
        </a:p>
      </dgm:t>
    </dgm:pt>
    <dgm:pt modelId="{61203108-F1F3-4480-B899-90832D2CA4BC}" type="parTrans" cxnId="{0CF153DB-F1B9-4A92-8286-7693D72C7BFA}">
      <dgm:prSet/>
      <dgm:spPr/>
      <dgm:t>
        <a:bodyPr/>
        <a:lstStyle/>
        <a:p>
          <a:endParaRPr lang="en-IN"/>
        </a:p>
      </dgm:t>
    </dgm:pt>
    <dgm:pt modelId="{686EFCE0-DA7A-4578-93FF-CB194DB6A535}" type="sibTrans" cxnId="{0CF153DB-F1B9-4A92-8286-7693D72C7BFA}">
      <dgm:prSet/>
      <dgm:spPr/>
      <dgm:t>
        <a:bodyPr/>
        <a:lstStyle/>
        <a:p>
          <a:endParaRPr lang="en-IN"/>
        </a:p>
      </dgm:t>
    </dgm:pt>
    <dgm:pt modelId="{708C78E9-FC53-4F21-B402-8AABE0A09FD8}">
      <dgm:prSet/>
      <dgm:spPr/>
      <dgm:t>
        <a:bodyPr/>
        <a:lstStyle/>
        <a:p>
          <a:r>
            <a:rPr lang="en-US" dirty="0"/>
            <a:t>Data Adapter </a:t>
          </a:r>
          <a:r>
            <a:rPr lang="en-US" b="1" dirty="0"/>
            <a:t>Dap</a:t>
          </a:r>
          <a:endParaRPr lang="en-IN" b="1" dirty="0"/>
        </a:p>
      </dgm:t>
    </dgm:pt>
    <dgm:pt modelId="{C325F493-603E-4FF6-B2CD-D7437AC0EE8A}" type="parTrans" cxnId="{470810A5-F2AC-4ADE-89CD-0FB55BFDBE36}">
      <dgm:prSet/>
      <dgm:spPr/>
      <dgm:t>
        <a:bodyPr/>
        <a:lstStyle/>
        <a:p>
          <a:endParaRPr lang="en-IN"/>
        </a:p>
      </dgm:t>
    </dgm:pt>
    <dgm:pt modelId="{DD61CBC2-C7C6-456B-8F44-70D7102EC6F4}" type="sibTrans" cxnId="{470810A5-F2AC-4ADE-89CD-0FB55BFDBE36}">
      <dgm:prSet/>
      <dgm:spPr/>
      <dgm:t>
        <a:bodyPr/>
        <a:lstStyle/>
        <a:p>
          <a:endParaRPr lang="en-IN"/>
        </a:p>
      </dgm:t>
    </dgm:pt>
    <dgm:pt modelId="{3993A078-01D6-4931-B1AA-D839AE2E4179}">
      <dgm:prSet/>
      <dgm:spPr/>
      <dgm:t>
        <a:bodyPr/>
        <a:lstStyle/>
        <a:p>
          <a:r>
            <a:rPr lang="en-US" dirty="0"/>
            <a:t>Data SET </a:t>
          </a:r>
          <a:r>
            <a:rPr lang="en-US" b="1" dirty="0" err="1"/>
            <a:t>ds</a:t>
          </a:r>
          <a:endParaRPr lang="en-IN" b="1" dirty="0"/>
        </a:p>
      </dgm:t>
    </dgm:pt>
    <dgm:pt modelId="{0AB37072-5F18-423A-AB5E-44BD94F6BE50}" type="parTrans" cxnId="{69A6062E-41C2-4CAE-AEC8-B0AA1374B6E1}">
      <dgm:prSet/>
      <dgm:spPr/>
      <dgm:t>
        <a:bodyPr/>
        <a:lstStyle/>
        <a:p>
          <a:endParaRPr lang="en-IN"/>
        </a:p>
      </dgm:t>
    </dgm:pt>
    <dgm:pt modelId="{B5A7A94C-01B3-4C82-9E9A-E7FC9CED12EE}" type="sibTrans" cxnId="{69A6062E-41C2-4CAE-AEC8-B0AA1374B6E1}">
      <dgm:prSet/>
      <dgm:spPr/>
      <dgm:t>
        <a:bodyPr/>
        <a:lstStyle/>
        <a:p>
          <a:endParaRPr lang="en-IN"/>
        </a:p>
      </dgm:t>
    </dgm:pt>
    <dgm:pt modelId="{9F8B346A-536E-4F2A-B05D-987EED74EA00}" type="pres">
      <dgm:prSet presAssocID="{338FA8E1-726C-4233-AFEB-B494B7B2505B}" presName="Name0" presStyleCnt="0">
        <dgm:presLayoutVars>
          <dgm:dir/>
          <dgm:resizeHandles val="exact"/>
        </dgm:presLayoutVars>
      </dgm:prSet>
      <dgm:spPr/>
    </dgm:pt>
    <dgm:pt modelId="{8E6FED17-4FF4-4C6D-9E23-8755ECB560ED}" type="pres">
      <dgm:prSet presAssocID="{5E2237BC-8638-4DA1-A4DC-63D8772C21B7}" presName="node" presStyleLbl="node1" presStyleIdx="0" presStyleCnt="4">
        <dgm:presLayoutVars>
          <dgm:bulletEnabled val="1"/>
        </dgm:presLayoutVars>
      </dgm:prSet>
      <dgm:spPr/>
    </dgm:pt>
    <dgm:pt modelId="{FE6AA0F6-55CB-4DD1-8313-31E924D0743D}" type="pres">
      <dgm:prSet presAssocID="{32C23E39-112D-44F4-9717-713A125DE78C}" presName="sibTrans" presStyleLbl="sibTrans2D1" presStyleIdx="0" presStyleCnt="3"/>
      <dgm:spPr/>
    </dgm:pt>
    <dgm:pt modelId="{CFABF228-4F35-48FB-9289-22D3EB106B8E}" type="pres">
      <dgm:prSet presAssocID="{32C23E39-112D-44F4-9717-713A125DE78C}" presName="connectorText" presStyleLbl="sibTrans2D1" presStyleIdx="0" presStyleCnt="3"/>
      <dgm:spPr/>
    </dgm:pt>
    <dgm:pt modelId="{BB9D3D8F-2B5A-4F58-B6C0-AFB7B627669E}" type="pres">
      <dgm:prSet presAssocID="{D09FE474-0FB8-450A-95AA-8C2982E79551}" presName="node" presStyleLbl="node1" presStyleIdx="1" presStyleCnt="4">
        <dgm:presLayoutVars>
          <dgm:bulletEnabled val="1"/>
        </dgm:presLayoutVars>
      </dgm:prSet>
      <dgm:spPr/>
    </dgm:pt>
    <dgm:pt modelId="{23D30543-A553-47F6-9537-721316DA5139}" type="pres">
      <dgm:prSet presAssocID="{686EFCE0-DA7A-4578-93FF-CB194DB6A535}" presName="sibTrans" presStyleLbl="sibTrans2D1" presStyleIdx="1" presStyleCnt="3"/>
      <dgm:spPr/>
    </dgm:pt>
    <dgm:pt modelId="{A5C3F5F8-8814-449E-AD9B-1A8984FCF50E}" type="pres">
      <dgm:prSet presAssocID="{686EFCE0-DA7A-4578-93FF-CB194DB6A535}" presName="connectorText" presStyleLbl="sibTrans2D1" presStyleIdx="1" presStyleCnt="3"/>
      <dgm:spPr/>
    </dgm:pt>
    <dgm:pt modelId="{B770A76E-3275-4260-86E1-75B055ED0264}" type="pres">
      <dgm:prSet presAssocID="{708C78E9-FC53-4F21-B402-8AABE0A09FD8}" presName="node" presStyleLbl="node1" presStyleIdx="2" presStyleCnt="4">
        <dgm:presLayoutVars>
          <dgm:bulletEnabled val="1"/>
        </dgm:presLayoutVars>
      </dgm:prSet>
      <dgm:spPr/>
    </dgm:pt>
    <dgm:pt modelId="{58B418CF-B367-4D18-B084-305EFF554B27}" type="pres">
      <dgm:prSet presAssocID="{DD61CBC2-C7C6-456B-8F44-70D7102EC6F4}" presName="sibTrans" presStyleLbl="sibTrans2D1" presStyleIdx="2" presStyleCnt="3"/>
      <dgm:spPr/>
    </dgm:pt>
    <dgm:pt modelId="{6F287D07-297D-45D9-996D-2830612F37E7}" type="pres">
      <dgm:prSet presAssocID="{DD61CBC2-C7C6-456B-8F44-70D7102EC6F4}" presName="connectorText" presStyleLbl="sibTrans2D1" presStyleIdx="2" presStyleCnt="3"/>
      <dgm:spPr/>
    </dgm:pt>
    <dgm:pt modelId="{349CAAC2-C969-4827-9DE0-8CCA9DD093D1}" type="pres">
      <dgm:prSet presAssocID="{3993A078-01D6-4931-B1AA-D839AE2E4179}" presName="node" presStyleLbl="node1" presStyleIdx="3" presStyleCnt="4">
        <dgm:presLayoutVars>
          <dgm:bulletEnabled val="1"/>
        </dgm:presLayoutVars>
      </dgm:prSet>
      <dgm:spPr/>
    </dgm:pt>
  </dgm:ptLst>
  <dgm:cxnLst>
    <dgm:cxn modelId="{588FE204-4D39-4749-BEC0-3CCAE2759950}" type="presOf" srcId="{686EFCE0-DA7A-4578-93FF-CB194DB6A535}" destId="{A5C3F5F8-8814-449E-AD9B-1A8984FCF50E}" srcOrd="1" destOrd="0" presId="urn:microsoft.com/office/officeart/2005/8/layout/process1"/>
    <dgm:cxn modelId="{69A6062E-41C2-4CAE-AEC8-B0AA1374B6E1}" srcId="{338FA8E1-726C-4233-AFEB-B494B7B2505B}" destId="{3993A078-01D6-4931-B1AA-D839AE2E4179}" srcOrd="3" destOrd="0" parTransId="{0AB37072-5F18-423A-AB5E-44BD94F6BE50}" sibTransId="{B5A7A94C-01B3-4C82-9E9A-E7FC9CED12EE}"/>
    <dgm:cxn modelId="{5D1AB841-0400-4991-A448-BAAFB7739858}" type="presOf" srcId="{708C78E9-FC53-4F21-B402-8AABE0A09FD8}" destId="{B770A76E-3275-4260-86E1-75B055ED0264}" srcOrd="0" destOrd="0" presId="urn:microsoft.com/office/officeart/2005/8/layout/process1"/>
    <dgm:cxn modelId="{A3F61948-B14E-4CF1-AA5B-2E1CB21CC95E}" type="presOf" srcId="{338FA8E1-726C-4233-AFEB-B494B7B2505B}" destId="{9F8B346A-536E-4F2A-B05D-987EED74EA00}" srcOrd="0" destOrd="0" presId="urn:microsoft.com/office/officeart/2005/8/layout/process1"/>
    <dgm:cxn modelId="{4D09D74A-038E-4FD4-BB0E-E418334E740E}" srcId="{338FA8E1-726C-4233-AFEB-B494B7B2505B}" destId="{5E2237BC-8638-4DA1-A4DC-63D8772C21B7}" srcOrd="0" destOrd="0" parTransId="{F688674C-516D-46C9-A64C-00BED580A5E3}" sibTransId="{32C23E39-112D-44F4-9717-713A125DE78C}"/>
    <dgm:cxn modelId="{2DE10A72-0369-4F25-955D-F14F0906ED78}" type="presOf" srcId="{DD61CBC2-C7C6-456B-8F44-70D7102EC6F4}" destId="{58B418CF-B367-4D18-B084-305EFF554B27}" srcOrd="0" destOrd="0" presId="urn:microsoft.com/office/officeart/2005/8/layout/process1"/>
    <dgm:cxn modelId="{CC38B559-6C77-420C-B2F5-5E55F679EEA0}" type="presOf" srcId="{32C23E39-112D-44F4-9717-713A125DE78C}" destId="{FE6AA0F6-55CB-4DD1-8313-31E924D0743D}" srcOrd="0" destOrd="0" presId="urn:microsoft.com/office/officeart/2005/8/layout/process1"/>
    <dgm:cxn modelId="{2454FE5A-268C-41AF-B70E-1900727AF417}" type="presOf" srcId="{DD61CBC2-C7C6-456B-8F44-70D7102EC6F4}" destId="{6F287D07-297D-45D9-996D-2830612F37E7}" srcOrd="1" destOrd="0" presId="urn:microsoft.com/office/officeart/2005/8/layout/process1"/>
    <dgm:cxn modelId="{A813797F-BCC6-4263-BFD5-8608B8710FD1}" type="presOf" srcId="{D09FE474-0FB8-450A-95AA-8C2982E79551}" destId="{BB9D3D8F-2B5A-4F58-B6C0-AFB7B627669E}" srcOrd="0" destOrd="0" presId="urn:microsoft.com/office/officeart/2005/8/layout/process1"/>
    <dgm:cxn modelId="{DD8BE29E-92DF-40D4-A7B4-070B199BE8B6}" type="presOf" srcId="{686EFCE0-DA7A-4578-93FF-CB194DB6A535}" destId="{23D30543-A553-47F6-9537-721316DA5139}" srcOrd="0" destOrd="0" presId="urn:microsoft.com/office/officeart/2005/8/layout/process1"/>
    <dgm:cxn modelId="{470810A5-F2AC-4ADE-89CD-0FB55BFDBE36}" srcId="{338FA8E1-726C-4233-AFEB-B494B7B2505B}" destId="{708C78E9-FC53-4F21-B402-8AABE0A09FD8}" srcOrd="2" destOrd="0" parTransId="{C325F493-603E-4FF6-B2CD-D7437AC0EE8A}" sibTransId="{DD61CBC2-C7C6-456B-8F44-70D7102EC6F4}"/>
    <dgm:cxn modelId="{7E09D6A5-5EAD-41DF-8004-3FA2C23D5CA8}" type="presOf" srcId="{32C23E39-112D-44F4-9717-713A125DE78C}" destId="{CFABF228-4F35-48FB-9289-22D3EB106B8E}" srcOrd="1" destOrd="0" presId="urn:microsoft.com/office/officeart/2005/8/layout/process1"/>
    <dgm:cxn modelId="{610590AD-1839-4772-9AE0-F660F81BF079}" type="presOf" srcId="{3993A078-01D6-4931-B1AA-D839AE2E4179}" destId="{349CAAC2-C969-4827-9DE0-8CCA9DD093D1}" srcOrd="0" destOrd="0" presId="urn:microsoft.com/office/officeart/2005/8/layout/process1"/>
    <dgm:cxn modelId="{0CF153DB-F1B9-4A92-8286-7693D72C7BFA}" srcId="{338FA8E1-726C-4233-AFEB-B494B7B2505B}" destId="{D09FE474-0FB8-450A-95AA-8C2982E79551}" srcOrd="1" destOrd="0" parTransId="{61203108-F1F3-4480-B899-90832D2CA4BC}" sibTransId="{686EFCE0-DA7A-4578-93FF-CB194DB6A535}"/>
    <dgm:cxn modelId="{47B80CEB-6779-4906-AA4A-1CAC6C0D0C4F}" type="presOf" srcId="{5E2237BC-8638-4DA1-A4DC-63D8772C21B7}" destId="{8E6FED17-4FF4-4C6D-9E23-8755ECB560ED}" srcOrd="0" destOrd="0" presId="urn:microsoft.com/office/officeart/2005/8/layout/process1"/>
    <dgm:cxn modelId="{657C4C70-E088-4392-A341-1D156554C00A}" type="presParOf" srcId="{9F8B346A-536E-4F2A-B05D-987EED74EA00}" destId="{8E6FED17-4FF4-4C6D-9E23-8755ECB560ED}" srcOrd="0" destOrd="0" presId="urn:microsoft.com/office/officeart/2005/8/layout/process1"/>
    <dgm:cxn modelId="{24A0B0C8-D49A-43C1-A0E4-27BB47646424}" type="presParOf" srcId="{9F8B346A-536E-4F2A-B05D-987EED74EA00}" destId="{FE6AA0F6-55CB-4DD1-8313-31E924D0743D}" srcOrd="1" destOrd="0" presId="urn:microsoft.com/office/officeart/2005/8/layout/process1"/>
    <dgm:cxn modelId="{EC7F3A73-E08D-4160-B964-7120750DD8FE}" type="presParOf" srcId="{FE6AA0F6-55CB-4DD1-8313-31E924D0743D}" destId="{CFABF228-4F35-48FB-9289-22D3EB106B8E}" srcOrd="0" destOrd="0" presId="urn:microsoft.com/office/officeart/2005/8/layout/process1"/>
    <dgm:cxn modelId="{3B634BB5-2675-41A3-BFA6-6976AE914F76}" type="presParOf" srcId="{9F8B346A-536E-4F2A-B05D-987EED74EA00}" destId="{BB9D3D8F-2B5A-4F58-B6C0-AFB7B627669E}" srcOrd="2" destOrd="0" presId="urn:microsoft.com/office/officeart/2005/8/layout/process1"/>
    <dgm:cxn modelId="{B5D17C0D-CBA4-4693-B78D-6D882AC1130F}" type="presParOf" srcId="{9F8B346A-536E-4F2A-B05D-987EED74EA00}" destId="{23D30543-A553-47F6-9537-721316DA5139}" srcOrd="3" destOrd="0" presId="urn:microsoft.com/office/officeart/2005/8/layout/process1"/>
    <dgm:cxn modelId="{9ED72D5A-A989-47E4-A636-BA230F04001E}" type="presParOf" srcId="{23D30543-A553-47F6-9537-721316DA5139}" destId="{A5C3F5F8-8814-449E-AD9B-1A8984FCF50E}" srcOrd="0" destOrd="0" presId="urn:microsoft.com/office/officeart/2005/8/layout/process1"/>
    <dgm:cxn modelId="{D3B351CC-0FEA-4153-9E98-6C3AA121FCD2}" type="presParOf" srcId="{9F8B346A-536E-4F2A-B05D-987EED74EA00}" destId="{B770A76E-3275-4260-86E1-75B055ED0264}" srcOrd="4" destOrd="0" presId="urn:microsoft.com/office/officeart/2005/8/layout/process1"/>
    <dgm:cxn modelId="{59F3CB65-03F0-4015-B718-DA3A8696B9A6}" type="presParOf" srcId="{9F8B346A-536E-4F2A-B05D-987EED74EA00}" destId="{58B418CF-B367-4D18-B084-305EFF554B27}" srcOrd="5" destOrd="0" presId="urn:microsoft.com/office/officeart/2005/8/layout/process1"/>
    <dgm:cxn modelId="{CD114621-2C08-4925-BC58-E6778937825E}" type="presParOf" srcId="{58B418CF-B367-4D18-B084-305EFF554B27}" destId="{6F287D07-297D-45D9-996D-2830612F37E7}" srcOrd="0" destOrd="0" presId="urn:microsoft.com/office/officeart/2005/8/layout/process1"/>
    <dgm:cxn modelId="{48646B0C-C20C-4CF7-A18B-9477E45438B4}" type="presParOf" srcId="{9F8B346A-536E-4F2A-B05D-987EED74EA00}" destId="{349CAAC2-C969-4827-9DE0-8CCA9DD093D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6FED17-4FF4-4C6D-9E23-8755ECB560ED}">
      <dsp:nvSpPr>
        <dsp:cNvPr id="0" name=""/>
        <dsp:cNvSpPr/>
      </dsp:nvSpPr>
      <dsp:spPr>
        <a:xfrm>
          <a:off x="3817" y="1762259"/>
          <a:ext cx="1669070" cy="10014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lt1">
              <a:hueOff val="0"/>
              <a:satOff val="0"/>
              <a:lumOff val="0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Base</a:t>
          </a:r>
          <a:endParaRPr lang="en-IN" sz="2000" kern="1200" dirty="0"/>
        </a:p>
      </dsp:txBody>
      <dsp:txXfrm>
        <a:off x="33148" y="1791590"/>
        <a:ext cx="1610408" cy="942780"/>
      </dsp:txXfrm>
    </dsp:sp>
    <dsp:sp modelId="{FE6AA0F6-55CB-4DD1-8313-31E924D0743D}">
      <dsp:nvSpPr>
        <dsp:cNvPr id="0" name=""/>
        <dsp:cNvSpPr/>
      </dsp:nvSpPr>
      <dsp:spPr>
        <a:xfrm>
          <a:off x="1839794" y="2056016"/>
          <a:ext cx="353842" cy="4139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2">
              <a:tint val="60000"/>
              <a:hueOff val="0"/>
              <a:satOff val="0"/>
              <a:lumOff val="0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1839794" y="2138802"/>
        <a:ext cx="247689" cy="248357"/>
      </dsp:txXfrm>
    </dsp:sp>
    <dsp:sp modelId="{BB9D3D8F-2B5A-4F58-B6C0-AFB7B627669E}">
      <dsp:nvSpPr>
        <dsp:cNvPr id="0" name=""/>
        <dsp:cNvSpPr/>
      </dsp:nvSpPr>
      <dsp:spPr>
        <a:xfrm>
          <a:off x="2340515" y="1762259"/>
          <a:ext cx="1669070" cy="10014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lt1">
              <a:hueOff val="0"/>
              <a:satOff val="0"/>
              <a:lumOff val="0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Establish connection </a:t>
          </a:r>
          <a:r>
            <a:rPr lang="en-US" sz="2000" b="1" kern="1200" dirty="0"/>
            <a:t>con</a:t>
          </a:r>
          <a:endParaRPr lang="en-IN" sz="2000" b="1" kern="1200" dirty="0"/>
        </a:p>
      </dsp:txBody>
      <dsp:txXfrm>
        <a:off x="2369846" y="1791590"/>
        <a:ext cx="1610408" cy="942780"/>
      </dsp:txXfrm>
    </dsp:sp>
    <dsp:sp modelId="{23D30543-A553-47F6-9537-721316DA5139}">
      <dsp:nvSpPr>
        <dsp:cNvPr id="0" name=""/>
        <dsp:cNvSpPr/>
      </dsp:nvSpPr>
      <dsp:spPr>
        <a:xfrm>
          <a:off x="4176492" y="2056016"/>
          <a:ext cx="353842" cy="4139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2">
              <a:tint val="60000"/>
              <a:hueOff val="0"/>
              <a:satOff val="0"/>
              <a:lumOff val="0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4176492" y="2138802"/>
        <a:ext cx="247689" cy="248357"/>
      </dsp:txXfrm>
    </dsp:sp>
    <dsp:sp modelId="{B770A76E-3275-4260-86E1-75B055ED0264}">
      <dsp:nvSpPr>
        <dsp:cNvPr id="0" name=""/>
        <dsp:cNvSpPr/>
      </dsp:nvSpPr>
      <dsp:spPr>
        <a:xfrm>
          <a:off x="4677214" y="1762259"/>
          <a:ext cx="1669070" cy="10014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lt1">
              <a:hueOff val="0"/>
              <a:satOff val="0"/>
              <a:lumOff val="0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Adapter </a:t>
          </a:r>
          <a:r>
            <a:rPr lang="en-US" sz="2000" b="1" kern="1200" dirty="0"/>
            <a:t>Dap</a:t>
          </a:r>
          <a:endParaRPr lang="en-IN" sz="2000" b="1" kern="1200" dirty="0"/>
        </a:p>
      </dsp:txBody>
      <dsp:txXfrm>
        <a:off x="4706545" y="1791590"/>
        <a:ext cx="1610408" cy="942780"/>
      </dsp:txXfrm>
    </dsp:sp>
    <dsp:sp modelId="{58B418CF-B367-4D18-B084-305EFF554B27}">
      <dsp:nvSpPr>
        <dsp:cNvPr id="0" name=""/>
        <dsp:cNvSpPr/>
      </dsp:nvSpPr>
      <dsp:spPr>
        <a:xfrm>
          <a:off x="6513191" y="2056016"/>
          <a:ext cx="353842" cy="4139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2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accent2">
              <a:tint val="60000"/>
              <a:hueOff val="0"/>
              <a:satOff val="0"/>
              <a:lumOff val="0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6513191" y="2138802"/>
        <a:ext cx="247689" cy="248357"/>
      </dsp:txXfrm>
    </dsp:sp>
    <dsp:sp modelId="{349CAAC2-C969-4827-9DE0-8CCA9DD093D1}">
      <dsp:nvSpPr>
        <dsp:cNvPr id="0" name=""/>
        <dsp:cNvSpPr/>
      </dsp:nvSpPr>
      <dsp:spPr>
        <a:xfrm>
          <a:off x="7013912" y="1762259"/>
          <a:ext cx="1669070" cy="10014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bliqueTopLeft" fov="600000">
            <a:rot lat="0" lon="0" rev="0"/>
          </a:camera>
          <a:lightRig rig="balanced" dir="t">
            <a:rot lat="0" lon="0" rev="19200000"/>
          </a:lightRig>
        </a:scene3d>
        <a:sp3d contourW="12700" prstMaterial="matte">
          <a:bevelT w="60000" h="50800"/>
          <a:contourClr>
            <a:schemeClr val="lt1">
              <a:hueOff val="0"/>
              <a:satOff val="0"/>
              <a:lumOff val="0"/>
              <a:alphaOff val="0"/>
              <a:shade val="60000"/>
              <a:satMod val="11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SET </a:t>
          </a:r>
          <a:r>
            <a:rPr lang="en-US" sz="2000" b="1" kern="1200" dirty="0" err="1"/>
            <a:t>ds</a:t>
          </a:r>
          <a:endParaRPr lang="en-IN" sz="2000" b="1" kern="1200" dirty="0"/>
        </a:p>
      </dsp:txBody>
      <dsp:txXfrm>
        <a:off x="7043243" y="1791590"/>
        <a:ext cx="1610408" cy="942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4F43328-5588-49AA-B434-B9AFE6F1E7E8}" type="datetimeFigureOut">
              <a:rPr lang="en-US"/>
              <a:pPr>
                <a:defRPr/>
              </a:pPr>
              <a:t>7/16/2024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BF05CB5-A735-4DE4-86DD-29CC6763CFE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60D6D1-8271-4F89-8BD0-E912621D579C}" type="slidenum">
              <a:rPr lang="en-IN" smtClean="0"/>
              <a:pPr>
                <a:defRPr/>
              </a:pPr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5A621A-4069-4C41-9396-E290AF6D91D3}" type="slidenum">
              <a:rPr lang="en-IN" smtClean="0"/>
              <a:pPr>
                <a:defRPr/>
              </a:pPr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331AF7-7DD7-4E1C-9B74-A38A99D8BCB9}" type="slidenum">
              <a:rPr lang="en-IN" smtClean="0"/>
              <a:pPr>
                <a:defRPr/>
              </a:pPr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29189A-8833-4CED-BA77-641D8D146245}" type="slidenum">
              <a:rPr lang="en-IN" smtClean="0"/>
              <a:pPr>
                <a:defRPr/>
              </a:pPr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76A466-AA09-4BF2-B578-703715A5A559}" type="slidenum">
              <a:rPr lang="en-IN" smtClean="0"/>
              <a:pPr>
                <a:defRPr/>
              </a:pPr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04D35F-28F0-4E62-8AD4-FF980C4C4EB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51C841-029B-46E3-874E-8BD6C6DFB39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718F8-33DD-4658-AC75-B485A927AC8F}" type="slidenum">
              <a:rPr lang="en-IN" smtClean="0"/>
              <a:pPr>
                <a:defRPr/>
              </a:pPr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7636EE-52CA-405B-80F0-8733529CD79D}" type="slidenum">
              <a:rPr lang="en-IN" smtClean="0"/>
              <a:pPr>
                <a:defRPr/>
              </a:pPr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C2F9A-B5BF-4047-8915-721619194016}" type="datetimeFigureOut">
              <a:rPr lang="en-US"/>
              <a:pPr>
                <a:defRPr/>
              </a:pPr>
              <a:t>7/16/2024</a:t>
            </a:fld>
            <a:endParaRPr lang="en-US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3742C-0914-45E2-9397-ACEBACAEE6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BDFAA-210A-452E-9C9F-1BDFD96A9B6D}" type="datetimeFigureOut">
              <a:rPr lang="en-US"/>
              <a:pPr>
                <a:defRPr/>
              </a:pPr>
              <a:t>7/16/2024</a:t>
            </a:fld>
            <a:endParaRPr lang="en-US" dirty="0"/>
          </a:p>
        </p:txBody>
      </p:sp>
      <p:sp>
        <p:nvSpPr>
          <p:cNvPr id="5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0D9EE-159A-4CBC-AAC4-12517C0898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35074-BCC3-4B9C-B673-97C44C206B10}" type="datetimeFigureOut">
              <a:rPr lang="en-US"/>
              <a:pPr>
                <a:defRPr/>
              </a:pPr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F177F-0B02-4CC1-BAF2-23448941B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924DA-BA2D-41D9-B889-4B39D1D0B93A}" type="datetimeFigureOut">
              <a:rPr lang="en-US"/>
              <a:pPr>
                <a:defRPr/>
              </a:pPr>
              <a:t>7/16/2024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53F2D-494E-4EB0-8789-87F79EAEDA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8AAD7-D2AD-4D04-8334-7412EC58BB22}" type="datetimeFigureOut">
              <a:rPr lang="en-US"/>
              <a:pPr>
                <a:defRPr/>
              </a:pPr>
              <a:t>7/16/2024</a:t>
            </a:fld>
            <a:endParaRPr 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052FC-0E2A-4508-8585-637164FFD5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71E55-63AC-43C4-B78B-A65BB2F9E97D}" type="datetimeFigureOut">
              <a:rPr lang="en-US"/>
              <a:pPr>
                <a:defRPr/>
              </a:pPr>
              <a:t>7/16/2024</a:t>
            </a:fld>
            <a:endParaRPr lang="en-US" dirty="0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E8152-A785-4A99-8A35-8CCC496867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D7C58-8CC5-4852-8FC4-47776D7A206C}" type="datetimeFigureOut">
              <a:rPr lang="en-US"/>
              <a:pPr>
                <a:defRPr/>
              </a:pPr>
              <a:t>7/16/2024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77136-D6AA-49C3-8C0A-45BB0D3A52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468F3-8BE0-4E85-83B4-BB8360CE04CD}" type="datetimeFigureOut">
              <a:rPr lang="en-US"/>
              <a:pPr>
                <a:defRPr/>
              </a:pPr>
              <a:t>7/16/2024</a:t>
            </a:fld>
            <a:endParaRPr lang="en-US" dirty="0"/>
          </a:p>
        </p:txBody>
      </p:sp>
      <p:sp>
        <p:nvSpPr>
          <p:cNvPr id="4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4EA2E-65E1-412F-BE8F-843D04988B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F9A2C-049B-4A78-A6B5-40A472ACCBA2}" type="datetimeFigureOut">
              <a:rPr lang="en-US"/>
              <a:pPr>
                <a:defRPr/>
              </a:pPr>
              <a:t>7/16/2024</a:t>
            </a:fld>
            <a:endParaRPr lang="en-US"/>
          </a:p>
        </p:txBody>
      </p:sp>
      <p:sp>
        <p:nvSpPr>
          <p:cNvPr id="3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83231-7CC3-4034-99BD-D8C7E8E5AE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6905A-9EA0-4425-90D3-2D6ED0F78A4B}" type="datetimeFigureOut">
              <a:rPr lang="en-US"/>
              <a:pPr>
                <a:defRPr/>
              </a:pPr>
              <a:t>7/16/2024</a:t>
            </a:fld>
            <a:endParaRPr lang="en-US"/>
          </a:p>
        </p:txBody>
      </p:sp>
      <p:sp>
        <p:nvSpPr>
          <p:cNvPr id="7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08498-ECEB-496F-AEE8-EE4A614C8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32EED-1244-42D9-81E5-0ACE934E1AD3}" type="datetimeFigureOut">
              <a:rPr lang="en-US"/>
              <a:pPr>
                <a:defRPr/>
              </a:pPr>
              <a:t>7/16/2024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A38D3-0686-49E1-8F42-EFD1E842BC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9" name="Text Placeholder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8E6767B-C4B9-4D1A-B9B2-3337262F1446}" type="datetimeFigureOut">
              <a:rPr lang="en-US"/>
              <a:pPr>
                <a:defRPr/>
              </a:pPr>
              <a:t>7/16/2024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accent1">
                    <a:shade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605952-2B1B-459F-9E3D-2E3D337826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65" r:id="rId4"/>
    <p:sldLayoutId id="2147483971" r:id="rId5"/>
    <p:sldLayoutId id="2147483966" r:id="rId6"/>
    <p:sldLayoutId id="2147483972" r:id="rId7"/>
    <p:sldLayoutId id="2147483973" r:id="rId8"/>
    <p:sldLayoutId id="2147483974" r:id="rId9"/>
    <p:sldLayoutId id="2147483967" r:id="rId10"/>
    <p:sldLayoutId id="214748397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Working with database (disconnected)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Chapter 8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commandbuilder</a:t>
            </a:r>
            <a:endParaRPr lang="en-IN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Automatically generates Insert, Update, Delete queries by using the Select Command property of DataAdapter</a:t>
            </a:r>
          </a:p>
          <a:p>
            <a:r>
              <a:rPr lang="en-US"/>
              <a:t>Command builder required Data Adapter to instantiate.</a:t>
            </a:r>
            <a:endParaRPr lang="en-IN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7384"/>
            <a:ext cx="86868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Insert record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04800" y="765175"/>
            <a:ext cx="8686800" cy="609282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000" dirty="0" err="1"/>
              <a:t>SqlConnection</a:t>
            </a:r>
            <a:r>
              <a:rPr lang="en-US" sz="2000" dirty="0"/>
              <a:t> con = new </a:t>
            </a:r>
            <a:r>
              <a:rPr lang="en-US" sz="2000" dirty="0" err="1"/>
              <a:t>SqlConnection</a:t>
            </a:r>
            <a:r>
              <a:rPr lang="en-US" sz="2000" dirty="0"/>
              <a:t>(“Connection string");</a:t>
            </a:r>
          </a:p>
          <a:p>
            <a:pPr>
              <a:buNone/>
            </a:pPr>
            <a:r>
              <a:rPr lang="en-US" sz="2000" dirty="0"/>
              <a:t>        </a:t>
            </a:r>
            <a:r>
              <a:rPr lang="en-US" sz="2000" dirty="0" err="1"/>
              <a:t>SqlDataAdapter</a:t>
            </a:r>
            <a:r>
              <a:rPr lang="en-US" sz="2000" dirty="0"/>
              <a:t> </a:t>
            </a:r>
            <a:r>
              <a:rPr lang="en-US" sz="2000" dirty="0" err="1"/>
              <a:t>adp</a:t>
            </a:r>
            <a:r>
              <a:rPr lang="en-US" sz="2000" dirty="0"/>
              <a:t> = new </a:t>
            </a:r>
            <a:r>
              <a:rPr lang="en-US" sz="2000" dirty="0" err="1"/>
              <a:t>SqlDataAdapter</a:t>
            </a:r>
            <a:r>
              <a:rPr lang="en-US" sz="2000" dirty="0"/>
              <a:t>("select * from </a:t>
            </a:r>
            <a:r>
              <a:rPr lang="en-US" sz="2000" dirty="0" err="1"/>
              <a:t>stud“,con</a:t>
            </a:r>
            <a:r>
              <a:rPr lang="en-US" sz="2000" dirty="0"/>
              <a:t>);</a:t>
            </a:r>
          </a:p>
          <a:p>
            <a:pPr>
              <a:buFont typeface="Wingdings 2" pitchFamily="18" charset="2"/>
              <a:buNone/>
            </a:pPr>
            <a:r>
              <a:rPr lang="en-US" sz="2000" dirty="0"/>
              <a:t>        </a:t>
            </a:r>
            <a:r>
              <a:rPr lang="en-US" sz="2000" dirty="0" err="1"/>
              <a:t>DataSet</a:t>
            </a:r>
            <a:r>
              <a:rPr lang="en-US" sz="2000" dirty="0"/>
              <a:t> ds = new </a:t>
            </a:r>
            <a:r>
              <a:rPr lang="en-US" sz="2000" dirty="0" err="1"/>
              <a:t>DataSet</a:t>
            </a:r>
            <a:r>
              <a:rPr lang="en-US" sz="2000" dirty="0"/>
              <a:t>();</a:t>
            </a:r>
          </a:p>
          <a:p>
            <a:pPr>
              <a:buFont typeface="Wingdings 2" pitchFamily="18" charset="2"/>
              <a:buNone/>
            </a:pPr>
            <a:r>
              <a:rPr lang="en-US" sz="2000" dirty="0"/>
              <a:t>        </a:t>
            </a:r>
            <a:r>
              <a:rPr lang="en-US" sz="2000" dirty="0" err="1"/>
              <a:t>adp.Fill</a:t>
            </a:r>
            <a:r>
              <a:rPr lang="en-US" sz="2000" dirty="0"/>
              <a:t>(ds, "stud");</a:t>
            </a:r>
          </a:p>
          <a:p>
            <a:pPr>
              <a:buFont typeface="Wingdings 2" pitchFamily="18" charset="2"/>
              <a:buNone/>
            </a:pPr>
            <a:r>
              <a:rPr lang="en-US" sz="2000" dirty="0"/>
              <a:t>      </a:t>
            </a:r>
            <a:endParaRPr lang="en-US" sz="2000" b="1" dirty="0">
              <a:solidFill>
                <a:srgbClr val="FF0000"/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en-US" sz="2000" dirty="0"/>
              <a:t>        </a:t>
            </a:r>
            <a:r>
              <a:rPr lang="en-US" sz="2000" dirty="0" err="1"/>
              <a:t>SqlCommandBuilder</a:t>
            </a:r>
            <a:r>
              <a:rPr lang="en-US" sz="2000" dirty="0"/>
              <a:t> </a:t>
            </a:r>
            <a:r>
              <a:rPr lang="en-US" sz="2000" dirty="0" err="1"/>
              <a:t>cmdb</a:t>
            </a:r>
            <a:r>
              <a:rPr lang="en-US" sz="2000" dirty="0"/>
              <a:t> = new </a:t>
            </a:r>
            <a:r>
              <a:rPr lang="en-US" sz="2000" dirty="0" err="1"/>
              <a:t>SqlCommandBuilder</a:t>
            </a:r>
            <a:r>
              <a:rPr lang="en-US" sz="2000" dirty="0"/>
              <a:t>(</a:t>
            </a:r>
            <a:r>
              <a:rPr lang="en-US" sz="2000" dirty="0" err="1"/>
              <a:t>adp</a:t>
            </a:r>
            <a:r>
              <a:rPr lang="en-US" sz="2000" dirty="0"/>
              <a:t>);</a:t>
            </a:r>
          </a:p>
          <a:p>
            <a:pPr>
              <a:buFont typeface="Wingdings 2" pitchFamily="18" charset="2"/>
              <a:buNone/>
            </a:pPr>
            <a:r>
              <a:rPr lang="en-US" sz="2000" dirty="0"/>
              <a:t>        </a:t>
            </a:r>
            <a:r>
              <a:rPr lang="en-US" sz="2000" dirty="0" err="1"/>
              <a:t>DataRow</a:t>
            </a:r>
            <a:r>
              <a:rPr lang="en-US" sz="2000" dirty="0"/>
              <a:t> </a:t>
            </a:r>
            <a:r>
              <a:rPr lang="en-US" sz="2000" dirty="0" err="1"/>
              <a:t>dr</a:t>
            </a:r>
            <a:r>
              <a:rPr lang="en-US" sz="2000" dirty="0"/>
              <a:t> = </a:t>
            </a:r>
            <a:r>
              <a:rPr lang="en-US" sz="2000" dirty="0" err="1"/>
              <a:t>ds.Tables</a:t>
            </a:r>
            <a:r>
              <a:rPr lang="en-US" sz="2000" dirty="0"/>
              <a:t>["stud"].</a:t>
            </a:r>
            <a:r>
              <a:rPr lang="en-US" sz="2000" dirty="0" err="1"/>
              <a:t>NewRow</a:t>
            </a:r>
            <a:r>
              <a:rPr lang="en-US" sz="2000" dirty="0"/>
              <a:t>();</a:t>
            </a:r>
          </a:p>
          <a:p>
            <a:pPr>
              <a:buFont typeface="Wingdings 2" pitchFamily="18" charset="2"/>
              <a:buNone/>
            </a:pPr>
            <a:r>
              <a:rPr lang="en-US" sz="2000" dirty="0"/>
              <a:t>        </a:t>
            </a:r>
            <a:r>
              <a:rPr lang="en-US" sz="2000" dirty="0" err="1"/>
              <a:t>dr</a:t>
            </a:r>
            <a:r>
              <a:rPr lang="en-US" sz="2000" dirty="0"/>
              <a:t>[0] = </a:t>
            </a:r>
            <a:r>
              <a:rPr lang="en-US" sz="2000" dirty="0" err="1"/>
              <a:t>int.Parse</a:t>
            </a:r>
            <a:r>
              <a:rPr lang="en-US" sz="2000" dirty="0"/>
              <a:t>(TextBox4.Text);</a:t>
            </a:r>
          </a:p>
          <a:p>
            <a:pPr>
              <a:buFont typeface="Wingdings 2" pitchFamily="18" charset="2"/>
              <a:buNone/>
            </a:pPr>
            <a:r>
              <a:rPr lang="en-US" sz="2000" dirty="0"/>
              <a:t>        </a:t>
            </a:r>
            <a:r>
              <a:rPr lang="en-US" sz="2000" dirty="0" err="1"/>
              <a:t>dr</a:t>
            </a:r>
            <a:r>
              <a:rPr lang="en-US" sz="2000" dirty="0"/>
              <a:t>[1] = TextBox5.Text;</a:t>
            </a:r>
          </a:p>
          <a:p>
            <a:pPr>
              <a:buFont typeface="Wingdings 2" pitchFamily="18" charset="2"/>
              <a:buNone/>
            </a:pPr>
            <a:r>
              <a:rPr lang="en-US" sz="2000" dirty="0"/>
              <a:t>        </a:t>
            </a:r>
            <a:r>
              <a:rPr lang="en-US" sz="2000" dirty="0" err="1"/>
              <a:t>dr</a:t>
            </a:r>
            <a:r>
              <a:rPr lang="en-US" sz="2000" dirty="0"/>
              <a:t>[2] = </a:t>
            </a:r>
            <a:r>
              <a:rPr lang="en-US" sz="2000" dirty="0" err="1"/>
              <a:t>int.Parse</a:t>
            </a:r>
            <a:r>
              <a:rPr lang="en-US" sz="2000" dirty="0"/>
              <a:t>(TextBox6.Text);</a:t>
            </a:r>
          </a:p>
          <a:p>
            <a:pPr>
              <a:buFont typeface="Wingdings 2" pitchFamily="18" charset="2"/>
              <a:buNone/>
            </a:pPr>
            <a:r>
              <a:rPr lang="en-US" sz="2000" dirty="0"/>
              <a:t>        </a:t>
            </a:r>
            <a:r>
              <a:rPr lang="en-US" sz="2000" dirty="0" err="1"/>
              <a:t>ds.Tables</a:t>
            </a:r>
            <a:r>
              <a:rPr lang="en-US" sz="2000" dirty="0"/>
              <a:t>["stud"].</a:t>
            </a:r>
            <a:r>
              <a:rPr lang="en-US" sz="2000" dirty="0" err="1"/>
              <a:t>Rows.Add</a:t>
            </a:r>
            <a:r>
              <a:rPr lang="en-US" sz="2000" dirty="0"/>
              <a:t>(</a:t>
            </a:r>
            <a:r>
              <a:rPr lang="en-US" sz="2000" dirty="0" err="1"/>
              <a:t>dr</a:t>
            </a:r>
            <a:r>
              <a:rPr lang="en-US" sz="2000" dirty="0"/>
              <a:t>);</a:t>
            </a:r>
          </a:p>
          <a:p>
            <a:pPr>
              <a:buFont typeface="Wingdings 2" pitchFamily="18" charset="2"/>
              <a:buNone/>
            </a:pPr>
            <a:r>
              <a:rPr lang="en-US" sz="2000" dirty="0"/>
              <a:t>        </a:t>
            </a:r>
            <a:r>
              <a:rPr lang="en-US" sz="2000" dirty="0" err="1"/>
              <a:t>adp.Update</a:t>
            </a:r>
            <a:r>
              <a:rPr lang="en-US" sz="2000" dirty="0"/>
              <a:t>(ds, "stud");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71400"/>
            <a:ext cx="86868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Update record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1071563"/>
            <a:ext cx="9144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	 </a:t>
            </a:r>
            <a:r>
              <a:rPr lang="en-US" dirty="0" err="1"/>
              <a:t>SqlConnection</a:t>
            </a:r>
            <a:r>
              <a:rPr lang="en-US" dirty="0"/>
              <a:t> con = new </a:t>
            </a:r>
            <a:r>
              <a:rPr lang="en-US" dirty="0" err="1"/>
              <a:t>SqlConnection</a:t>
            </a:r>
            <a:r>
              <a:rPr lang="en-US" dirty="0"/>
              <a:t>();</a:t>
            </a:r>
          </a:p>
          <a:p>
            <a:r>
              <a:rPr lang="en-US" dirty="0"/>
              <a:t>	 </a:t>
            </a:r>
            <a:r>
              <a:rPr lang="en-US" dirty="0" err="1"/>
              <a:t>SqlDataAdapter</a:t>
            </a:r>
            <a:r>
              <a:rPr lang="en-US" dirty="0"/>
              <a:t> </a:t>
            </a:r>
            <a:r>
              <a:rPr lang="en-US" dirty="0" err="1"/>
              <a:t>adp</a:t>
            </a:r>
            <a:r>
              <a:rPr lang="en-US" dirty="0"/>
              <a:t> = new </a:t>
            </a:r>
            <a:r>
              <a:rPr lang="en-US" dirty="0" err="1"/>
              <a:t>SqlDataAdapter</a:t>
            </a:r>
            <a:r>
              <a:rPr lang="en-US" dirty="0"/>
              <a:t>("select * from </a:t>
            </a:r>
            <a:r>
              <a:rPr lang="en-US" dirty="0" err="1"/>
              <a:t>stud“,con</a:t>
            </a:r>
            <a:r>
              <a:rPr lang="en-US" dirty="0"/>
              <a:t>);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           	</a:t>
            </a:r>
            <a:r>
              <a:rPr lang="en-US" dirty="0" err="1"/>
              <a:t>DataSet</a:t>
            </a:r>
            <a:r>
              <a:rPr lang="en-US" dirty="0"/>
              <a:t> ds = new </a:t>
            </a:r>
            <a:r>
              <a:rPr lang="en-US" dirty="0" err="1"/>
              <a:t>DataSet</a:t>
            </a:r>
            <a:r>
              <a:rPr lang="en-US" dirty="0"/>
              <a:t>();</a:t>
            </a:r>
          </a:p>
          <a:p>
            <a:r>
              <a:rPr lang="en-US" dirty="0"/>
              <a:t>           	</a:t>
            </a:r>
            <a:r>
              <a:rPr lang="en-US" dirty="0" err="1"/>
              <a:t>adp.Fill</a:t>
            </a:r>
            <a:r>
              <a:rPr lang="en-US" dirty="0"/>
              <a:t>(ds, "stud1");         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        </a:t>
            </a:r>
            <a:r>
              <a:rPr lang="en-US" dirty="0" err="1"/>
              <a:t>SqlCommandBuilder</a:t>
            </a:r>
            <a:r>
              <a:rPr lang="en-US" dirty="0"/>
              <a:t> </a:t>
            </a:r>
            <a:r>
              <a:rPr lang="en-US" dirty="0" err="1"/>
              <a:t>cmdb</a:t>
            </a:r>
            <a:r>
              <a:rPr lang="en-US" dirty="0"/>
              <a:t> = new </a:t>
            </a:r>
            <a:r>
              <a:rPr lang="en-US" dirty="0" err="1"/>
              <a:t>SqlCommandBuilder</a:t>
            </a:r>
            <a:r>
              <a:rPr lang="en-US" dirty="0"/>
              <a:t>(</a:t>
            </a:r>
            <a:r>
              <a:rPr lang="en-US" dirty="0" err="1"/>
              <a:t>adp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</a:t>
            </a:r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DataRow</a:t>
            </a:r>
            <a:r>
              <a:rPr lang="en-US" dirty="0"/>
              <a:t> row in </a:t>
            </a:r>
            <a:r>
              <a:rPr lang="en-US" dirty="0" err="1"/>
              <a:t>ds.Tables</a:t>
            </a:r>
            <a:r>
              <a:rPr lang="en-US" dirty="0"/>
              <a:t>["stud1"].Rows)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if (row[0].</a:t>
            </a:r>
            <a:r>
              <a:rPr lang="en-US" dirty="0" err="1"/>
              <a:t>ToString</a:t>
            </a:r>
            <a:r>
              <a:rPr lang="en-US" dirty="0"/>
              <a:t>()==TextBox4.Text)</a:t>
            </a:r>
          </a:p>
          <a:p>
            <a:r>
              <a:rPr lang="en-US" dirty="0"/>
              <a:t>                  {</a:t>
            </a:r>
          </a:p>
          <a:p>
            <a:r>
              <a:rPr lang="en-US" dirty="0"/>
              <a:t>                     row[1] = TextBox5.Text;</a:t>
            </a:r>
          </a:p>
          <a:p>
            <a:r>
              <a:rPr lang="en-US" dirty="0"/>
              <a:t>                     row[2] = </a:t>
            </a:r>
            <a:r>
              <a:rPr lang="en-US" dirty="0" err="1"/>
              <a:t>int.Parse</a:t>
            </a:r>
            <a:r>
              <a:rPr lang="en-US" dirty="0"/>
              <a:t>(TextBox6.Text);</a:t>
            </a:r>
          </a:p>
          <a:p>
            <a:r>
              <a:rPr lang="en-US" dirty="0"/>
              <a:t>  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</a:t>
            </a:r>
            <a:r>
              <a:rPr lang="en-US" dirty="0" err="1"/>
              <a:t>adp.Update</a:t>
            </a:r>
            <a:r>
              <a:rPr lang="en-US" dirty="0"/>
              <a:t>(ds, "stud1");</a:t>
            </a:r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1414"/>
            <a:ext cx="86868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Delete record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1071563"/>
            <a:ext cx="91440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	</a:t>
            </a:r>
            <a:r>
              <a:rPr lang="en-US" dirty="0" err="1"/>
              <a:t>SqlConnection</a:t>
            </a:r>
            <a:r>
              <a:rPr lang="en-US" dirty="0"/>
              <a:t> con = new </a:t>
            </a:r>
            <a:r>
              <a:rPr lang="en-US" dirty="0" err="1"/>
              <a:t>SqlConnection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SqlDataAdapter</a:t>
            </a:r>
            <a:r>
              <a:rPr lang="en-US" dirty="0"/>
              <a:t> </a:t>
            </a:r>
            <a:r>
              <a:rPr lang="en-US" dirty="0" err="1"/>
              <a:t>adp</a:t>
            </a:r>
            <a:r>
              <a:rPr lang="en-US" dirty="0"/>
              <a:t> = new </a:t>
            </a:r>
            <a:r>
              <a:rPr lang="en-US" dirty="0" err="1"/>
              <a:t>SqlDataAdapter</a:t>
            </a:r>
            <a:r>
              <a:rPr lang="en-US" dirty="0"/>
              <a:t>("select * from </a:t>
            </a:r>
            <a:r>
              <a:rPr lang="en-US" dirty="0" err="1"/>
              <a:t>stud“,con</a:t>
            </a:r>
            <a:r>
              <a:rPr lang="en-US" dirty="0"/>
              <a:t>);</a:t>
            </a:r>
          </a:p>
          <a:p>
            <a:r>
              <a:rPr lang="en-US" dirty="0"/>
              <a:t>               </a:t>
            </a:r>
          </a:p>
          <a:p>
            <a:r>
              <a:rPr lang="en-US" dirty="0"/>
              <a:t>	</a:t>
            </a:r>
            <a:r>
              <a:rPr lang="en-US" dirty="0" err="1"/>
              <a:t>DataSet</a:t>
            </a:r>
            <a:r>
              <a:rPr lang="en-US" dirty="0"/>
              <a:t> ds = new </a:t>
            </a:r>
            <a:r>
              <a:rPr lang="en-US" dirty="0" err="1"/>
              <a:t>DataSet</a:t>
            </a:r>
            <a:r>
              <a:rPr lang="en-US" dirty="0"/>
              <a:t>();</a:t>
            </a:r>
          </a:p>
          <a:p>
            <a:r>
              <a:rPr lang="en-US" dirty="0"/>
              <a:t>              </a:t>
            </a:r>
            <a:r>
              <a:rPr lang="en-US" dirty="0" err="1"/>
              <a:t>adp.Fill</a:t>
            </a:r>
            <a:r>
              <a:rPr lang="en-US" dirty="0"/>
              <a:t>(ds, "stud1");</a:t>
            </a:r>
          </a:p>
          <a:p>
            <a:r>
              <a:rPr lang="en-US" dirty="0"/>
              <a:t>         </a:t>
            </a:r>
            <a:endParaRPr lang="en-US" b="1" dirty="0"/>
          </a:p>
          <a:p>
            <a:r>
              <a:rPr lang="en-US" dirty="0"/>
              <a:t>        </a:t>
            </a:r>
            <a:r>
              <a:rPr lang="en-US" dirty="0" err="1"/>
              <a:t>SqlCommandBuilder</a:t>
            </a:r>
            <a:r>
              <a:rPr lang="en-US" dirty="0"/>
              <a:t> </a:t>
            </a:r>
            <a:r>
              <a:rPr lang="en-US" dirty="0" err="1"/>
              <a:t>cmdb</a:t>
            </a:r>
            <a:r>
              <a:rPr lang="en-US" dirty="0"/>
              <a:t> = new </a:t>
            </a:r>
            <a:r>
              <a:rPr lang="en-US" dirty="0" err="1"/>
              <a:t>SqlCommandBuilder</a:t>
            </a:r>
            <a:r>
              <a:rPr lang="en-US" dirty="0"/>
              <a:t>(</a:t>
            </a:r>
            <a:r>
              <a:rPr lang="en-US" dirty="0" err="1"/>
              <a:t>adp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</a:t>
            </a:r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DataRow</a:t>
            </a:r>
            <a:r>
              <a:rPr lang="en-US" dirty="0"/>
              <a:t> row in </a:t>
            </a:r>
            <a:r>
              <a:rPr lang="en-US" dirty="0" err="1"/>
              <a:t>ds.Tables</a:t>
            </a:r>
            <a:r>
              <a:rPr lang="en-US" dirty="0"/>
              <a:t>["stud1"].Rows)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if (row[0].</a:t>
            </a:r>
            <a:r>
              <a:rPr lang="en-US" dirty="0" err="1"/>
              <a:t>ToString</a:t>
            </a:r>
            <a:r>
              <a:rPr lang="en-US" dirty="0"/>
              <a:t>()==TextBox4.Text)</a:t>
            </a:r>
          </a:p>
          <a:p>
            <a:r>
              <a:rPr lang="en-US" dirty="0"/>
              <a:t>                  {</a:t>
            </a:r>
          </a:p>
          <a:p>
            <a:r>
              <a:rPr lang="en-US" dirty="0"/>
              <a:t>                     </a:t>
            </a:r>
            <a:r>
              <a:rPr lang="en-US" dirty="0" err="1"/>
              <a:t>row.Delete</a:t>
            </a:r>
            <a:r>
              <a:rPr lang="en-US" dirty="0"/>
              <a:t>();</a:t>
            </a:r>
          </a:p>
          <a:p>
            <a:r>
              <a:rPr lang="en-US" dirty="0"/>
              <a:t>  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</a:t>
            </a:r>
            <a:r>
              <a:rPr lang="en-US" dirty="0" err="1"/>
              <a:t>adp.Update</a:t>
            </a:r>
            <a:r>
              <a:rPr lang="en-US" dirty="0"/>
              <a:t>(ds, "stud1");</a:t>
            </a:r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SQLDataAdapter</a:t>
            </a:r>
            <a:r>
              <a:rPr lang="en-IN" dirty="0"/>
              <a:t> with </a:t>
            </a:r>
            <a:r>
              <a:rPr lang="en-IN" dirty="0" err="1"/>
              <a:t>insercommand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1484784"/>
            <a:ext cx="8686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SqlConnection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con=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SqlConnection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@“connection String"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"insert into tblStudent123 values(9,99,'zzz',700)"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SqlCommand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SqlCommand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con);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SqlDataAdapter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adp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SqlDataAdapter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con.Open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adp.InsertCommand</a:t>
            </a:r>
            <a:r>
              <a:rPr lang="en-IN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en-IN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cmd</a:t>
            </a:r>
            <a:r>
              <a:rPr lang="en-IN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int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IN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adp.InsertCommand.ExecuteNonQuery</a:t>
            </a:r>
            <a:r>
              <a:rPr lang="en-IN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(x &gt; 0)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Console.WriteLine(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</a:rPr>
              <a:t>"record inserted successfully"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Console.WriteLine(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</a:rPr>
              <a:t>"record not inserted!!!!!!!!!!!"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con.Close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63914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40CE-A894-F29E-59DA-31174FCDF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SqlDataadapter</a:t>
            </a:r>
            <a:r>
              <a:rPr lang="en-IN" dirty="0"/>
              <a:t> with 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A731A-6127-9E37-6EF2-11AB5452C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93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28625"/>
            <a:ext cx="8686800" cy="838200"/>
          </a:xfrm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071688" y="1571625"/>
            <a:ext cx="2000250" cy="500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.NET Application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286250" y="1571625"/>
            <a:ext cx="2000250" cy="500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.NET Application</a:t>
            </a:r>
            <a:endParaRPr lang="en-IN" dirty="0"/>
          </a:p>
        </p:txBody>
      </p:sp>
      <p:sp>
        <p:nvSpPr>
          <p:cNvPr id="6" name="Can 5"/>
          <p:cNvSpPr/>
          <p:nvPr/>
        </p:nvSpPr>
        <p:spPr>
          <a:xfrm>
            <a:off x="2571750" y="5429250"/>
            <a:ext cx="1285875" cy="13573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Payroll System</a:t>
            </a:r>
            <a:endParaRPr lang="en-IN" dirty="0"/>
          </a:p>
        </p:txBody>
      </p:sp>
      <p:sp>
        <p:nvSpPr>
          <p:cNvPr id="7" name="Can 6"/>
          <p:cNvSpPr/>
          <p:nvPr/>
        </p:nvSpPr>
        <p:spPr>
          <a:xfrm>
            <a:off x="4500563" y="5429250"/>
            <a:ext cx="1357312" cy="13573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Order Processing database</a:t>
            </a:r>
            <a:endParaRPr lang="en-IN" dirty="0"/>
          </a:p>
        </p:txBody>
      </p:sp>
      <p:sp>
        <p:nvSpPr>
          <p:cNvPr id="11271" name="TextBox 7"/>
          <p:cNvSpPr txBox="1">
            <a:spLocks noChangeArrowheads="1"/>
          </p:cNvSpPr>
          <p:nvPr/>
        </p:nvSpPr>
        <p:spPr bwMode="auto">
          <a:xfrm>
            <a:off x="428625" y="2714625"/>
            <a:ext cx="1979613" cy="3698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Open Connection</a:t>
            </a:r>
          </a:p>
        </p:txBody>
      </p:sp>
      <p:sp>
        <p:nvSpPr>
          <p:cNvPr id="11272" name="TextBox 8"/>
          <p:cNvSpPr txBox="1">
            <a:spLocks noChangeArrowheads="1"/>
          </p:cNvSpPr>
          <p:nvPr/>
        </p:nvSpPr>
        <p:spPr bwMode="auto">
          <a:xfrm>
            <a:off x="449263" y="3286125"/>
            <a:ext cx="1979612" cy="3698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Run Commands  </a:t>
            </a:r>
          </a:p>
        </p:txBody>
      </p:sp>
      <p:sp>
        <p:nvSpPr>
          <p:cNvPr id="11273" name="TextBox 9"/>
          <p:cNvSpPr txBox="1">
            <a:spLocks noChangeArrowheads="1"/>
          </p:cNvSpPr>
          <p:nvPr/>
        </p:nvSpPr>
        <p:spPr bwMode="auto">
          <a:xfrm>
            <a:off x="428625" y="3857625"/>
            <a:ext cx="2005013" cy="3698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Retrieve Results  </a:t>
            </a:r>
          </a:p>
        </p:txBody>
      </p:sp>
      <p:sp>
        <p:nvSpPr>
          <p:cNvPr id="11274" name="TextBox 10"/>
          <p:cNvSpPr txBox="1">
            <a:spLocks noChangeArrowheads="1"/>
          </p:cNvSpPr>
          <p:nvPr/>
        </p:nvSpPr>
        <p:spPr bwMode="auto">
          <a:xfrm>
            <a:off x="428625" y="4487863"/>
            <a:ext cx="2005013" cy="3698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Close Connection</a:t>
            </a:r>
          </a:p>
        </p:txBody>
      </p:sp>
      <p:sp>
        <p:nvSpPr>
          <p:cNvPr id="11275" name="TextBox 11"/>
          <p:cNvSpPr txBox="1">
            <a:spLocks noChangeArrowheads="1"/>
          </p:cNvSpPr>
          <p:nvPr/>
        </p:nvSpPr>
        <p:spPr bwMode="auto">
          <a:xfrm>
            <a:off x="6072188" y="2130425"/>
            <a:ext cx="2941637" cy="3698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Open Connection               </a:t>
            </a:r>
          </a:p>
        </p:txBody>
      </p:sp>
      <p:sp>
        <p:nvSpPr>
          <p:cNvPr id="11276" name="TextBox 12"/>
          <p:cNvSpPr txBox="1">
            <a:spLocks noChangeArrowheads="1"/>
          </p:cNvSpPr>
          <p:nvPr/>
        </p:nvSpPr>
        <p:spPr bwMode="auto">
          <a:xfrm>
            <a:off x="6072188" y="2559050"/>
            <a:ext cx="2903537" cy="3698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Retrieve data at client side</a:t>
            </a:r>
          </a:p>
        </p:txBody>
      </p:sp>
      <p:sp>
        <p:nvSpPr>
          <p:cNvPr id="11277" name="TextBox 13"/>
          <p:cNvSpPr txBox="1">
            <a:spLocks noChangeArrowheads="1"/>
          </p:cNvSpPr>
          <p:nvPr/>
        </p:nvSpPr>
        <p:spPr bwMode="auto">
          <a:xfrm>
            <a:off x="6072188" y="3000375"/>
            <a:ext cx="2903537" cy="3698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Close Connection              </a:t>
            </a:r>
          </a:p>
        </p:txBody>
      </p:sp>
      <p:sp>
        <p:nvSpPr>
          <p:cNvPr id="11278" name="TextBox 14"/>
          <p:cNvSpPr txBox="1">
            <a:spLocks noChangeArrowheads="1"/>
          </p:cNvSpPr>
          <p:nvPr/>
        </p:nvSpPr>
        <p:spPr bwMode="auto">
          <a:xfrm>
            <a:off x="6072188" y="3500438"/>
            <a:ext cx="2890837" cy="3698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Manipulate Data                </a:t>
            </a:r>
          </a:p>
        </p:txBody>
      </p:sp>
      <p:sp>
        <p:nvSpPr>
          <p:cNvPr id="11279" name="TextBox 15"/>
          <p:cNvSpPr txBox="1">
            <a:spLocks noChangeArrowheads="1"/>
          </p:cNvSpPr>
          <p:nvPr/>
        </p:nvSpPr>
        <p:spPr bwMode="auto">
          <a:xfrm>
            <a:off x="6072188" y="3929063"/>
            <a:ext cx="2878137" cy="3698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Open Connection              </a:t>
            </a:r>
          </a:p>
        </p:txBody>
      </p:sp>
      <p:sp>
        <p:nvSpPr>
          <p:cNvPr id="11280" name="TextBox 16"/>
          <p:cNvSpPr txBox="1">
            <a:spLocks noChangeArrowheads="1"/>
          </p:cNvSpPr>
          <p:nvPr/>
        </p:nvSpPr>
        <p:spPr bwMode="auto">
          <a:xfrm>
            <a:off x="6072188" y="4357688"/>
            <a:ext cx="2873375" cy="3698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Update Tables                   </a:t>
            </a:r>
          </a:p>
        </p:txBody>
      </p:sp>
      <p:sp>
        <p:nvSpPr>
          <p:cNvPr id="11281" name="TextBox 18"/>
          <p:cNvSpPr txBox="1">
            <a:spLocks noChangeArrowheads="1"/>
          </p:cNvSpPr>
          <p:nvPr/>
        </p:nvSpPr>
        <p:spPr bwMode="auto">
          <a:xfrm>
            <a:off x="6072188" y="4845050"/>
            <a:ext cx="2840037" cy="3698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Close Connection             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1785144" y="3785394"/>
            <a:ext cx="3429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1320007" y="3750469"/>
            <a:ext cx="33591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3249612" y="3749688"/>
            <a:ext cx="335756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3642519" y="3785394"/>
            <a:ext cx="3429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86" name="TextBox 26"/>
          <p:cNvSpPr txBox="1">
            <a:spLocks noChangeArrowheads="1"/>
          </p:cNvSpPr>
          <p:nvPr/>
        </p:nvSpPr>
        <p:spPr bwMode="auto">
          <a:xfrm>
            <a:off x="2000250" y="1214438"/>
            <a:ext cx="19923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Connected Model</a:t>
            </a:r>
            <a:endParaRPr lang="en-IN"/>
          </a:p>
        </p:txBody>
      </p:sp>
      <p:sp>
        <p:nvSpPr>
          <p:cNvPr id="11287" name="TextBox 27"/>
          <p:cNvSpPr txBox="1">
            <a:spLocks noChangeArrowheads="1"/>
          </p:cNvSpPr>
          <p:nvPr/>
        </p:nvSpPr>
        <p:spPr bwMode="auto">
          <a:xfrm>
            <a:off x="4222750" y="1214438"/>
            <a:ext cx="22748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Disconnected Model</a:t>
            </a:r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Object supporting the disconnected model</a:t>
            </a:r>
            <a:endParaRPr lang="en-IN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DataAdapter</a:t>
            </a:r>
            <a:endParaRPr lang="en-US" dirty="0"/>
          </a:p>
          <a:p>
            <a:r>
              <a:rPr lang="en-US" dirty="0" err="1"/>
              <a:t>DataSet</a:t>
            </a:r>
            <a:r>
              <a:rPr lang="en-US" dirty="0"/>
              <a:t> /</a:t>
            </a:r>
            <a:r>
              <a:rPr lang="en-US" dirty="0" err="1"/>
              <a:t>DataTable</a:t>
            </a:r>
            <a:endParaRPr lang="en-US" dirty="0"/>
          </a:p>
          <a:p>
            <a:r>
              <a:rPr lang="en-US" dirty="0" err="1"/>
              <a:t>CommandBuilder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64704"/>
            <a:ext cx="8943394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1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Disconnected read process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860086"/>
              </p:ext>
            </p:extLst>
          </p:nvPr>
        </p:nvGraphicFramePr>
        <p:xfrm>
          <a:off x="214282" y="1428736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3347864" y="2000250"/>
            <a:ext cx="4081636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Dap=new </a:t>
            </a:r>
            <a:r>
              <a:rPr lang="en-US" dirty="0" err="1"/>
              <a:t>SqlDataAdapter</a:t>
            </a:r>
            <a:r>
              <a:rPr lang="en-US" dirty="0"/>
              <a:t>(</a:t>
            </a:r>
            <a:r>
              <a:rPr lang="en-US" dirty="0" err="1"/>
              <a:t>cmd,con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286500" y="1143000"/>
            <a:ext cx="2643188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Dap.Fill</a:t>
            </a:r>
            <a:r>
              <a:rPr lang="en-US" dirty="0"/>
              <a:t>(ds,”table1”)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357688" y="5786438"/>
            <a:ext cx="4786312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Ds.Tables</a:t>
            </a:r>
            <a:r>
              <a:rPr lang="en-US" dirty="0"/>
              <a:t>(“table1”).Rows(</a:t>
            </a:r>
            <a:r>
              <a:rPr lang="en-US" dirty="0" err="1"/>
              <a:t>i</a:t>
            </a:r>
            <a:r>
              <a:rPr lang="en-US" dirty="0"/>
              <a:t>).items(0).</a:t>
            </a:r>
            <a:r>
              <a:rPr lang="en-US" dirty="0" err="1"/>
              <a:t>Tostring</a:t>
            </a:r>
            <a:r>
              <a:rPr lang="en-US" dirty="0"/>
              <a:t>()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5388682" y="2500313"/>
            <a:ext cx="897818" cy="714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</p:cNvCxnSpPr>
          <p:nvPr/>
        </p:nvCxnSpPr>
        <p:spPr>
          <a:xfrm rot="16200000" flipH="1">
            <a:off x="7148513" y="2103438"/>
            <a:ext cx="1571625" cy="650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 rot="5400000">
            <a:off x="6661944" y="4233069"/>
            <a:ext cx="1643063" cy="1463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42875" y="1285875"/>
            <a:ext cx="3429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Con=new </a:t>
            </a:r>
            <a:r>
              <a:rPr lang="en-US" dirty="0" err="1"/>
              <a:t>SqlConnection</a:t>
            </a:r>
            <a:r>
              <a:rPr lang="en-US" dirty="0"/>
              <a:t>(………..);</a:t>
            </a:r>
            <a:endParaRPr lang="en-IN" dirty="0"/>
          </a:p>
        </p:txBody>
      </p:sp>
      <p:cxnSp>
        <p:nvCxnSpPr>
          <p:cNvPr id="20" name="Straight Arrow Connector 19"/>
          <p:cNvCxnSpPr>
            <a:stCxn id="18" idx="2"/>
          </p:cNvCxnSpPr>
          <p:nvPr/>
        </p:nvCxnSpPr>
        <p:spPr>
          <a:xfrm rot="16200000" flipH="1">
            <a:off x="1464469" y="2178844"/>
            <a:ext cx="1500187" cy="714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adapters</a:t>
            </a:r>
            <a:endParaRPr lang="en-IN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285750" y="1214438"/>
            <a:ext cx="8686800" cy="5500687"/>
          </a:xfrm>
        </p:spPr>
        <p:txBody>
          <a:bodyPr/>
          <a:lstStyle/>
          <a:p>
            <a:r>
              <a:rPr lang="en-US" dirty="0"/>
              <a:t>Messenger between database and dataset</a:t>
            </a:r>
          </a:p>
          <a:p>
            <a:r>
              <a:rPr lang="en-US" dirty="0"/>
              <a:t>Fetch data from DB &amp; provide it to Data Set</a:t>
            </a:r>
          </a:p>
          <a:p>
            <a:r>
              <a:rPr lang="en-US" dirty="0"/>
              <a:t>Transfer back data from Data Set to Database.</a:t>
            </a:r>
          </a:p>
          <a:p>
            <a:r>
              <a:rPr lang="en-US" dirty="0"/>
              <a:t>Can link multiple tables.</a:t>
            </a:r>
          </a:p>
          <a:p>
            <a:endParaRPr lang="en-IN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SqlDataAdapter</a:t>
            </a:r>
            <a:r>
              <a:rPr lang="en-US" dirty="0"/>
              <a:t> - Properties</a:t>
            </a:r>
          </a:p>
        </p:txBody>
      </p:sp>
      <p:graphicFrame>
        <p:nvGraphicFramePr>
          <p:cNvPr id="36931" name="Group 67"/>
          <p:cNvGraphicFramePr>
            <a:graphicFrameLocks noGrp="1"/>
          </p:cNvGraphicFramePr>
          <p:nvPr/>
        </p:nvGraphicFramePr>
        <p:xfrm>
          <a:off x="304800" y="1571625"/>
          <a:ext cx="8839200" cy="3340736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Property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SelectCommand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The SqlCommand used to populate a DataSet with records from a database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InsertCommand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The SqlObject to be used for inserting rows in the data source, when the changes made in the DataSet are being propagated to 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UpdateCommand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Any data updates to be performed use this SqlCommand object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DeleteCommand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The SqlCommand object to be used when you delete records from a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DataSet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and wish to have the changes reflected in the data source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930" name="Text Box 66"/>
          <p:cNvSpPr txBox="1">
            <a:spLocks noChangeArrowheads="1"/>
          </p:cNvSpPr>
          <p:nvPr/>
        </p:nvSpPr>
        <p:spPr bwMode="auto">
          <a:xfrm>
            <a:off x="76200" y="5357813"/>
            <a:ext cx="9067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hlink"/>
                </a:solidFill>
                <a:latin typeface="+mj-lt"/>
              </a:rPr>
              <a:t>Each of these properties is a reference to a Command Object but they can share the same connection object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499520"/>
            <a:ext cx="8686800" cy="841248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SqlDataAdapter</a:t>
            </a:r>
            <a:r>
              <a:rPr lang="en-US" dirty="0"/>
              <a:t> - Methods</a:t>
            </a:r>
          </a:p>
        </p:txBody>
      </p:sp>
      <p:graphicFrame>
        <p:nvGraphicFramePr>
          <p:cNvPr id="37929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8608"/>
              </p:ext>
            </p:extLst>
          </p:nvPr>
        </p:nvGraphicFramePr>
        <p:xfrm>
          <a:off x="142875" y="1822450"/>
          <a:ext cx="8929718" cy="3892804"/>
        </p:xfrm>
        <a:graphic>
          <a:graphicData uri="http://schemas.openxmlformats.org/drawingml/2006/table">
            <a:tbl>
              <a:tblPr/>
              <a:tblGrid>
                <a:gridCol w="1602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6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35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Method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66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Fill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Executes the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Command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to fill/refresh the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DataSet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Object with the data from the data source.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Refreshing of data can be done only for those tables of the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DataSet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which have a primary key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25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Update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Calls the respective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InsertCommand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UpdateCommand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or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DeleteCommand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for each inserted, updated, or deleted row in the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DataSet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to reflect the changes made in the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DataSet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in the original data source. This will re-establish the connection to the data source as necessary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set</a:t>
            </a:r>
            <a:endParaRPr lang="en-IN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mini database</a:t>
            </a:r>
          </a:p>
          <a:p>
            <a:r>
              <a:rPr lang="en-US" dirty="0"/>
              <a:t>Data set is disconnected from original database </a:t>
            </a:r>
          </a:p>
          <a:p>
            <a:r>
              <a:rPr lang="en-US" dirty="0"/>
              <a:t>Objects of Data Set</a:t>
            </a:r>
          </a:p>
          <a:p>
            <a:pPr lvl="1"/>
            <a:r>
              <a:rPr lang="en-US" dirty="0"/>
              <a:t>Data Tables</a:t>
            </a:r>
          </a:p>
          <a:p>
            <a:pPr lvl="1"/>
            <a:r>
              <a:rPr lang="en-US" dirty="0"/>
              <a:t>Data relations</a:t>
            </a:r>
          </a:p>
          <a:p>
            <a:pPr lvl="1">
              <a:buFont typeface="Wingdings 2" pitchFamily="18" charset="2"/>
              <a:buNone/>
            </a:pPr>
            <a:endParaRPr lang="en-IN" dirty="0"/>
          </a:p>
          <a:p>
            <a:r>
              <a:rPr lang="en-US" sz="2400" dirty="0">
                <a:solidFill>
                  <a:srgbClr val="FF0000"/>
                </a:solidFill>
              </a:rPr>
              <a:t>Data Set is present in the </a:t>
            </a:r>
            <a:r>
              <a:rPr lang="en-US" sz="2800" b="1" u="sng" dirty="0">
                <a:solidFill>
                  <a:srgbClr val="FF0000"/>
                </a:solidFill>
              </a:rPr>
              <a:t>System.Data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namespace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rek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7161</TotalTime>
  <Words>863</Words>
  <Application>Microsoft Office PowerPoint</Application>
  <PresentationFormat>On-screen Show (4:3)</PresentationFormat>
  <Paragraphs>148</Paragraphs>
  <Slides>15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Franklin Gothic Book</vt:lpstr>
      <vt:lpstr>Franklin Gothic Medium</vt:lpstr>
      <vt:lpstr>Wingdings</vt:lpstr>
      <vt:lpstr>Wingdings 2</vt:lpstr>
      <vt:lpstr>Trek</vt:lpstr>
      <vt:lpstr>Working with database (disconnected) </vt:lpstr>
      <vt:lpstr>PowerPoint Presentation</vt:lpstr>
      <vt:lpstr>Object supporting the disconnected model</vt:lpstr>
      <vt:lpstr>PowerPoint Presentation</vt:lpstr>
      <vt:lpstr>Disconnected read process</vt:lpstr>
      <vt:lpstr>Data adapters</vt:lpstr>
      <vt:lpstr>SqlDataAdapter - Properties</vt:lpstr>
      <vt:lpstr>SqlDataAdapter - Methods</vt:lpstr>
      <vt:lpstr>Data set</vt:lpstr>
      <vt:lpstr>commandbuilder</vt:lpstr>
      <vt:lpstr>Insert record</vt:lpstr>
      <vt:lpstr>Update record</vt:lpstr>
      <vt:lpstr>Delete record</vt:lpstr>
      <vt:lpstr>SQLDataAdapter with insercommand</vt:lpstr>
      <vt:lpstr>SqlDataadapter with Stored procedure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database</dc:title>
  <dc:creator>SSCS</dc:creator>
  <cp:lastModifiedBy>pravin gaikwad</cp:lastModifiedBy>
  <cp:revision>524</cp:revision>
  <dcterms:created xsi:type="dcterms:W3CDTF">2012-09-25T02:24:32Z</dcterms:created>
  <dcterms:modified xsi:type="dcterms:W3CDTF">2024-07-16T10:27:02Z</dcterms:modified>
</cp:coreProperties>
</file>