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73" r:id="rId10"/>
    <p:sldId id="269" r:id="rId11"/>
    <p:sldId id="263" r:id="rId12"/>
    <p:sldId id="270" r:id="rId13"/>
    <p:sldId id="264" r:id="rId14"/>
    <p:sldId id="265" r:id="rId15"/>
    <p:sldId id="266" r:id="rId16"/>
    <p:sldId id="271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5E066C-79A0-4310-A83A-F8991DC09F7D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7967F-8F04-478E-B53A-7383686C4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OAuth and </a:t>
            </a:r>
            <a:r>
              <a:rPr lang="en-US" dirty="0" err="1" smtClean="0"/>
              <a:t>OpenID</a:t>
            </a:r>
            <a:r>
              <a:rPr lang="en-US" dirty="0" smtClean="0"/>
              <a:t> (External Authentication)  for authentication using  Gmail,</a:t>
            </a:r>
            <a:r>
              <a:rPr lang="en-US" baseline="0" dirty="0" smtClean="0"/>
              <a:t> Facebook twitter login credential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27967F-8F04-478E-B53A-7383686C42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1F6F3-7A54-4ED9-AFD6-BCC1E27EABD6}" type="datetimeFigureOut">
              <a:rPr lang="en-IN" smtClean="0"/>
              <a:t>12.7.25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C7B3F-BBD8-4ADC-A23F-85A13F4B73F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Authentication and Authorization	in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57" y="-195200"/>
            <a:ext cx="10515600" cy="1325563"/>
          </a:xfrm>
        </p:spPr>
        <p:txBody>
          <a:bodyPr/>
          <a:lstStyle/>
          <a:p>
            <a:r>
              <a:rPr lang="en-IN" altLang="en-US" b="1" dirty="0">
                <a:solidFill>
                  <a:srgbClr val="002060"/>
                </a:solidFill>
              </a:rPr>
              <a:t>Windows Authentication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7383" y="605430"/>
            <a:ext cx="11370366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Configuration Settings :</a:t>
            </a:r>
            <a:endParaRPr lang="en-IN" dirty="0"/>
          </a:p>
          <a:p>
            <a:pPr lvl="1"/>
            <a:r>
              <a:rPr lang="en-IN" sz="2400" dirty="0"/>
              <a:t>&lt;system.web&gt;</a:t>
            </a:r>
          </a:p>
          <a:p>
            <a:pPr lvl="1"/>
            <a:r>
              <a:rPr lang="en-IN" sz="2400" dirty="0"/>
              <a:t>	&lt;authentication mode="Windows" /&gt;</a:t>
            </a:r>
          </a:p>
          <a:p>
            <a:pPr lvl="1"/>
            <a:r>
              <a:rPr lang="en-IN" sz="2400" dirty="0"/>
              <a:t>	&lt;authorization&gt;</a:t>
            </a:r>
          </a:p>
          <a:p>
            <a:pPr lvl="1"/>
            <a:r>
              <a:rPr lang="en-IN" sz="2400" dirty="0"/>
              <a:t>	   &lt;deny users="?"/&gt;</a:t>
            </a:r>
          </a:p>
          <a:p>
            <a:pPr lvl="1"/>
            <a:r>
              <a:rPr lang="en-IN" sz="2400" dirty="0"/>
              <a:t>	&lt;/authorization&gt;</a:t>
            </a:r>
          </a:p>
          <a:p>
            <a:pPr lvl="1"/>
            <a:r>
              <a:rPr lang="en-IN" sz="2400" dirty="0"/>
              <a:t>&lt;/system.web&gt;</a:t>
            </a:r>
          </a:p>
          <a:p>
            <a:r>
              <a:rPr lang="en-IN" sz="2400" b="1" dirty="0"/>
              <a:t>Project Settings 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Anonymous authentication should be disabled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Window Authentication should be enabled.</a:t>
            </a:r>
          </a:p>
          <a:p>
            <a:endParaRPr lang="en-IN" sz="2400" b="1" dirty="0"/>
          </a:p>
          <a:p>
            <a:r>
              <a:rPr lang="en-IN" sz="2400" b="1" dirty="0"/>
              <a:t>Window Users:</a:t>
            </a:r>
          </a:p>
          <a:p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DESKTOP-ABKHEEV\Administrator </a:t>
            </a:r>
            <a:endParaRPr lang="en-IN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DESKTOP-ABKHEEV\guest2</a:t>
            </a:r>
          </a:p>
          <a:p>
            <a:r>
              <a:rPr lang="en-IN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DESKTOP-ABKHEEV\Acer</a:t>
            </a:r>
            <a:endParaRPr lang="en-IN" sz="200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endParaRPr lang="en-I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endParaRPr lang="en-IN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01749" y="482667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statement &lt;deny users="?"&gt; in the web. config file as stated in Listing 2 implies that all permissions are granted only to the authenticated users. The users who are not authenticated are not granted any permission. </a:t>
            </a:r>
          </a:p>
          <a:p>
            <a:endParaRPr lang="en-US" dirty="0">
              <a:solidFill>
                <a:srgbClr val="FF0000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symbol "?" indicates all 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Google Sans"/>
              </a:rPr>
              <a:t>Non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 Authenticated and Anonymous users.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Authorization in MVC5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Authorization?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Authorization is a security mechanism that is used to determine whether the user has access to a particular resource or not. </a:t>
            </a:r>
          </a:p>
          <a:p>
            <a:pPr algn="just" fontAlgn="base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authentication happens first, and then only authorization. </a:t>
            </a:r>
          </a:p>
          <a:p>
            <a:pPr algn="just" fontAlgn="base"/>
            <a:endParaRPr lang="en-US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Roll Base Authentication and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?</a:t>
            </a:r>
          </a:p>
          <a:p>
            <a:pPr lvl="1"/>
            <a:r>
              <a:rPr lang="en-US" dirty="0"/>
              <a:t>Roles are permission which are given to a particular user to access some resource.</a:t>
            </a:r>
          </a:p>
          <a:p>
            <a:pPr lvl="1"/>
            <a:r>
              <a:rPr lang="en-US" dirty="0"/>
              <a:t>Roles are used to provide security to the system.</a:t>
            </a:r>
          </a:p>
          <a:p>
            <a:pPr lvl="1"/>
            <a:r>
              <a:rPr lang="en-US" dirty="0"/>
              <a:t>A user can have multiple roles.</a:t>
            </a:r>
          </a:p>
          <a:p>
            <a:pPr lvl="1"/>
            <a:r>
              <a:rPr lang="en-US" dirty="0"/>
              <a:t>Role example - Admin, Customer, Accountant etc...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1701"/>
            <a:ext cx="10515600" cy="1325563"/>
          </a:xfrm>
        </p:spPr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444" y="977486"/>
            <a:ext cx="10515600" cy="5754618"/>
          </a:xfrm>
        </p:spPr>
        <p:txBody>
          <a:bodyPr>
            <a:normAutofit/>
          </a:bodyPr>
          <a:lstStyle/>
          <a:p>
            <a:r>
              <a:rPr lang="en-US" b="1" dirty="0"/>
              <a:t>Step 1:</a:t>
            </a:r>
            <a:r>
              <a:rPr lang="en-US" dirty="0"/>
              <a:t> First apply Authentication on project</a:t>
            </a:r>
          </a:p>
          <a:p>
            <a:pPr marL="0" indent="0">
              <a:buNone/>
            </a:pPr>
            <a:r>
              <a:rPr lang="en-US" dirty="0"/>
              <a:t>       (Form or windows or any)</a:t>
            </a:r>
          </a:p>
          <a:p>
            <a:r>
              <a:rPr lang="en-US" b="1" dirty="0"/>
              <a:t>Step 2:</a:t>
            </a:r>
            <a:r>
              <a:rPr lang="en-US" dirty="0"/>
              <a:t>create table </a:t>
            </a:r>
            <a:r>
              <a:rPr lang="en-US" dirty="0" err="1"/>
              <a:t>tblLogin</a:t>
            </a:r>
            <a:r>
              <a:rPr lang="en-US" dirty="0"/>
              <a:t> and </a:t>
            </a:r>
            <a:r>
              <a:rPr lang="en-US" dirty="0" err="1"/>
              <a:t>tblUserRole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(NOTE: here </a:t>
            </a:r>
            <a:r>
              <a:rPr lang="en-US" dirty="0" err="1">
                <a:solidFill>
                  <a:srgbClr val="FF0000"/>
                </a:solidFill>
              </a:rPr>
              <a:t>tblLogin</a:t>
            </a:r>
            <a:r>
              <a:rPr lang="en-US" dirty="0">
                <a:solidFill>
                  <a:srgbClr val="FF0000"/>
                </a:solidFill>
              </a:rPr>
              <a:t> table having id as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primary key and </a:t>
            </a:r>
            <a:r>
              <a:rPr lang="en-US" dirty="0" err="1">
                <a:solidFill>
                  <a:srgbClr val="FF0000"/>
                </a:solidFill>
              </a:rPr>
              <a:t>tblUserRole</a:t>
            </a:r>
            <a:r>
              <a:rPr lang="en-US" dirty="0">
                <a:solidFill>
                  <a:srgbClr val="FF0000"/>
                </a:solidFill>
              </a:rPr>
              <a:t> having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userid</a:t>
            </a:r>
            <a:r>
              <a:rPr lang="en-US" dirty="0">
                <a:solidFill>
                  <a:srgbClr val="FF0000"/>
                </a:solidFill>
              </a:rPr>
              <a:t> as foreign key)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 3: create a class GTHCollegeProvider and extend </a:t>
            </a:r>
            <a:r>
              <a:rPr lang="en-US" b="1" dirty="0"/>
              <a:t>abstract class RoleProvider</a:t>
            </a:r>
            <a:r>
              <a:rPr lang="en-US" dirty="0"/>
              <a:t> in it. Implement all abstract methods in GTHCollegeProvider class</a:t>
            </a:r>
          </a:p>
          <a:p>
            <a:pPr marL="0" indent="0">
              <a:buNone/>
            </a:pPr>
            <a:r>
              <a:rPr lang="en-US" dirty="0"/>
              <a:t>(Note : Abstract class RoleProvider is available in </a:t>
            </a:r>
            <a:r>
              <a:rPr lang="en-IN" dirty="0">
                <a:solidFill>
                  <a:srgbClr val="FF0000"/>
                </a:solidFill>
              </a:rPr>
              <a:t>System.Web.Security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D2097D-000B-5A9D-ED0A-7AA59D1A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74" y="1513233"/>
            <a:ext cx="3886200" cy="179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</a:t>
            </a:r>
            <a:r>
              <a:rPr lang="en-US" dirty="0"/>
              <a:t>Goto WebConfig file  </a:t>
            </a:r>
            <a:r>
              <a:rPr lang="en-US" sz="2400" b="1" dirty="0" smtClean="0">
                <a:solidFill>
                  <a:srgbClr val="00B050"/>
                </a:solidFill>
              </a:rPr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O</a:t>
            </a:r>
            <a:r>
              <a:rPr lang="en-US" sz="2400" b="1" smtClean="0">
                <a:solidFill>
                  <a:srgbClr val="00B050"/>
                </a:solidFill>
              </a:rPr>
              <a:t>utter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Web.config</a:t>
            </a:r>
            <a:r>
              <a:rPr lang="en-US" sz="2400" b="1" dirty="0">
                <a:solidFill>
                  <a:srgbClr val="00B050"/>
                </a:solidFill>
              </a:rPr>
              <a:t> file not from View Folder)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227045-7A05-C89E-406C-4483DCDDB843}"/>
              </a:ext>
            </a:extLst>
          </p:cNvPr>
          <p:cNvSpPr txBox="1"/>
          <p:nvPr/>
        </p:nvSpPr>
        <p:spPr>
          <a:xfrm>
            <a:off x="571500" y="2522557"/>
            <a:ext cx="1162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mode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	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loginUrl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GTHHome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/login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roleManager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defaultProvider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enabled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providers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	  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clear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 &lt;!--</a:t>
            </a:r>
            <a:r>
              <a:rPr lang="en-IN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set type=</a:t>
            </a:r>
            <a:r>
              <a:rPr lang="en-IN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namespace.classname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--&gt;               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  &lt;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add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GTHCollegeAuthentication.GTHCollegeProvider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providers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roleManager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 : Go to </a:t>
            </a:r>
            <a:r>
              <a:rPr lang="en-US" dirty="0" err="1"/>
              <a:t>GTHCollegeProvider.cs</a:t>
            </a:r>
            <a:r>
              <a:rPr lang="en-US" dirty="0"/>
              <a:t> class and add below code in  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GetRolesforUser</a:t>
            </a:r>
            <a:r>
              <a:rPr lang="en-US" dirty="0"/>
              <a:t>()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F6C593-D29F-64B0-6177-E56165250D75}"/>
              </a:ext>
            </a:extLst>
          </p:cNvPr>
          <p:cNvSpPr txBox="1"/>
          <p:nvPr/>
        </p:nvSpPr>
        <p:spPr>
          <a:xfrm>
            <a:off x="331305" y="2963032"/>
            <a:ext cx="1197996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IN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GetRolesForUser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username)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Technique 1 retrieve all Roles using LINQ join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endParaRPr lang="en-IN" sz="18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context.tblLogins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role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context.tblUserRoles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user.id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equals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role.userid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user.userName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username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role.role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97544-9E7F-E9AE-4102-E4ED5E978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8621-32F6-C6BF-8EA6-50AA6396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How to Apply Authorization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6A475-0583-773F-D506-28758A6B4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en-US" dirty="0"/>
              <a:t>Step 5 : Go to </a:t>
            </a:r>
            <a:r>
              <a:rPr lang="en-US" dirty="0" err="1"/>
              <a:t>GTHCollegeProvider.cs</a:t>
            </a:r>
            <a:r>
              <a:rPr lang="en-US" dirty="0"/>
              <a:t> class and add below code in  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  <a:r>
              <a:rPr lang="en-US" dirty="0" err="1"/>
              <a:t>GetRolesforUser</a:t>
            </a:r>
            <a:r>
              <a:rPr lang="en-US" dirty="0"/>
              <a:t>() method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C0011-DE56-E799-CB9E-08DF574B4416}"/>
              </a:ext>
            </a:extLst>
          </p:cNvPr>
          <p:cNvSpPr txBox="1"/>
          <p:nvPr/>
        </p:nvSpPr>
        <p:spPr>
          <a:xfrm>
            <a:off x="159025" y="2333685"/>
            <a:ext cx="12138991" cy="33855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GetRolesForUser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username)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{           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context =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dbGTHCollegeEntities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// Technique 2 retrieve all Roles using Store procedure  </a:t>
            </a:r>
          </a:p>
          <a:p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SqlParameter param1 = </a:t>
            </a:r>
            <a:r>
              <a:rPr lang="pt-B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SqlParameter(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"@uname"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username);</a:t>
            </a:r>
          </a:p>
          <a:p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context.Database.SqlQuery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tblUserRole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sp_get_rolls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   @uname"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						               param1).ToList&lt;tblUserRole&gt;();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String[]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data.select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(x=&gt;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x.role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US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toArray</a:t>
            </a:r>
            <a:r>
              <a:rPr lang="en-US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</a:p>
          <a:p>
            <a:r>
              <a:rPr lang="en-IN" sz="180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return</a:t>
            </a:r>
            <a:r>
              <a:rPr lang="en-IN" sz="180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roleArray</a:t>
            </a:r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         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808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Apply Authorization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6: now Go to controller where we are applying </a:t>
            </a:r>
            <a:r>
              <a:rPr lang="en-US" b="1" dirty="0"/>
              <a:t>authorization</a:t>
            </a:r>
          </a:p>
          <a:p>
            <a:pPr marL="0" indent="0">
              <a:buNone/>
            </a:pPr>
            <a:r>
              <a:rPr lang="en-US" b="1" dirty="0" err="1"/>
              <a:t>Goto</a:t>
            </a:r>
            <a:r>
              <a:rPr lang="en-US" b="1" dirty="0"/>
              <a:t> </a:t>
            </a:r>
            <a:r>
              <a:rPr lang="en-US" dirty="0"/>
              <a:t> ActionMethod and add below annotation above that ActionMethod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NOTE: add Authorize annotation on GET as well as POST method for more security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3704" y="3262630"/>
            <a:ext cx="5049078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[Authorize(Roles =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Create()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1F958-3CB4-DEFA-43CC-C0F5515AA322}"/>
              </a:ext>
            </a:extLst>
          </p:cNvPr>
          <p:cNvSpPr txBox="1"/>
          <p:nvPr/>
        </p:nvSpPr>
        <p:spPr>
          <a:xfrm>
            <a:off x="5612296" y="3124131"/>
            <a:ext cx="6096000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[Authorize(Roles =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Admin,HOD,Teacher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allow </a:t>
            </a:r>
            <a:r>
              <a:rPr lang="en-US" sz="18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Admin,HOD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and teacher only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ActionResult Index()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Action Link by Role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Goto</a:t>
            </a:r>
            <a:r>
              <a:rPr lang="en-US" dirty="0"/>
              <a:t> View and put </a:t>
            </a:r>
            <a:r>
              <a:rPr lang="en-US" dirty="0" err="1"/>
              <a:t>ActionLink</a:t>
            </a:r>
            <a:r>
              <a:rPr lang="en-US" dirty="0"/>
              <a:t> inside if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Above code </a:t>
            </a:r>
            <a:r>
              <a:rPr lang="en-US" dirty="0" err="1"/>
              <a:t>ActionLink</a:t>
            </a:r>
            <a:r>
              <a:rPr lang="en-US" dirty="0"/>
              <a:t> “Details” is available for all logged In users</a:t>
            </a:r>
          </a:p>
          <a:p>
            <a:pPr marL="0" indent="0">
              <a:buNone/>
            </a:pPr>
            <a:r>
              <a:rPr lang="en-US" dirty="0" err="1"/>
              <a:t>ActionLink</a:t>
            </a:r>
            <a:r>
              <a:rPr lang="en-US" dirty="0"/>
              <a:t> “Edit” is available for Admin and Teacher only</a:t>
            </a:r>
          </a:p>
          <a:p>
            <a:pPr marL="0" indent="0">
              <a:buNone/>
            </a:pPr>
            <a:r>
              <a:rPr lang="en-US" dirty="0" err="1"/>
              <a:t>ActionLink</a:t>
            </a:r>
            <a:r>
              <a:rPr lang="en-US" dirty="0"/>
              <a:t> “Delete” is available for Admin only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97E1EF-3D9F-D0E1-D3AE-2ECCA0D429B3}"/>
              </a:ext>
            </a:extLst>
          </p:cNvPr>
          <p:cNvSpPr txBox="1"/>
          <p:nvPr/>
        </p:nvSpPr>
        <p:spPr>
          <a:xfrm>
            <a:off x="838200" y="2292700"/>
            <a:ext cx="11158331" cy="28623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/>
              <a:t>@Html.ActionLink("Details", "Details", new { id = item.id });</a:t>
            </a:r>
          </a:p>
          <a:p>
            <a:r>
              <a:rPr lang="en-IN" sz="2000" dirty="0"/>
              <a:t>            @if (</a:t>
            </a:r>
            <a:r>
              <a:rPr lang="en-IN" sz="2000" dirty="0" err="1"/>
              <a:t>User.IsInRole</a:t>
            </a:r>
            <a:r>
              <a:rPr lang="en-IN" sz="2000" dirty="0"/>
              <a:t>("Admin") || </a:t>
            </a:r>
            <a:r>
              <a:rPr lang="en-IN" sz="2000" dirty="0" err="1"/>
              <a:t>User.IsInRole</a:t>
            </a:r>
            <a:r>
              <a:rPr lang="en-IN" sz="2000" dirty="0"/>
              <a:t>("Teacher"))</a:t>
            </a:r>
          </a:p>
          <a:p>
            <a:r>
              <a:rPr lang="en-IN" sz="2000" dirty="0"/>
              <a:t>                 {</a:t>
            </a:r>
          </a:p>
          <a:p>
            <a:r>
              <a:rPr lang="en-IN" sz="2000" dirty="0"/>
              <a:t>                      @Html.ActionLink("Edit", "Edit", new { id = item.id })</a:t>
            </a:r>
          </a:p>
          <a:p>
            <a:r>
              <a:rPr lang="en-IN" sz="2000" dirty="0"/>
              <a:t>                 }  </a:t>
            </a:r>
          </a:p>
          <a:p>
            <a:r>
              <a:rPr lang="en-IN" sz="2000" dirty="0"/>
              <a:t>            @if (</a:t>
            </a:r>
            <a:r>
              <a:rPr lang="en-IN" sz="2000" dirty="0" err="1"/>
              <a:t>User.IsInRole</a:t>
            </a:r>
            <a:r>
              <a:rPr lang="en-IN" sz="2000" dirty="0"/>
              <a:t>("Admin"))</a:t>
            </a:r>
          </a:p>
          <a:p>
            <a:r>
              <a:rPr lang="en-IN" sz="2000" dirty="0"/>
              <a:t>                 {</a:t>
            </a:r>
          </a:p>
          <a:p>
            <a:r>
              <a:rPr lang="en-IN" sz="2000" dirty="0"/>
              <a:t>                    @Html.ActionLink("Delete", "Delete", new { id = item.id });</a:t>
            </a:r>
          </a:p>
          <a:p>
            <a:r>
              <a:rPr lang="en-IN" sz="2000" dirty="0"/>
              <a:t>             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55" y="287852"/>
            <a:ext cx="10515600" cy="1325563"/>
          </a:xfrm>
        </p:spPr>
        <p:txBody>
          <a:bodyPr/>
          <a:lstStyle/>
          <a:p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292224"/>
            <a:ext cx="10515600" cy="55657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Authentication is the process of </a:t>
            </a:r>
            <a:r>
              <a:rPr lang="en-US" b="1" dirty="0">
                <a:solidFill>
                  <a:srgbClr val="FF0000"/>
                </a:solidFill>
              </a:rPr>
              <a:t>verifying the identity of a user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Authentication </a:t>
            </a:r>
            <a:r>
              <a:rPr lang="en-US" dirty="0"/>
              <a:t>is the process to validate someone against some data resource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 of Authentication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Forms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Windows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Passport  (Microsoft authentication service)</a:t>
            </a:r>
            <a:r>
              <a:rPr lang="en-US" sz="3200" dirty="0"/>
              <a:t> </a:t>
            </a:r>
            <a:r>
              <a:rPr lang="en-US" sz="1800" dirty="0" smtClean="0">
                <a:solidFill>
                  <a:srgbClr val="FF0000"/>
                </a:solidFill>
              </a:rPr>
              <a:t>deprecated</a:t>
            </a:r>
            <a:endParaRPr lang="en-US" sz="3200" dirty="0">
              <a:solidFill>
                <a:srgbClr val="FF000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 smtClean="0"/>
              <a:t>Federated </a:t>
            </a:r>
          </a:p>
          <a:p>
            <a:pPr marL="0" indent="0">
              <a:buNone/>
            </a:pPr>
            <a:r>
              <a:rPr lang="en-US" sz="3200" dirty="0"/>
              <a:t>	</a:t>
            </a:r>
            <a:r>
              <a:rPr lang="en-US" dirty="0"/>
              <a:t>A</a:t>
            </a:r>
            <a:r>
              <a:rPr lang="en-US" dirty="0" smtClean="0"/>
              <a:t>llows </a:t>
            </a:r>
            <a:r>
              <a:rPr lang="en-US" dirty="0"/>
              <a:t>users to authenticate with your application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using </a:t>
            </a:r>
            <a:r>
              <a:rPr lang="en-US" b="1" dirty="0"/>
              <a:t>external identity providers (</a:t>
            </a:r>
            <a:r>
              <a:rPr lang="en-US" b="1" dirty="0" err="1"/>
              <a:t>IdPs</a:t>
            </a:r>
            <a:r>
              <a:rPr lang="en-US" b="1" dirty="0"/>
              <a:t>)</a:t>
            </a:r>
            <a:r>
              <a:rPr lang="en-US" dirty="0"/>
              <a:t> such as:</a:t>
            </a:r>
          </a:p>
          <a:p>
            <a:pPr lvl="3"/>
            <a:r>
              <a:rPr lang="en-US" dirty="0"/>
              <a:t>Micr</a:t>
            </a:r>
            <a:r>
              <a:rPr lang="en-US" sz="2300" dirty="0"/>
              <a:t>osoft Azure AD</a:t>
            </a:r>
          </a:p>
          <a:p>
            <a:pPr lvl="3"/>
            <a:r>
              <a:rPr lang="en-US" sz="2300" dirty="0"/>
              <a:t>Google</a:t>
            </a:r>
          </a:p>
          <a:p>
            <a:pPr lvl="3"/>
            <a:r>
              <a:rPr lang="en-US" sz="2300" dirty="0"/>
              <a:t>Facebook</a:t>
            </a:r>
          </a:p>
          <a:p>
            <a:pPr lvl="3"/>
            <a:r>
              <a:rPr lang="en-US" sz="2300" dirty="0" err="1"/>
              <a:t>Okta</a:t>
            </a:r>
            <a:endParaRPr lang="en-US" sz="2300" dirty="0"/>
          </a:p>
          <a:p>
            <a:pPr lvl="3"/>
            <a:r>
              <a:rPr lang="en-US" sz="2300" dirty="0" err="1"/>
              <a:t>IdentityServer</a:t>
            </a:r>
            <a:endParaRPr lang="en-US" sz="2300" dirty="0"/>
          </a:p>
          <a:p>
            <a:pPr marL="457200" lvl="1" indent="0">
              <a:buNone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None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Authorization </a:t>
            </a:r>
            <a:r>
              <a:rPr lang="en-US" b="1" dirty="0">
                <a:solidFill>
                  <a:srgbClr val="FF0000"/>
                </a:solidFill>
              </a:rPr>
              <a:t>is a security system which checks whether user has access to a particular resources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Authentication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in 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System.Web.Security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To implement form authentication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Set Mode in </a:t>
            </a:r>
            <a:r>
              <a:rPr lang="en-US" sz="2000" dirty="0" err="1"/>
              <a:t>web.Config</a:t>
            </a:r>
            <a:endParaRPr lang="en-US" sz="2000" dirty="0"/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FormAuthentication.SetAuthCookie</a:t>
            </a:r>
            <a:r>
              <a:rPr lang="en-US" sz="2000" dirty="0"/>
              <a:t>() for login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2000" dirty="0"/>
              <a:t>Use </a:t>
            </a:r>
            <a:r>
              <a:rPr lang="en-US" sz="2000" dirty="0" err="1"/>
              <a:t>FormAuthentication.SignOut</a:t>
            </a:r>
            <a:r>
              <a:rPr lang="en-US" sz="2000" dirty="0"/>
              <a:t>() for logout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73"/>
            <a:ext cx="10515600" cy="1325563"/>
          </a:xfrm>
        </p:spPr>
        <p:txBody>
          <a:bodyPr/>
          <a:lstStyle/>
          <a:p>
            <a:r>
              <a:rPr lang="en-US" dirty="0"/>
              <a:t>Steps to implement Form authentication in MVC 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542"/>
            <a:ext cx="10515600" cy="4351338"/>
          </a:xfrm>
        </p:spPr>
        <p:txBody>
          <a:bodyPr/>
          <a:lstStyle/>
          <a:p>
            <a:r>
              <a:rPr lang="en-US" dirty="0"/>
              <a:t>Step1 : </a:t>
            </a:r>
            <a:r>
              <a:rPr lang="en-US" dirty="0" err="1"/>
              <a:t>Goto</a:t>
            </a:r>
            <a:r>
              <a:rPr lang="en-US" dirty="0"/>
              <a:t> Web. Config file (Main </a:t>
            </a:r>
            <a:r>
              <a:rPr lang="en-US" dirty="0" err="1"/>
              <a:t>Web.Config</a:t>
            </a:r>
            <a:r>
              <a:rPr lang="en-US" dirty="0"/>
              <a:t> file) and add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Step2 : Go to the controller (Employees) and add filter [Authorize] on all Action Method where we want authentication.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861930" y="1731046"/>
            <a:ext cx="84681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&lt;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ascadia Mono" panose="020B0609020000020004" pitchFamily="49" charset="0"/>
              </a:rPr>
              <a:t>mode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  		&lt;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loginUrl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Employees/Login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"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forms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	&lt;/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authentication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&lt;/</a:t>
            </a:r>
            <a:r>
              <a:rPr lang="en-IN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system.web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669775" y="4050561"/>
            <a:ext cx="94222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[Authorize]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ActionResult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StudReg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User.Identity.IsAuthenticated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"Login"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65" y="195610"/>
            <a:ext cx="11542644" cy="4508912"/>
          </a:xfrm>
        </p:spPr>
        <p:txBody>
          <a:bodyPr>
            <a:normAutofit/>
          </a:bodyPr>
          <a:lstStyle/>
          <a:p>
            <a:r>
              <a:rPr lang="en-US" dirty="0"/>
              <a:t>Step 3: In login ActionMethod</a:t>
            </a:r>
          </a:p>
          <a:p>
            <a:pPr marL="0" indent="0">
              <a:buNone/>
            </a:pPr>
            <a:r>
              <a:rPr lang="en-US" dirty="0"/>
              <a:t> 	if </a:t>
            </a:r>
            <a:r>
              <a:rPr lang="en-US" dirty="0" err="1"/>
              <a:t>userid</a:t>
            </a:r>
            <a:r>
              <a:rPr lang="en-US" dirty="0"/>
              <a:t> and password is valid then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Step 4: After login. To show user name who logged in write below code in 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65" y="1117070"/>
            <a:ext cx="11847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ModelState.IsValid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data = mdb.login123.Where(m=&gt;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m.username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lv.username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&amp;&amp; 			  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               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m.password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==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lv.password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).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FirstOrDefault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(data!=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{                    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FormsAuthentication.SetAuthCookie</a:t>
            </a:r>
            <a:r>
              <a:rPr lang="en-IN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b="1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IN" b="1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pravin</a:t>
            </a:r>
            <a:r>
              <a:rPr lang="en-IN" b="1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IN" b="1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IN" b="1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StudReg</a:t>
            </a:r>
            <a:r>
              <a:rPr lang="en-IN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  <a:endParaRPr lang="en-IN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7913" y="4148654"/>
            <a:ext cx="7156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h4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student registration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ascadia Mono" panose="020B0609020000020004" pitchFamily="49" charset="0"/>
              </a:rPr>
              <a:t>h4</a:t>
            </a:r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IN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User.Identity.IsAuthenticated</a:t>
            </a:r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IN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de-D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de-DE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h4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r>
              <a:rPr lang="de-DE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 Name: @User.Identity.Name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de-DE" sz="1800" dirty="0">
                <a:solidFill>
                  <a:srgbClr val="8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h4</a:t>
            </a:r>
            <a:r>
              <a:rPr lang="de-DE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de-DE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}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In logout ActionMethod write below code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313043" y="2546579"/>
            <a:ext cx="76995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FormsAuthentication.SignOut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RedirectToAction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"Login"</a:t>
            </a:r>
            <a:r>
              <a:rPr lang="en-IN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6DAE-7E29-6A8E-BB8B-6FFE602C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set Authentication globally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E318-173D-2C42-2ED0-D722D4BB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 err="1"/>
              <a:t>goto</a:t>
            </a:r>
            <a:r>
              <a:rPr lang="en-IN" dirty="0"/>
              <a:t> to </a:t>
            </a:r>
            <a:r>
              <a:rPr lang="en-IN" dirty="0" err="1"/>
              <a:t>Global.asax.cs</a:t>
            </a:r>
            <a:r>
              <a:rPr lang="en-IN" dirty="0"/>
              <a:t> file</a:t>
            </a:r>
          </a:p>
          <a:p>
            <a:r>
              <a:rPr lang="en-IN" dirty="0"/>
              <a:t>add below code in </a:t>
            </a:r>
            <a:r>
              <a:rPr lang="en-IN" dirty="0" err="1"/>
              <a:t>Application_Start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 smtClean="0"/>
              <a:t>GlobalFilters</a:t>
            </a:r>
            <a:r>
              <a:rPr lang="en-IN" dirty="0" smtClean="0"/>
              <a:t>.</a:t>
            </a:r>
            <a:r>
              <a:rPr lang="en-US" dirty="0" smtClean="0"/>
              <a:t>Filters</a:t>
            </a:r>
            <a:r>
              <a:rPr lang="en-IN" dirty="0" smtClean="0"/>
              <a:t>.Add(new </a:t>
            </a:r>
            <a:r>
              <a:rPr lang="en-IN" dirty="0" err="1"/>
              <a:t>AutherizeAttribute</a:t>
            </a:r>
            <a:r>
              <a:rPr lang="en-IN" dirty="0"/>
              <a:t>());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NOTE: by default authorization get applied to all Controllers and all </a:t>
            </a:r>
            <a:r>
              <a:rPr lang="en-IN" sz="2400" dirty="0" err="1">
                <a:solidFill>
                  <a:srgbClr val="FF0000"/>
                </a:solidFill>
              </a:rPr>
              <a:t>Actionmethods</a:t>
            </a: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To remove Authorization from </a:t>
            </a:r>
            <a:r>
              <a:rPr lang="en-IN" dirty="0" err="1"/>
              <a:t>ActionMethod</a:t>
            </a:r>
            <a:r>
              <a:rPr lang="en-IN" dirty="0"/>
              <a:t> add below annotation above </a:t>
            </a:r>
            <a:r>
              <a:rPr lang="en-IN" dirty="0" err="1"/>
              <a:t>ActionMethod</a:t>
            </a:r>
            <a:endParaRPr lang="en-IN" dirty="0"/>
          </a:p>
          <a:p>
            <a:pPr marL="0" indent="0">
              <a:buNone/>
            </a:pPr>
            <a:r>
              <a:rPr lang="en-IN" sz="3200" b="1" dirty="0"/>
              <a:t>[</a:t>
            </a:r>
            <a:r>
              <a:rPr lang="en-IN" sz="20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AllowAnonymous</a:t>
            </a:r>
            <a:r>
              <a:rPr lang="en-IN" sz="3200" b="1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82991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412" y="365125"/>
            <a:ext cx="10515600" cy="1325563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dd Login and logout menu in shared _layout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-94130" y="1734287"/>
            <a:ext cx="1247887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User.Identity.IsAuthenticated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Html.ActionLink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LogOut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"logout"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"Home"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area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@class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nav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-link"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})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Html.ActionLink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"login"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"Home"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area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@class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nav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-link"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})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957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921</Words>
  <Application>Microsoft Office PowerPoint</Application>
  <PresentationFormat>Widescreen</PresentationFormat>
  <Paragraphs>216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Cascadia Mono</vt:lpstr>
      <vt:lpstr>Google Sans</vt:lpstr>
      <vt:lpstr>Times New Roman</vt:lpstr>
      <vt:lpstr>Office Theme</vt:lpstr>
      <vt:lpstr>Authentication and Authorization in MVC</vt:lpstr>
      <vt:lpstr>Authentication</vt:lpstr>
      <vt:lpstr>Authorization</vt:lpstr>
      <vt:lpstr>Form Authentication</vt:lpstr>
      <vt:lpstr>Steps to implement Form authentication in MVC program</vt:lpstr>
      <vt:lpstr>PowerPoint Presentation</vt:lpstr>
      <vt:lpstr>PowerPoint Presentation</vt:lpstr>
      <vt:lpstr>How to set Authentication globally </vt:lpstr>
      <vt:lpstr>Add Login and logout menu in shared _layout</vt:lpstr>
      <vt:lpstr>Windows Authentication</vt:lpstr>
      <vt:lpstr>Authorization in MVC5</vt:lpstr>
      <vt:lpstr>Roll Base Authentication and Authorization</vt:lpstr>
      <vt:lpstr>How to Apply Authorization </vt:lpstr>
      <vt:lpstr>How to Apply Authorization </vt:lpstr>
      <vt:lpstr>How to Apply Authorization </vt:lpstr>
      <vt:lpstr>How to Apply Authorization </vt:lpstr>
      <vt:lpstr>How to Apply Authorization</vt:lpstr>
      <vt:lpstr>How to set Action Link by Role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Authentication and Authorization in MVC</dc:title>
  <dc:creator>pratham</dc:creator>
  <cp:lastModifiedBy>Acer</cp:lastModifiedBy>
  <cp:revision>60</cp:revision>
  <dcterms:created xsi:type="dcterms:W3CDTF">2023-03-06T09:42:00Z</dcterms:created>
  <dcterms:modified xsi:type="dcterms:W3CDTF">2025-07-14T05:42:47Z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4C2DCAC1803441C5A0D432DB420A330A_12</vt:lpwstr>
  </property>
  <property fmtid="{D5CDD505-2E9C-101B-9397-08002B2CF9AE}" pid="3" name="KSOProductBuildVer">
    <vt:lpwstr>1033-11.2.0.9629</vt:lpwstr>
  </property>
</Properties>
</file>