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0" r:id="rId7"/>
    <p:sldId id="281" r:id="rId8"/>
    <p:sldId id="261" r:id="rId9"/>
    <p:sldId id="263" r:id="rId10"/>
    <p:sldId id="265" r:id="rId11"/>
    <p:sldId id="266" r:id="rId12"/>
    <p:sldId id="267" r:id="rId13"/>
    <p:sldId id="268" r:id="rId14"/>
    <p:sldId id="269" r:id="rId15"/>
    <p:sldId id="274" r:id="rId16"/>
    <p:sldId id="275" r:id="rId17"/>
    <p:sldId id="276" r:id="rId18"/>
    <p:sldId id="277" r:id="rId19"/>
    <p:sldId id="271" r:id="rId20"/>
    <p:sldId id="278" r:id="rId21"/>
    <p:sldId id="264" r:id="rId22"/>
    <p:sldId id="282" r:id="rId23"/>
    <p:sldId id="283" r:id="rId24"/>
    <p:sldId id="284" r:id="rId25"/>
    <p:sldId id="285" r:id="rId26"/>
    <p:sldId id="286" r:id="rId27"/>
    <p:sldId id="287" r:id="rId28"/>
    <p:sldId id="288" r:id="rId29"/>
    <p:sldId id="289" r:id="rId30"/>
    <p:sldId id="290" r:id="rId31"/>
    <p:sldId id="293" r:id="rId32"/>
    <p:sldId id="291" r:id="rId33"/>
    <p:sldId id="292" r:id="rId34"/>
    <p:sldId id="294" r:id="rId35"/>
    <p:sldId id="273" r:id="rId36"/>
    <p:sldId id="279" r:id="rId37"/>
  </p:sldIdLst>
  <p:sldSz cx="118872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76" y="78"/>
      </p:cViewPr>
      <p:guideLst>
        <p:guide orient="horz" pos="180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299914"/>
            <a:ext cx="9628632" cy="122682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541720"/>
            <a:ext cx="9628632" cy="1460500"/>
          </a:xfrm>
        </p:spPr>
        <p:txBody>
          <a:bodyPr tIns="0"/>
          <a:lstStyle>
            <a:lvl1pPr marL="27431" indent="0" algn="l">
              <a:buNone/>
              <a:defRPr sz="2601">
                <a:solidFill>
                  <a:schemeClr val="tx2">
                    <a:shade val="30000"/>
                    <a:satMod val="150000"/>
                  </a:schemeClr>
                </a:solidFill>
              </a:defRPr>
            </a:lvl1pPr>
            <a:lvl2pPr marL="457181" indent="0" algn="ctr">
              <a:buNone/>
            </a:lvl2pPr>
            <a:lvl3pPr marL="914363" indent="0" algn="ctr">
              <a:buNone/>
            </a:lvl3pPr>
            <a:lvl4pPr marL="1371546" indent="0" algn="ctr">
              <a:buNone/>
            </a:lvl4pPr>
            <a:lvl5pPr marL="1828727" indent="0" algn="ctr">
              <a:buNone/>
            </a:lvl5pPr>
            <a:lvl6pPr marL="2285909" indent="0" algn="ctr">
              <a:buNone/>
            </a:lvl6pPr>
            <a:lvl7pPr marL="2743090" indent="0" algn="ctr">
              <a:buNone/>
            </a:lvl7pPr>
            <a:lvl8pPr marL="3200271" indent="0" algn="ctr">
              <a:buNone/>
            </a:lvl8pPr>
            <a:lvl9pPr marL="3657454"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7/31/2024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197863" y="1178169"/>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04328" y="1120847"/>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28871"/>
            <a:ext cx="237744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28871"/>
            <a:ext cx="723138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6" y="-45"/>
            <a:ext cx="8915400"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351910" y="2166937"/>
            <a:ext cx="8321040" cy="1905000"/>
          </a:xfrm>
        </p:spPr>
        <p:txBody>
          <a:bodyPr anchor="t"/>
          <a:lstStyle>
            <a:lvl1pPr algn="l">
              <a:lnSpc>
                <a:spcPts val="4501"/>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889000"/>
            <a:ext cx="8321040" cy="1258093"/>
          </a:xfrm>
        </p:spPr>
        <p:txBody>
          <a:bodyPr anchor="b"/>
          <a:lstStyle>
            <a:lvl1pPr marL="18288" indent="0">
              <a:lnSpc>
                <a:spcPts val="2299"/>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1">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971800" y="1"/>
            <a:ext cx="99060"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24018" y="2345547"/>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130483" y="2288226"/>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lstStyle/>
          <a:p>
            <a:r>
              <a:rPr kumimoji="0" lang="en-US"/>
              <a:t>Click to edit Master title style</a:t>
            </a:r>
          </a:p>
        </p:txBody>
      </p:sp>
      <p:sp>
        <p:nvSpPr>
          <p:cNvPr id="3" name="Content Placeholder 2"/>
          <p:cNvSpPr>
            <a:spLocks noGrp="1"/>
          </p:cNvSpPr>
          <p:nvPr>
            <p:ph sz="half" idx="1"/>
          </p:nvPr>
        </p:nvSpPr>
        <p:spPr>
          <a:xfrm>
            <a:off x="1866290"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00280"/>
            <a:ext cx="10698480" cy="952500"/>
          </a:xfrm>
        </p:spPr>
        <p:txBody>
          <a:bodyPr anchor="ctr"/>
          <a:lstStyle>
            <a:lvl1pPr algn="ctr">
              <a:defRPr sz="4501" b="1" cap="none" baseline="0"/>
            </a:lvl1pPr>
            <a:extLst/>
          </a:lstStyle>
          <a:p>
            <a:r>
              <a:rPr kumimoji="0" lang="en-US"/>
              <a:t>Click to edit Master title style</a:t>
            </a:r>
          </a:p>
        </p:txBody>
      </p:sp>
      <p:sp>
        <p:nvSpPr>
          <p:cNvPr id="3" name="Text Placeholder 2"/>
          <p:cNvSpPr>
            <a:spLocks noGrp="1"/>
          </p:cNvSpPr>
          <p:nvPr>
            <p:ph type="body" idx="1"/>
          </p:nvPr>
        </p:nvSpPr>
        <p:spPr>
          <a:xfrm>
            <a:off x="594360"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5715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80648"/>
            <a:ext cx="4953000" cy="968376"/>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172475"/>
            <a:ext cx="4953000" cy="582083"/>
          </a:xfrm>
        </p:spPr>
        <p:txBody>
          <a:bodyPr/>
          <a:lstStyle>
            <a:lvl1pPr marL="45719" indent="0">
              <a:lnSpc>
                <a:spcPct val="100000"/>
              </a:lnSpc>
              <a:spcBef>
                <a:spcPts val="0"/>
              </a:spcBef>
              <a:buNone/>
              <a:defRPr sz="1399"/>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1778001"/>
            <a:ext cx="10599420" cy="3327136"/>
          </a:xfrm>
        </p:spPr>
        <p:txBody>
          <a:bodyPr/>
          <a:lstStyle>
            <a:lvl1pPr>
              <a:defRPr sz="3200"/>
            </a:lvl1pPr>
            <a:lvl2pPr>
              <a:defRPr sz="2800"/>
            </a:lvl2pPr>
            <a:lvl3pPr>
              <a:defRPr sz="2399"/>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889000"/>
            <a:ext cx="3566160" cy="16510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90600" y="889000"/>
            <a:ext cx="5943600" cy="3810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39" tIns="274320" rtlCol="0" anchor="t">
            <a:normAutofit/>
          </a:bodyPr>
          <a:lstStyle/>
          <a:p>
            <a:pPr marL="0" indent="-283452" algn="l" rtl="0" eaLnBrk="1" latinLnBrk="0" hangingPunct="1">
              <a:lnSpc>
                <a:spcPts val="3000"/>
              </a:lnSpc>
              <a:spcBef>
                <a:spcPts val="601"/>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952504"/>
            <a:ext cx="5745480" cy="2928776"/>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2" y="795289"/>
            <a:ext cx="891540"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504768" y="780659"/>
            <a:ext cx="843991"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089660" y="4000500"/>
            <a:ext cx="5745480" cy="635000"/>
          </a:xfrm>
        </p:spPr>
        <p:txBody>
          <a:bodyPr anchor="ctr"/>
          <a:lstStyle>
            <a:lvl1pPr marL="0" indent="0" algn="l">
              <a:lnSpc>
                <a:spcPts val="1601"/>
              </a:lnSpc>
              <a:spcBef>
                <a:spcPts val="0"/>
              </a:spcBef>
              <a:buNone/>
              <a:defRPr sz="1399">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5" y="-679934"/>
            <a:ext cx="2130554" cy="136573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9466" y="17588"/>
            <a:ext cx="2212849" cy="141849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37750" y="879235"/>
            <a:ext cx="1463433" cy="918853"/>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16740" y="-45"/>
            <a:ext cx="10570466"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866290" y="228866"/>
            <a:ext cx="9747504" cy="9525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206500"/>
            <a:ext cx="9747504" cy="40005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5254625"/>
            <a:ext cx="2773680" cy="396876"/>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7/31/2024</a:t>
            </a:fld>
            <a:endParaRPr lang="en-US"/>
          </a:p>
        </p:txBody>
      </p:sp>
      <p:sp>
        <p:nvSpPr>
          <p:cNvPr id="10" name="Footer Placeholder 9"/>
          <p:cNvSpPr>
            <a:spLocks noGrp="1"/>
          </p:cNvSpPr>
          <p:nvPr>
            <p:ph type="ftr" sz="quarter" idx="3"/>
          </p:nvPr>
        </p:nvSpPr>
        <p:spPr>
          <a:xfrm>
            <a:off x="7429500" y="5254625"/>
            <a:ext cx="3764280" cy="396876"/>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5254625"/>
            <a:ext cx="594360" cy="396876"/>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3" algn="l" rtl="0" eaLnBrk="1" latinLnBrk="0" hangingPunct="1">
        <a:defRPr kumimoji="0" kern="1200">
          <a:solidFill>
            <a:schemeClr val="tx1"/>
          </a:solidFill>
          <a:latin typeface="+mn-lt"/>
          <a:ea typeface="+mn-ea"/>
          <a:cs typeface="+mn-cs"/>
        </a:defRPr>
      </a:lvl3pPr>
      <a:lvl4pPr marL="1371546" algn="l" rtl="0" eaLnBrk="1" latinLnBrk="0" hangingPunct="1">
        <a:defRPr kumimoji="0" kern="1200">
          <a:solidFill>
            <a:schemeClr val="tx1"/>
          </a:solidFill>
          <a:latin typeface="+mn-lt"/>
          <a:ea typeface="+mn-ea"/>
          <a:cs typeface="+mn-cs"/>
        </a:defRPr>
      </a:lvl4pPr>
      <a:lvl5pPr marL="1828727" algn="l" rtl="0" eaLnBrk="1" latinLnBrk="0" hangingPunct="1">
        <a:defRPr kumimoji="0" kern="1200">
          <a:solidFill>
            <a:schemeClr val="tx1"/>
          </a:solidFill>
          <a:latin typeface="+mn-lt"/>
          <a:ea typeface="+mn-ea"/>
          <a:cs typeface="+mn-cs"/>
        </a:defRPr>
      </a:lvl5pPr>
      <a:lvl6pPr marL="2285909" algn="l" rtl="0" eaLnBrk="1" latinLnBrk="0" hangingPunct="1">
        <a:defRPr kumimoji="0" kern="1200">
          <a:solidFill>
            <a:schemeClr val="tx1"/>
          </a:solidFill>
          <a:latin typeface="+mn-lt"/>
          <a:ea typeface="+mn-ea"/>
          <a:cs typeface="+mn-cs"/>
        </a:defRPr>
      </a:lvl6pPr>
      <a:lvl7pPr marL="2743090" algn="l" rtl="0" eaLnBrk="1" latinLnBrk="0" hangingPunct="1">
        <a:defRPr kumimoji="0" kern="1200">
          <a:solidFill>
            <a:schemeClr val="tx1"/>
          </a:solidFill>
          <a:latin typeface="+mn-lt"/>
          <a:ea typeface="+mn-ea"/>
          <a:cs typeface="+mn-cs"/>
        </a:defRPr>
      </a:lvl7pPr>
      <a:lvl8pPr marL="3200271" algn="l" rtl="0" eaLnBrk="1" latinLnBrk="0" hangingPunct="1">
        <a:defRPr kumimoji="0" kern="1200">
          <a:solidFill>
            <a:schemeClr val="tx1"/>
          </a:solidFill>
          <a:latin typeface="+mn-lt"/>
          <a:ea typeface="+mn-ea"/>
          <a:cs typeface="+mn-cs"/>
        </a:defRPr>
      </a:lvl8pPr>
      <a:lvl9pPr marL="36574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Class And Structure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28608" indent="-428608"/>
            <a:r>
              <a:rPr lang="en-IN" dirty="0"/>
              <a:t>Static class</a:t>
            </a:r>
          </a:p>
        </p:txBody>
      </p:sp>
      <p:sp>
        <p:nvSpPr>
          <p:cNvPr id="3" name="Content Placeholder 2"/>
          <p:cNvSpPr>
            <a:spLocks noGrp="1"/>
          </p:cNvSpPr>
          <p:nvPr>
            <p:ph idx="1"/>
          </p:nvPr>
        </p:nvSpPr>
        <p:spPr/>
        <p:txBody>
          <a:bodyPr/>
          <a:lstStyle/>
          <a:p>
            <a:r>
              <a:rPr lang="en-US" dirty="0"/>
              <a:t>A class with </a:t>
            </a:r>
            <a:r>
              <a:rPr lang="en-US" dirty="0">
                <a:solidFill>
                  <a:srgbClr val="FF0000"/>
                </a:solidFill>
              </a:rPr>
              <a:t>static keyword </a:t>
            </a:r>
            <a:r>
              <a:rPr lang="en-US" dirty="0"/>
              <a:t>and </a:t>
            </a:r>
            <a:r>
              <a:rPr lang="en-US" dirty="0">
                <a:solidFill>
                  <a:srgbClr val="FF0000"/>
                </a:solidFill>
              </a:rPr>
              <a:t>contains only static members</a:t>
            </a:r>
            <a:r>
              <a:rPr lang="en-US" dirty="0"/>
              <a:t> defined as a static class. A static class cannot be instantiated.</a:t>
            </a:r>
          </a:p>
          <a:p>
            <a:endParaRPr lang="en-IN" dirty="0"/>
          </a:p>
        </p:txBody>
      </p:sp>
    </p:spTree>
    <p:extLst>
      <p:ext uri="{BB962C8B-B14F-4D97-AF65-F5344CB8AC3E}">
        <p14:creationId xmlns:p14="http://schemas.microsoft.com/office/powerpoint/2010/main" val="398113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a static class. </a:t>
            </a:r>
            <a:endParaRPr lang="en-US" dirty="0"/>
          </a:p>
        </p:txBody>
      </p:sp>
      <p:sp>
        <p:nvSpPr>
          <p:cNvPr id="3" name="Content Placeholder 2"/>
          <p:cNvSpPr>
            <a:spLocks noGrp="1"/>
          </p:cNvSpPr>
          <p:nvPr>
            <p:ph idx="1"/>
          </p:nvPr>
        </p:nvSpPr>
        <p:spPr/>
        <p:txBody>
          <a:bodyPr>
            <a:normAutofit fontScale="70000" lnSpcReduction="20000"/>
          </a:bodyPr>
          <a:lstStyle/>
          <a:p>
            <a:pPr marL="596643" indent="-514350">
              <a:buFont typeface="+mj-lt"/>
              <a:buAutoNum type="arabicPeriod"/>
            </a:pPr>
            <a:r>
              <a:rPr lang="en-US" dirty="0"/>
              <a:t>A static class cannot be instantiated using new keyword.</a:t>
            </a:r>
          </a:p>
          <a:p>
            <a:pPr marL="596643" indent="-514350">
              <a:buFont typeface="+mj-lt"/>
              <a:buAutoNum type="arabicPeriod"/>
            </a:pPr>
            <a:r>
              <a:rPr lang="en-US" dirty="0"/>
              <a:t>Static items can only access other static items. For example, a static class can only contain static members, e.g. variable, methods, etc.</a:t>
            </a:r>
          </a:p>
          <a:p>
            <a:pPr marL="596643" indent="-514350">
              <a:buFont typeface="+mj-lt"/>
              <a:buAutoNum type="arabicPeriod"/>
            </a:pPr>
            <a:r>
              <a:rPr lang="en-US" dirty="0"/>
              <a:t>A static method can only contain static variables and can only access other static items.</a:t>
            </a:r>
          </a:p>
          <a:p>
            <a:pPr marL="596643" indent="-514350">
              <a:buFont typeface="+mj-lt"/>
              <a:buAutoNum type="arabicPeriod"/>
            </a:pPr>
            <a:r>
              <a:rPr lang="en-US" dirty="0"/>
              <a:t>Static items share the resources between multiple users.</a:t>
            </a:r>
          </a:p>
          <a:p>
            <a:pPr marL="596643" indent="-514350">
              <a:buFont typeface="+mj-lt"/>
              <a:buAutoNum type="arabicPeriod"/>
            </a:pPr>
            <a:r>
              <a:rPr lang="en-US" dirty="0"/>
              <a:t>Static cannot be used with indexers, destructors or types other than classes.</a:t>
            </a:r>
          </a:p>
          <a:p>
            <a:pPr marL="596643" indent="-514350">
              <a:buFont typeface="+mj-lt"/>
              <a:buAutoNum type="arabicPeriod"/>
            </a:pPr>
            <a:r>
              <a:rPr lang="en-US" dirty="0">
                <a:solidFill>
                  <a:srgbClr val="FF0000"/>
                </a:solidFill>
              </a:rPr>
              <a:t>A static constructor</a:t>
            </a:r>
            <a:r>
              <a:rPr lang="en-US" dirty="0"/>
              <a:t> in a non-static class </a:t>
            </a:r>
            <a:r>
              <a:rPr lang="en-US" dirty="0">
                <a:solidFill>
                  <a:srgbClr val="FF0000"/>
                </a:solidFill>
              </a:rPr>
              <a:t>runs only once</a:t>
            </a:r>
            <a:r>
              <a:rPr lang="en-US" dirty="0"/>
              <a:t> when the </a:t>
            </a:r>
            <a:r>
              <a:rPr lang="en-US" dirty="0">
                <a:solidFill>
                  <a:srgbClr val="FF0000"/>
                </a:solidFill>
              </a:rPr>
              <a:t>class is instantiated for the first time</a:t>
            </a:r>
            <a:r>
              <a:rPr lang="en-US" dirty="0"/>
              <a:t>.</a:t>
            </a:r>
          </a:p>
          <a:p>
            <a:pPr marL="596643" indent="-514350">
              <a:buFont typeface="+mj-lt"/>
              <a:buAutoNum type="arabicPeriod"/>
            </a:pPr>
            <a:r>
              <a:rPr lang="en-US" dirty="0">
                <a:solidFill>
                  <a:srgbClr val="FF0000"/>
                </a:solidFill>
              </a:rPr>
              <a:t>A static constructor</a:t>
            </a:r>
            <a:r>
              <a:rPr lang="en-US" dirty="0"/>
              <a:t> in a static class </a:t>
            </a:r>
            <a:r>
              <a:rPr lang="en-US" dirty="0">
                <a:solidFill>
                  <a:srgbClr val="FF0000"/>
                </a:solidFill>
              </a:rPr>
              <a:t>runs</a:t>
            </a:r>
            <a:r>
              <a:rPr lang="en-US" dirty="0"/>
              <a:t> only once </a:t>
            </a:r>
            <a:r>
              <a:rPr lang="en-US" dirty="0">
                <a:solidFill>
                  <a:srgbClr val="FF0000"/>
                </a:solidFill>
              </a:rPr>
              <a:t>when any of its static members accessed</a:t>
            </a:r>
            <a:r>
              <a:rPr lang="en-US" dirty="0"/>
              <a:t> for the first time.</a:t>
            </a:r>
          </a:p>
          <a:p>
            <a:pPr marL="596643" indent="-514350">
              <a:buFont typeface="+mj-lt"/>
              <a:buAutoNum type="arabicPeriod"/>
            </a:pPr>
            <a:r>
              <a:rPr lang="en-US" dirty="0"/>
              <a:t>Static members are allocated in </a:t>
            </a:r>
            <a:r>
              <a:rPr lang="en-US" dirty="0">
                <a:solidFill>
                  <a:srgbClr val="FF0000"/>
                </a:solidFill>
              </a:rPr>
              <a:t>high-frequency heap area</a:t>
            </a:r>
            <a:r>
              <a:rPr lang="en-US" dirty="0"/>
              <a:t> of the memory.</a:t>
            </a:r>
          </a:p>
        </p:txBody>
      </p:sp>
    </p:spTree>
    <p:extLst>
      <p:ext uri="{BB962C8B-B14F-4D97-AF65-F5344CB8AC3E}">
        <p14:creationId xmlns:p14="http://schemas.microsoft.com/office/powerpoint/2010/main" val="74456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Partial class</a:t>
            </a:r>
          </a:p>
        </p:txBody>
      </p:sp>
      <p:sp>
        <p:nvSpPr>
          <p:cNvPr id="3" name="Content Placeholder 2"/>
          <p:cNvSpPr>
            <a:spLocks noGrp="1"/>
          </p:cNvSpPr>
          <p:nvPr>
            <p:ph idx="1"/>
          </p:nvPr>
        </p:nvSpPr>
        <p:spPr/>
        <p:txBody>
          <a:bodyPr/>
          <a:lstStyle/>
          <a:p>
            <a:r>
              <a:rPr lang="en-US" dirty="0"/>
              <a:t>The partial keyword indicates that other parts of the class, structure, or interface can be defined in the namespace. All the parts must use the partial keyword. All the parts must be available at compile time to form the final type. All the parts must have the same accessibility, such as public, private, and so on.</a:t>
            </a:r>
            <a:endParaRPr lang="en-IN" dirty="0"/>
          </a:p>
        </p:txBody>
      </p:sp>
    </p:spTree>
    <p:extLst>
      <p:ext uri="{BB962C8B-B14F-4D97-AF65-F5344CB8AC3E}">
        <p14:creationId xmlns:p14="http://schemas.microsoft.com/office/powerpoint/2010/main" val="118546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Partial class.</a:t>
            </a:r>
            <a:endParaRPr lang="en-US" dirty="0"/>
          </a:p>
        </p:txBody>
      </p:sp>
      <p:sp>
        <p:nvSpPr>
          <p:cNvPr id="3" name="Content Placeholder 2"/>
          <p:cNvSpPr>
            <a:spLocks noGrp="1"/>
          </p:cNvSpPr>
          <p:nvPr>
            <p:ph idx="1"/>
          </p:nvPr>
        </p:nvSpPr>
        <p:spPr/>
        <p:txBody>
          <a:bodyPr>
            <a:normAutofit fontScale="77500" lnSpcReduction="20000"/>
          </a:bodyPr>
          <a:lstStyle/>
          <a:p>
            <a:pPr marL="596643" indent="-514350">
              <a:buFont typeface="+mj-lt"/>
              <a:buAutoNum type="arabicPeriod"/>
            </a:pPr>
            <a:r>
              <a:rPr lang="en-US" dirty="0"/>
              <a:t>All the partial class definitions must be in the same assembly and namespace.</a:t>
            </a:r>
          </a:p>
          <a:p>
            <a:pPr marL="596643" indent="-514350">
              <a:buFont typeface="+mj-lt"/>
              <a:buAutoNum type="arabicPeriod"/>
            </a:pPr>
            <a:r>
              <a:rPr lang="en-US" dirty="0"/>
              <a:t>All the parts must have the same accessibility as public or private, etc.</a:t>
            </a:r>
          </a:p>
          <a:p>
            <a:pPr marL="596643" indent="-514350">
              <a:buFont typeface="+mj-lt"/>
              <a:buAutoNum type="arabicPeriod"/>
            </a:pPr>
            <a:r>
              <a:rPr lang="en-US" dirty="0"/>
              <a:t>If any part is declared abstract, sealed or base type then the whole class is declared of the same type.</a:t>
            </a:r>
          </a:p>
          <a:p>
            <a:pPr marL="596643" indent="-514350">
              <a:buFont typeface="+mj-lt"/>
              <a:buAutoNum type="arabicPeriod"/>
            </a:pPr>
            <a:r>
              <a:rPr lang="en-US" dirty="0"/>
              <a:t>Different parts can have different base types and so the final class will inherit all the base types.</a:t>
            </a:r>
          </a:p>
          <a:p>
            <a:pPr marL="596643" indent="-514350">
              <a:buFont typeface="+mj-lt"/>
              <a:buAutoNum type="arabicPeriod"/>
            </a:pPr>
            <a:r>
              <a:rPr lang="en-US" dirty="0"/>
              <a:t>The Partial modifier can only appear immediately before the keywords class, struct, or interface.</a:t>
            </a:r>
          </a:p>
          <a:p>
            <a:pPr marL="596643" indent="-514350">
              <a:buFont typeface="+mj-lt"/>
              <a:buAutoNum type="arabicPeriod"/>
            </a:pPr>
            <a:r>
              <a:rPr lang="en-US" dirty="0"/>
              <a:t>Nested partial types are allowed.</a:t>
            </a:r>
          </a:p>
        </p:txBody>
      </p:sp>
    </p:spTree>
    <p:extLst>
      <p:ext uri="{BB962C8B-B14F-4D97-AF65-F5344CB8AC3E}">
        <p14:creationId xmlns:p14="http://schemas.microsoft.com/office/powerpoint/2010/main" val="267476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Nested class</a:t>
            </a:r>
          </a:p>
        </p:txBody>
      </p:sp>
      <p:sp>
        <p:nvSpPr>
          <p:cNvPr id="3" name="Content Placeholder 2"/>
          <p:cNvSpPr>
            <a:spLocks noGrp="1"/>
          </p:cNvSpPr>
          <p:nvPr>
            <p:ph idx="1"/>
          </p:nvPr>
        </p:nvSpPr>
        <p:spPr>
          <a:xfrm>
            <a:off x="1676400" y="1029464"/>
            <a:ext cx="9747504" cy="4000500"/>
          </a:xfrm>
          <a:solidFill>
            <a:schemeClr val="accent2">
              <a:lumMod val="40000"/>
              <a:lumOff val="60000"/>
            </a:schemeClr>
          </a:solidFill>
        </p:spPr>
        <p:txBody>
          <a:bodyPr/>
          <a:lstStyle/>
          <a:p>
            <a:r>
              <a:rPr lang="en-US" dirty="0"/>
              <a:t>a user is allowed to define a class within another class. Such types of classes are known as nested class.</a:t>
            </a:r>
          </a:p>
          <a:p>
            <a:r>
              <a:rPr lang="en-US" dirty="0"/>
              <a:t>This feature enables the user to logically group classes that are only used in one place</a:t>
            </a:r>
          </a:p>
          <a:p>
            <a:endParaRPr lang="en-IN" dirty="0"/>
          </a:p>
        </p:txBody>
      </p:sp>
      <p:sp>
        <p:nvSpPr>
          <p:cNvPr id="4" name="Content Placeholder 2">
            <a:extLst>
              <a:ext uri="{FF2B5EF4-FFF2-40B4-BE49-F238E27FC236}">
                <a16:creationId xmlns:a16="http://schemas.microsoft.com/office/drawing/2014/main" id="{27589E07-D832-799F-5445-D4F7FF80078C}"/>
              </a:ext>
            </a:extLst>
          </p:cNvPr>
          <p:cNvSpPr txBox="1">
            <a:spLocks/>
          </p:cNvSpPr>
          <p:nvPr/>
        </p:nvSpPr>
        <p:spPr>
          <a:xfrm>
            <a:off x="0" y="3206750"/>
            <a:ext cx="9747504" cy="2743200"/>
          </a:xfrm>
          <a:prstGeom prst="rect">
            <a:avLst/>
          </a:prstGeom>
          <a:solidFill>
            <a:schemeClr val="accent4">
              <a:lumMod val="40000"/>
              <a:lumOff val="60000"/>
            </a:schemeClr>
          </a:solidFill>
        </p:spPr>
        <p:txBody>
          <a:bodyPr>
            <a:normAutofit fontScale="85000" lnSpcReduction="10000"/>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fontAlgn="base"/>
            <a:r>
              <a:rPr lang="en-US" dirty="0"/>
              <a:t>A nested class can be declared as a </a:t>
            </a:r>
            <a:r>
              <a:rPr lang="en-US" i="1" dirty="0"/>
              <a:t>private, public, protected, internal, protected internal, or private protected</a:t>
            </a:r>
            <a:r>
              <a:rPr lang="en-US" dirty="0"/>
              <a:t>.</a:t>
            </a:r>
          </a:p>
          <a:p>
            <a:pPr fontAlgn="base"/>
            <a:r>
              <a:rPr lang="en-US" dirty="0"/>
              <a:t>Outer class is not allowed to access inner class members directly </a:t>
            </a:r>
          </a:p>
          <a:p>
            <a:pPr fontAlgn="base"/>
            <a:r>
              <a:rPr lang="en-US" dirty="0"/>
              <a:t>Inner class is not allowed to access outer class members directly </a:t>
            </a:r>
          </a:p>
          <a:p>
            <a:pPr fontAlgn="base"/>
            <a:r>
              <a:rPr lang="en-US" dirty="0"/>
              <a:t>Inner class can access static member declared in outer class</a:t>
            </a:r>
          </a:p>
          <a:p>
            <a:pPr fontAlgn="base"/>
            <a:r>
              <a:rPr lang="en-US" dirty="0"/>
              <a:t>You are allowed to create objects of inner class in outer class.</a:t>
            </a:r>
          </a:p>
        </p:txBody>
      </p:sp>
      <p:sp>
        <p:nvSpPr>
          <p:cNvPr id="5" name="Rectangle 4"/>
          <p:cNvSpPr/>
          <p:nvPr/>
        </p:nvSpPr>
        <p:spPr>
          <a:xfrm>
            <a:off x="9571299" y="2852678"/>
            <a:ext cx="2286000" cy="2862322"/>
          </a:xfrm>
          <a:prstGeom prst="rect">
            <a:avLst/>
          </a:prstGeom>
          <a:solidFill>
            <a:schemeClr val="tx2">
              <a:lumMod val="40000"/>
              <a:lumOff val="60000"/>
            </a:schemeClr>
          </a:solidFill>
        </p:spPr>
        <p:txBody>
          <a:bodyPr wrap="square">
            <a:spAutoFit/>
          </a:bodyPr>
          <a:lstStyle/>
          <a:p>
            <a:r>
              <a:rPr lang="en-US" b="1" dirty="0">
                <a:solidFill>
                  <a:srgbClr val="FF0000"/>
                </a:solidFill>
              </a:rPr>
              <a:t>Syntax</a:t>
            </a:r>
          </a:p>
          <a:p>
            <a:r>
              <a:rPr lang="en-US" dirty="0"/>
              <a:t>class </a:t>
            </a:r>
            <a:r>
              <a:rPr lang="en-US" dirty="0" err="1"/>
              <a:t>Outer_class</a:t>
            </a:r>
            <a:r>
              <a:rPr lang="en-US" dirty="0"/>
              <a:t> </a:t>
            </a:r>
          </a:p>
          <a:p>
            <a:r>
              <a:rPr lang="en-US" dirty="0"/>
              <a:t>  {</a:t>
            </a:r>
          </a:p>
          <a:p>
            <a:r>
              <a:rPr lang="en-US" dirty="0"/>
              <a:t>       // Code..</a:t>
            </a:r>
          </a:p>
          <a:p>
            <a:endParaRPr lang="en-US" dirty="0"/>
          </a:p>
          <a:p>
            <a:r>
              <a:rPr lang="en-US" dirty="0"/>
              <a:t>       class </a:t>
            </a:r>
            <a:r>
              <a:rPr lang="en-US" dirty="0" err="1"/>
              <a:t>Inner_class</a:t>
            </a:r>
            <a:r>
              <a:rPr lang="en-US" dirty="0"/>
              <a:t> </a:t>
            </a:r>
          </a:p>
          <a:p>
            <a:r>
              <a:rPr lang="en-US" dirty="0"/>
              <a:t>              {</a:t>
            </a:r>
          </a:p>
          <a:p>
            <a:r>
              <a:rPr lang="en-US" dirty="0"/>
              <a:t>                // Code.. </a:t>
            </a:r>
          </a:p>
          <a:p>
            <a:r>
              <a:rPr lang="en-US" dirty="0"/>
              <a:t>              }</a:t>
            </a:r>
          </a:p>
          <a:p>
            <a:r>
              <a:rPr lang="en-US" dirty="0"/>
              <a:t>   }</a:t>
            </a:r>
            <a:endParaRPr lang="en-IN" dirty="0"/>
          </a:p>
        </p:txBody>
      </p:sp>
    </p:spTree>
    <p:extLst>
      <p:ext uri="{BB962C8B-B14F-4D97-AF65-F5344CB8AC3E}">
        <p14:creationId xmlns:p14="http://schemas.microsoft.com/office/powerpoint/2010/main" val="335725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939AA-7773-FF91-DF1C-A2D8EF72B4E0}"/>
              </a:ext>
            </a:extLst>
          </p:cNvPr>
          <p:cNvSpPr txBox="1"/>
          <p:nvPr/>
        </p:nvSpPr>
        <p:spPr>
          <a:xfrm>
            <a:off x="1219200" y="2931"/>
            <a:ext cx="6174511" cy="5632311"/>
          </a:xfrm>
          <a:prstGeom prst="rect">
            <a:avLst/>
          </a:prstGeom>
          <a:noFill/>
        </p:spPr>
        <p:txBody>
          <a:bodyPr wrap="none" rtlCol="0">
            <a:spAutoFit/>
          </a:bodyPr>
          <a:lstStyle/>
          <a:p>
            <a:r>
              <a:rPr lang="en-IN" dirty="0">
                <a:solidFill>
                  <a:schemeClr val="accent1">
                    <a:lumMod val="75000"/>
                  </a:schemeClr>
                </a:solidFill>
              </a:rPr>
              <a:t>class </a:t>
            </a:r>
            <a:r>
              <a:rPr lang="en-IN" dirty="0" err="1">
                <a:solidFill>
                  <a:schemeClr val="accent1">
                    <a:lumMod val="75000"/>
                  </a:schemeClr>
                </a:solidFill>
              </a:rPr>
              <a:t>outerClass</a:t>
            </a:r>
            <a:endParaRPr lang="en-IN" dirty="0">
              <a:solidFill>
                <a:schemeClr val="accent1">
                  <a:lumMod val="75000"/>
                </a:schemeClr>
              </a:solidFill>
            </a:endParaRPr>
          </a:p>
          <a:p>
            <a:r>
              <a:rPr lang="en-IN" dirty="0">
                <a:solidFill>
                  <a:schemeClr val="accent1">
                    <a:lumMod val="75000"/>
                  </a:schemeClr>
                </a:solidFill>
              </a:rPr>
              <a:t>{    int x;</a:t>
            </a:r>
          </a:p>
          <a:p>
            <a:r>
              <a:rPr lang="en-IN" dirty="0">
                <a:solidFill>
                  <a:schemeClr val="accent1">
                    <a:lumMod val="75000"/>
                  </a:schemeClr>
                </a:solidFill>
              </a:rPr>
              <a:t>    public int y;</a:t>
            </a:r>
          </a:p>
          <a:p>
            <a:r>
              <a:rPr lang="en-IN" dirty="0">
                <a:solidFill>
                  <a:schemeClr val="accent1">
                    <a:lumMod val="75000"/>
                  </a:schemeClr>
                </a:solidFill>
              </a:rPr>
              <a:t>    public void show()</a:t>
            </a:r>
          </a:p>
          <a:p>
            <a:r>
              <a:rPr lang="en-IN" dirty="0">
                <a:solidFill>
                  <a:schemeClr val="accent1">
                    <a:lumMod val="75000"/>
                  </a:schemeClr>
                </a:solidFill>
              </a:rPr>
              <a:t>    {        //z = 11;//not allowed</a:t>
            </a:r>
          </a:p>
          <a:p>
            <a:r>
              <a:rPr lang="en-IN" dirty="0">
                <a:solidFill>
                  <a:schemeClr val="accent1">
                    <a:lumMod val="75000"/>
                  </a:schemeClr>
                </a:solidFill>
              </a:rPr>
              <a:t>        </a:t>
            </a:r>
            <a:r>
              <a:rPr lang="en-IN" dirty="0" err="1">
                <a:solidFill>
                  <a:schemeClr val="accent1">
                    <a:lumMod val="75000"/>
                  </a:schemeClr>
                </a:solidFill>
              </a:rPr>
              <a:t>innerClass</a:t>
            </a:r>
            <a:r>
              <a:rPr lang="en-IN" dirty="0">
                <a:solidFill>
                  <a:schemeClr val="accent1">
                    <a:lumMod val="75000"/>
                  </a:schemeClr>
                </a:solidFill>
              </a:rPr>
              <a:t> </a:t>
            </a:r>
            <a:r>
              <a:rPr lang="en-IN" dirty="0" err="1">
                <a:solidFill>
                  <a:schemeClr val="accent1">
                    <a:lumMod val="75000"/>
                  </a:schemeClr>
                </a:solidFill>
              </a:rPr>
              <a:t>objIn</a:t>
            </a:r>
            <a:r>
              <a:rPr lang="en-IN" dirty="0">
                <a:solidFill>
                  <a:schemeClr val="accent1">
                    <a:lumMod val="75000"/>
                  </a:schemeClr>
                </a:solidFill>
              </a:rPr>
              <a:t> = new </a:t>
            </a:r>
            <a:r>
              <a:rPr lang="en-IN" dirty="0" err="1">
                <a:solidFill>
                  <a:schemeClr val="accent1">
                    <a:lumMod val="75000"/>
                  </a:schemeClr>
                </a:solidFill>
              </a:rPr>
              <a:t>innerClass</a:t>
            </a:r>
            <a:r>
              <a:rPr lang="en-IN" dirty="0">
                <a:solidFill>
                  <a:schemeClr val="accent1">
                    <a:lumMod val="75000"/>
                  </a:schemeClr>
                </a:solidFill>
              </a:rPr>
              <a:t>();</a:t>
            </a:r>
          </a:p>
          <a:p>
            <a:r>
              <a:rPr lang="en-IN" dirty="0">
                <a:solidFill>
                  <a:schemeClr val="accent1">
                    <a:lumMod val="75000"/>
                  </a:schemeClr>
                </a:solidFill>
              </a:rPr>
              <a:t>        </a:t>
            </a:r>
            <a:r>
              <a:rPr lang="en-IN" dirty="0" err="1">
                <a:solidFill>
                  <a:schemeClr val="accent1">
                    <a:lumMod val="75000"/>
                  </a:schemeClr>
                </a:solidFill>
              </a:rPr>
              <a:t>objIn.display</a:t>
            </a:r>
            <a:r>
              <a:rPr lang="en-IN" dirty="0">
                <a:solidFill>
                  <a:schemeClr val="accent1">
                    <a:lumMod val="75000"/>
                  </a:schemeClr>
                </a:solidFill>
              </a:rPr>
              <a:t>();//</a:t>
            </a:r>
            <a:r>
              <a:rPr lang="en-IN" dirty="0" err="1">
                <a:solidFill>
                  <a:schemeClr val="accent1">
                    <a:lumMod val="75000"/>
                  </a:schemeClr>
                </a:solidFill>
              </a:rPr>
              <a:t>innerclass</a:t>
            </a:r>
            <a:r>
              <a:rPr lang="en-IN" dirty="0">
                <a:solidFill>
                  <a:schemeClr val="accent1">
                    <a:lumMod val="75000"/>
                  </a:schemeClr>
                </a:solidFill>
              </a:rPr>
              <a:t> method calling using object        </a:t>
            </a:r>
          </a:p>
          <a:p>
            <a:r>
              <a:rPr lang="en-IN" dirty="0">
                <a:solidFill>
                  <a:schemeClr val="accent1">
                    <a:lumMod val="75000"/>
                  </a:schemeClr>
                </a:solidFill>
              </a:rPr>
              <a:t>    }</a:t>
            </a:r>
          </a:p>
          <a:p>
            <a:r>
              <a:rPr lang="en-IN" dirty="0">
                <a:solidFill>
                  <a:srgbClr val="FF0000"/>
                </a:solidFill>
              </a:rPr>
              <a:t>    private class </a:t>
            </a:r>
            <a:r>
              <a:rPr lang="en-IN" dirty="0" err="1">
                <a:solidFill>
                  <a:srgbClr val="FF0000"/>
                </a:solidFill>
              </a:rPr>
              <a:t>innerClass</a:t>
            </a:r>
            <a:endParaRPr lang="en-IN" dirty="0">
              <a:solidFill>
                <a:srgbClr val="FF0000"/>
              </a:solidFill>
            </a:endParaRPr>
          </a:p>
          <a:p>
            <a:r>
              <a:rPr lang="en-IN" dirty="0">
                <a:solidFill>
                  <a:srgbClr val="FF0000"/>
                </a:solidFill>
              </a:rPr>
              <a:t>    {        int z;</a:t>
            </a:r>
          </a:p>
          <a:p>
            <a:r>
              <a:rPr lang="en-IN" dirty="0">
                <a:solidFill>
                  <a:srgbClr val="FF0000"/>
                </a:solidFill>
              </a:rPr>
              <a:t>           </a:t>
            </a:r>
            <a:r>
              <a:rPr lang="en-IN" dirty="0" err="1">
                <a:solidFill>
                  <a:srgbClr val="FF0000"/>
                </a:solidFill>
              </a:rPr>
              <a:t>outerClass</a:t>
            </a:r>
            <a:r>
              <a:rPr lang="en-IN" dirty="0">
                <a:solidFill>
                  <a:srgbClr val="FF0000"/>
                </a:solidFill>
              </a:rPr>
              <a:t> </a:t>
            </a:r>
            <a:r>
              <a:rPr lang="en-IN" dirty="0" err="1">
                <a:solidFill>
                  <a:srgbClr val="FF0000"/>
                </a:solidFill>
              </a:rPr>
              <a:t>ob</a:t>
            </a:r>
            <a:r>
              <a:rPr lang="en-IN" dirty="0">
                <a:solidFill>
                  <a:srgbClr val="FF0000"/>
                </a:solidFill>
              </a:rPr>
              <a:t>;</a:t>
            </a:r>
          </a:p>
          <a:p>
            <a:r>
              <a:rPr lang="en-IN" dirty="0">
                <a:solidFill>
                  <a:srgbClr val="FF0000"/>
                </a:solidFill>
              </a:rPr>
              <a:t>        public void display()</a:t>
            </a:r>
          </a:p>
          <a:p>
            <a:r>
              <a:rPr lang="en-IN" dirty="0">
                <a:solidFill>
                  <a:srgbClr val="FF0000"/>
                </a:solidFill>
              </a:rPr>
              <a:t>        {            </a:t>
            </a:r>
            <a:r>
              <a:rPr lang="en-IN" dirty="0" err="1">
                <a:solidFill>
                  <a:srgbClr val="FF0000"/>
                </a:solidFill>
              </a:rPr>
              <a:t>Console.WriteLine</a:t>
            </a:r>
            <a:r>
              <a:rPr lang="en-IN" dirty="0">
                <a:solidFill>
                  <a:srgbClr val="FF0000"/>
                </a:solidFill>
              </a:rPr>
              <a:t>("display from </a:t>
            </a:r>
            <a:r>
              <a:rPr lang="en-IN" dirty="0" err="1">
                <a:solidFill>
                  <a:srgbClr val="FF0000"/>
                </a:solidFill>
              </a:rPr>
              <a:t>iner</a:t>
            </a:r>
            <a:r>
              <a:rPr lang="en-IN" dirty="0">
                <a:solidFill>
                  <a:srgbClr val="FF0000"/>
                </a:solidFill>
              </a:rPr>
              <a:t> class");   </a:t>
            </a:r>
          </a:p>
          <a:p>
            <a:r>
              <a:rPr lang="en-IN" dirty="0">
                <a:solidFill>
                  <a:srgbClr val="FF0000"/>
                </a:solidFill>
              </a:rPr>
              <a:t>            </a:t>
            </a:r>
            <a:r>
              <a:rPr lang="en-IN" dirty="0" err="1">
                <a:solidFill>
                  <a:srgbClr val="FF0000"/>
                </a:solidFill>
              </a:rPr>
              <a:t>ob</a:t>
            </a:r>
            <a:r>
              <a:rPr lang="en-IN" dirty="0">
                <a:solidFill>
                  <a:srgbClr val="FF0000"/>
                </a:solidFill>
              </a:rPr>
              <a:t> =new </a:t>
            </a:r>
            <a:r>
              <a:rPr lang="en-IN" dirty="0" err="1">
                <a:solidFill>
                  <a:srgbClr val="FF0000"/>
                </a:solidFill>
              </a:rPr>
              <a:t>outerClass</a:t>
            </a:r>
            <a:r>
              <a:rPr lang="en-IN" dirty="0">
                <a:solidFill>
                  <a:srgbClr val="FF0000"/>
                </a:solidFill>
              </a:rPr>
              <a:t>();</a:t>
            </a:r>
          </a:p>
          <a:p>
            <a:r>
              <a:rPr lang="en-IN" dirty="0">
                <a:solidFill>
                  <a:srgbClr val="FF0000"/>
                </a:solidFill>
              </a:rPr>
              <a:t>            </a:t>
            </a:r>
            <a:r>
              <a:rPr lang="en-IN" dirty="0" err="1">
                <a:solidFill>
                  <a:srgbClr val="FF0000"/>
                </a:solidFill>
              </a:rPr>
              <a:t>ob.x</a:t>
            </a:r>
            <a:r>
              <a:rPr lang="en-IN" dirty="0">
                <a:solidFill>
                  <a:srgbClr val="FF0000"/>
                </a:solidFill>
              </a:rPr>
              <a:t> = 123;</a:t>
            </a:r>
          </a:p>
          <a:p>
            <a:r>
              <a:rPr lang="en-IN" dirty="0">
                <a:solidFill>
                  <a:srgbClr val="FF0000"/>
                </a:solidFill>
              </a:rPr>
              <a:t>            </a:t>
            </a:r>
            <a:r>
              <a:rPr lang="en-IN" dirty="0" err="1">
                <a:solidFill>
                  <a:srgbClr val="FF0000"/>
                </a:solidFill>
              </a:rPr>
              <a:t>ob.y</a:t>
            </a:r>
            <a:r>
              <a:rPr lang="en-IN" dirty="0">
                <a:solidFill>
                  <a:srgbClr val="FF0000"/>
                </a:solidFill>
              </a:rPr>
              <a:t> = 99;</a:t>
            </a:r>
          </a:p>
          <a:p>
            <a:r>
              <a:rPr lang="en-IN" dirty="0">
                <a:solidFill>
                  <a:srgbClr val="FF0000"/>
                </a:solidFill>
              </a:rPr>
              <a:t>            </a:t>
            </a:r>
            <a:r>
              <a:rPr lang="en-IN" dirty="0" err="1">
                <a:solidFill>
                  <a:srgbClr val="FF0000"/>
                </a:solidFill>
              </a:rPr>
              <a:t>Console.WriteLine</a:t>
            </a:r>
            <a:r>
              <a:rPr lang="en-IN" dirty="0">
                <a:solidFill>
                  <a:srgbClr val="FF0000"/>
                </a:solidFill>
              </a:rPr>
              <a:t>(</a:t>
            </a:r>
            <a:r>
              <a:rPr lang="en-IN" dirty="0" err="1">
                <a:solidFill>
                  <a:srgbClr val="FF0000"/>
                </a:solidFill>
              </a:rPr>
              <a:t>ob.x</a:t>
            </a:r>
            <a:r>
              <a:rPr lang="en-IN" dirty="0">
                <a:solidFill>
                  <a:srgbClr val="FF0000"/>
                </a:solidFill>
              </a:rPr>
              <a:t>+" "+</a:t>
            </a:r>
            <a:r>
              <a:rPr lang="en-IN" dirty="0" err="1">
                <a:solidFill>
                  <a:srgbClr val="FF0000"/>
                </a:solidFill>
              </a:rPr>
              <a:t>ob.y</a:t>
            </a:r>
            <a:r>
              <a:rPr lang="en-IN" dirty="0">
                <a:solidFill>
                  <a:srgbClr val="FF0000"/>
                </a:solidFill>
              </a:rPr>
              <a:t>);</a:t>
            </a:r>
          </a:p>
          <a:p>
            <a:r>
              <a:rPr lang="en-IN" dirty="0">
                <a:solidFill>
                  <a:srgbClr val="FF0000"/>
                </a:solidFill>
              </a:rPr>
              <a:t>        }</a:t>
            </a:r>
          </a:p>
          <a:p>
            <a:r>
              <a:rPr lang="en-IN" dirty="0">
                <a:solidFill>
                  <a:srgbClr val="FF0000"/>
                </a:solidFill>
              </a:rPr>
              <a:t>    }</a:t>
            </a:r>
          </a:p>
          <a:p>
            <a:r>
              <a:rPr lang="en-IN" dirty="0">
                <a:solidFill>
                  <a:schemeClr val="accent1">
                    <a:lumMod val="75000"/>
                  </a:schemeClr>
                </a:solidFill>
              </a:rPr>
              <a:t>}</a:t>
            </a:r>
          </a:p>
        </p:txBody>
      </p:sp>
      <p:sp>
        <p:nvSpPr>
          <p:cNvPr id="8" name="TextBox 7">
            <a:extLst>
              <a:ext uri="{FF2B5EF4-FFF2-40B4-BE49-F238E27FC236}">
                <a16:creationId xmlns:a16="http://schemas.microsoft.com/office/drawing/2014/main" id="{558B1E41-CB8F-C2DF-F0BB-CA706CB5261A}"/>
              </a:ext>
            </a:extLst>
          </p:cNvPr>
          <p:cNvSpPr txBox="1"/>
          <p:nvPr/>
        </p:nvSpPr>
        <p:spPr>
          <a:xfrm>
            <a:off x="6858000" y="2171700"/>
            <a:ext cx="5943600" cy="2308324"/>
          </a:xfrm>
          <a:prstGeom prst="rect">
            <a:avLst/>
          </a:prstGeom>
          <a:noFill/>
        </p:spPr>
        <p:txBody>
          <a:bodyPr wrap="square">
            <a:spAutoFit/>
          </a:bodyPr>
          <a:lstStyle/>
          <a:p>
            <a:r>
              <a:rPr lang="en-IN" dirty="0">
                <a:solidFill>
                  <a:srgbClr val="00B050"/>
                </a:solidFill>
              </a:rPr>
              <a:t>private static void Main(string[] </a:t>
            </a:r>
            <a:r>
              <a:rPr lang="en-IN" dirty="0" err="1">
                <a:solidFill>
                  <a:srgbClr val="00B050"/>
                </a:solidFill>
              </a:rPr>
              <a:t>args</a:t>
            </a:r>
            <a:r>
              <a:rPr lang="en-IN" dirty="0">
                <a:solidFill>
                  <a:srgbClr val="00B050"/>
                </a:solidFill>
              </a:rPr>
              <a:t>)</a:t>
            </a:r>
          </a:p>
          <a:p>
            <a:r>
              <a:rPr lang="en-IN" dirty="0">
                <a:solidFill>
                  <a:srgbClr val="00B050"/>
                </a:solidFill>
              </a:rPr>
              <a:t>{</a:t>
            </a:r>
          </a:p>
          <a:p>
            <a:endParaRPr lang="en-IN" dirty="0">
              <a:solidFill>
                <a:srgbClr val="00B050"/>
              </a:solidFill>
            </a:endParaRPr>
          </a:p>
          <a:p>
            <a:r>
              <a:rPr lang="en-IN" dirty="0">
                <a:solidFill>
                  <a:srgbClr val="00B050"/>
                </a:solidFill>
              </a:rPr>
              <a:t>    </a:t>
            </a:r>
            <a:r>
              <a:rPr lang="en-IN" dirty="0" err="1">
                <a:solidFill>
                  <a:srgbClr val="00B050"/>
                </a:solidFill>
              </a:rPr>
              <a:t>outerClass</a:t>
            </a:r>
            <a:r>
              <a:rPr lang="en-IN" dirty="0">
                <a:solidFill>
                  <a:srgbClr val="00B050"/>
                </a:solidFill>
              </a:rPr>
              <a:t> </a:t>
            </a:r>
            <a:r>
              <a:rPr lang="en-IN" dirty="0" err="1">
                <a:solidFill>
                  <a:srgbClr val="00B050"/>
                </a:solidFill>
              </a:rPr>
              <a:t>obj</a:t>
            </a:r>
            <a:r>
              <a:rPr lang="en-IN" dirty="0">
                <a:solidFill>
                  <a:srgbClr val="00B050"/>
                </a:solidFill>
              </a:rPr>
              <a:t> = new </a:t>
            </a:r>
            <a:r>
              <a:rPr lang="en-IN" dirty="0" err="1">
                <a:solidFill>
                  <a:srgbClr val="00B050"/>
                </a:solidFill>
              </a:rPr>
              <a:t>outerClass</a:t>
            </a:r>
            <a:r>
              <a:rPr lang="en-IN" dirty="0">
                <a:solidFill>
                  <a:srgbClr val="00B050"/>
                </a:solidFill>
              </a:rPr>
              <a:t>();</a:t>
            </a:r>
          </a:p>
          <a:p>
            <a:r>
              <a:rPr lang="en-IN" dirty="0">
                <a:solidFill>
                  <a:srgbClr val="00B050"/>
                </a:solidFill>
              </a:rPr>
              <a:t>    </a:t>
            </a:r>
            <a:r>
              <a:rPr lang="en-IN" dirty="0" err="1">
                <a:solidFill>
                  <a:srgbClr val="00B050"/>
                </a:solidFill>
              </a:rPr>
              <a:t>obj.show</a:t>
            </a:r>
            <a:r>
              <a:rPr lang="en-IN" dirty="0">
                <a:solidFill>
                  <a:srgbClr val="00B050"/>
                </a:solidFill>
              </a:rPr>
              <a:t>();</a:t>
            </a:r>
          </a:p>
          <a:p>
            <a:r>
              <a:rPr lang="en-IN" dirty="0">
                <a:solidFill>
                  <a:srgbClr val="00B050"/>
                </a:solidFill>
              </a:rPr>
              <a:t>    </a:t>
            </a:r>
          </a:p>
          <a:p>
            <a:endParaRPr lang="en-IN" dirty="0">
              <a:solidFill>
                <a:srgbClr val="00B050"/>
              </a:solidFill>
            </a:endParaRPr>
          </a:p>
          <a:p>
            <a:r>
              <a:rPr lang="en-IN" dirty="0">
                <a:solidFill>
                  <a:srgbClr val="00B050"/>
                </a:solidFill>
              </a:rPr>
              <a:t>}</a:t>
            </a:r>
          </a:p>
        </p:txBody>
      </p:sp>
    </p:spTree>
    <p:extLst>
      <p:ext uri="{BB962C8B-B14F-4D97-AF65-F5344CB8AC3E}">
        <p14:creationId xmlns:p14="http://schemas.microsoft.com/office/powerpoint/2010/main" val="127068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BA51-0B7F-11F2-3571-0D48986CA631}"/>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90D9FA90-3C81-80DE-FFAB-712603A17BD0}"/>
              </a:ext>
            </a:extLst>
          </p:cNvPr>
          <p:cNvSpPr>
            <a:spLocks noGrp="1"/>
          </p:cNvSpPr>
          <p:nvPr>
            <p:ph idx="1"/>
          </p:nvPr>
        </p:nvSpPr>
        <p:spPr/>
        <p:txBody>
          <a:bodyPr/>
          <a:lstStyle/>
          <a:p>
            <a:r>
              <a:rPr lang="en-US" b="0" i="0" dirty="0">
                <a:solidFill>
                  <a:srgbClr val="273239"/>
                </a:solidFill>
                <a:effectLst/>
                <a:latin typeface="Nunito" pitchFamily="2" charset="0"/>
              </a:rPr>
              <a:t>used to restrict the users from inheriting the class</a:t>
            </a:r>
          </a:p>
          <a:p>
            <a:r>
              <a:rPr lang="en-US" b="0" i="0" dirty="0">
                <a:solidFill>
                  <a:srgbClr val="273239"/>
                </a:solidFill>
                <a:effectLst/>
                <a:latin typeface="Nunito" pitchFamily="2" charset="0"/>
              </a:rPr>
              <a:t>sealed by using the </a:t>
            </a:r>
            <a:r>
              <a:rPr lang="en-US" b="1" i="1" dirty="0">
                <a:solidFill>
                  <a:srgbClr val="273239"/>
                </a:solidFill>
                <a:effectLst/>
                <a:latin typeface="Nunito" pitchFamily="2" charset="0"/>
              </a:rPr>
              <a:t>sealed</a:t>
            </a:r>
            <a:r>
              <a:rPr lang="en-US" b="0" i="0" dirty="0">
                <a:solidFill>
                  <a:srgbClr val="273239"/>
                </a:solidFill>
                <a:effectLst/>
                <a:latin typeface="Nunito" pitchFamily="2" charset="0"/>
              </a:rPr>
              <a:t> keyword</a:t>
            </a:r>
          </a:p>
          <a:p>
            <a:r>
              <a:rPr lang="en-US" b="0" i="0" dirty="0">
                <a:solidFill>
                  <a:srgbClr val="273239"/>
                </a:solidFill>
                <a:effectLst/>
                <a:latin typeface="Nunito" pitchFamily="2" charset="0"/>
              </a:rPr>
              <a:t>No class can be derived from </a:t>
            </a:r>
          </a:p>
          <a:p>
            <a:pPr marL="82293" indent="0">
              <a:buNone/>
            </a:pPr>
            <a:r>
              <a:rPr lang="en-US" dirty="0">
                <a:solidFill>
                  <a:srgbClr val="273239"/>
                </a:solidFill>
                <a:latin typeface="Nunito" pitchFamily="2" charset="0"/>
              </a:rPr>
              <a:t>   </a:t>
            </a:r>
            <a:r>
              <a:rPr lang="en-US" b="0" i="0" dirty="0">
                <a:solidFill>
                  <a:srgbClr val="273239"/>
                </a:solidFill>
                <a:effectLst/>
                <a:latin typeface="Nunito" pitchFamily="2" charset="0"/>
              </a:rPr>
              <a:t>a sealed class.</a:t>
            </a:r>
          </a:p>
          <a:p>
            <a:pPr marL="82293" indent="0">
              <a:buNone/>
            </a:pPr>
            <a:endParaRPr lang="en-US" dirty="0">
              <a:solidFill>
                <a:srgbClr val="273239"/>
              </a:solidFill>
              <a:latin typeface="Nunito" pitchFamily="2" charset="0"/>
            </a:endParaRPr>
          </a:p>
          <a:p>
            <a:endParaRPr lang="en-IN" dirty="0"/>
          </a:p>
        </p:txBody>
      </p:sp>
      <p:sp>
        <p:nvSpPr>
          <p:cNvPr id="4" name="Rectangle 1">
            <a:extLst>
              <a:ext uri="{FF2B5EF4-FFF2-40B4-BE49-F238E27FC236}">
                <a16:creationId xmlns:a16="http://schemas.microsoft.com/office/drawing/2014/main" id="{3842757C-7A46-68B0-784A-47FCCFFA64C0}"/>
              </a:ext>
            </a:extLst>
          </p:cNvPr>
          <p:cNvSpPr>
            <a:spLocks noChangeArrowheads="1"/>
          </p:cNvSpPr>
          <p:nvPr/>
        </p:nvSpPr>
        <p:spPr bwMode="auto">
          <a:xfrm>
            <a:off x="9136052" y="2173510"/>
            <a:ext cx="2774594" cy="136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458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sealed class </a:t>
            </a:r>
            <a:r>
              <a:rPr kumimoji="0" lang="en-US" altLang="en-US" sz="1400" b="1" i="0" u="none" strike="noStrike" cap="none" normalizeH="0" baseline="0" dirty="0" err="1">
                <a:ln>
                  <a:noFill/>
                </a:ln>
                <a:solidFill>
                  <a:srgbClr val="FF0000"/>
                </a:solidFill>
                <a:effectLst/>
                <a:latin typeface="Consolas" panose="020B0609020204030204" pitchFamily="49" charset="0"/>
              </a:rPr>
              <a:t>class_name</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data members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methods</a:t>
            </a:r>
            <a:endParaRPr lang="en-US" altLang="en-US" sz="1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28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A48-2B7C-BF54-F045-D7B349095921}"/>
              </a:ext>
            </a:extLst>
          </p:cNvPr>
          <p:cNvSpPr>
            <a:spLocks noGrp="1"/>
          </p:cNvSpPr>
          <p:nvPr>
            <p:ph type="title"/>
          </p:nvPr>
        </p:nvSpPr>
        <p:spPr/>
        <p:txBody>
          <a:bodyPr/>
          <a:lstStyle/>
          <a:p>
            <a:r>
              <a:rPr lang="en-IN" dirty="0"/>
              <a:t>Sealed method</a:t>
            </a:r>
          </a:p>
        </p:txBody>
      </p:sp>
      <p:sp>
        <p:nvSpPr>
          <p:cNvPr id="3" name="Content Placeholder 2">
            <a:extLst>
              <a:ext uri="{FF2B5EF4-FFF2-40B4-BE49-F238E27FC236}">
                <a16:creationId xmlns:a16="http://schemas.microsoft.com/office/drawing/2014/main" id="{84D2D76E-4CFB-64A5-EBC7-44D8AD5CC458}"/>
              </a:ext>
            </a:extLst>
          </p:cNvPr>
          <p:cNvSpPr>
            <a:spLocks noGrp="1"/>
          </p:cNvSpPr>
          <p:nvPr>
            <p:ph idx="1"/>
          </p:nvPr>
        </p:nvSpPr>
        <p:spPr/>
        <p:txBody>
          <a:bodyPr/>
          <a:lstStyle/>
          <a:p>
            <a:r>
              <a:rPr lang="en-US" b="0" i="1" dirty="0">
                <a:solidFill>
                  <a:srgbClr val="273239"/>
                </a:solidFill>
                <a:effectLst/>
                <a:latin typeface="Nunito" pitchFamily="2" charset="0"/>
              </a:rPr>
              <a:t>A method can also be sealed</a:t>
            </a:r>
            <a:r>
              <a:rPr lang="en-US" b="0" i="0" dirty="0">
                <a:solidFill>
                  <a:srgbClr val="273239"/>
                </a:solidFill>
                <a:effectLst/>
                <a:latin typeface="Nunito" pitchFamily="2" charset="0"/>
              </a:rPr>
              <a:t>, and in that case, the method </a:t>
            </a:r>
            <a:r>
              <a:rPr lang="en-US" b="0" i="0" dirty="0">
                <a:solidFill>
                  <a:srgbClr val="FF0000"/>
                </a:solidFill>
                <a:effectLst/>
                <a:latin typeface="Nunito" pitchFamily="2" charset="0"/>
              </a:rPr>
              <a:t>cannot be overridden.</a:t>
            </a:r>
          </a:p>
          <a:p>
            <a:r>
              <a:rPr lang="en-US" b="0" i="0" dirty="0">
                <a:solidFill>
                  <a:srgbClr val="273239"/>
                </a:solidFill>
                <a:effectLst/>
                <a:latin typeface="Nunito" pitchFamily="2" charset="0"/>
              </a:rPr>
              <a:t>a method can be sealed in the classes in which they have been inherited.</a:t>
            </a:r>
            <a:r>
              <a:rPr lang="en-US" dirty="0">
                <a:solidFill>
                  <a:srgbClr val="273239"/>
                </a:solidFill>
                <a:latin typeface="Nunito" pitchFamily="2" charset="0"/>
              </a:rPr>
              <a:t> ( </a:t>
            </a:r>
            <a:r>
              <a:rPr lang="en-US" dirty="0" err="1">
                <a:solidFill>
                  <a:srgbClr val="273239"/>
                </a:solidFill>
                <a:latin typeface="Nunito" pitchFamily="2" charset="0"/>
              </a:rPr>
              <a:t>ie</a:t>
            </a:r>
            <a:r>
              <a:rPr lang="en-US" dirty="0">
                <a:solidFill>
                  <a:srgbClr val="273239"/>
                </a:solidFill>
                <a:latin typeface="Nunito" pitchFamily="2" charset="0"/>
              </a:rPr>
              <a:t> in child class not in base class)</a:t>
            </a:r>
          </a:p>
          <a:p>
            <a:endParaRPr lang="en-IN" dirty="0"/>
          </a:p>
        </p:txBody>
      </p:sp>
    </p:spTree>
    <p:extLst>
      <p:ext uri="{BB962C8B-B14F-4D97-AF65-F5344CB8AC3E}">
        <p14:creationId xmlns:p14="http://schemas.microsoft.com/office/powerpoint/2010/main" val="1278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FE477-0291-8425-7032-BD17A64751EF}"/>
              </a:ext>
            </a:extLst>
          </p:cNvPr>
          <p:cNvSpPr txBox="1"/>
          <p:nvPr/>
        </p:nvSpPr>
        <p:spPr>
          <a:xfrm>
            <a:off x="1371600" y="0"/>
            <a:ext cx="7162800" cy="5632311"/>
          </a:xfrm>
          <a:prstGeom prst="rect">
            <a:avLst/>
          </a:prstGeom>
          <a:noFill/>
        </p:spPr>
        <p:txBody>
          <a:bodyPr wrap="square">
            <a:spAutoFit/>
          </a:bodyPr>
          <a:lstStyle/>
          <a:p>
            <a:r>
              <a:rPr lang="en-IN" dirty="0"/>
              <a:t>class AA</a:t>
            </a:r>
          </a:p>
          <a:p>
            <a:r>
              <a:rPr lang="en-IN" dirty="0"/>
              <a:t>{</a:t>
            </a:r>
          </a:p>
          <a:p>
            <a:r>
              <a:rPr lang="en-IN" dirty="0"/>
              <a:t>    public </a:t>
            </a:r>
            <a:r>
              <a:rPr lang="en-IN" dirty="0">
                <a:solidFill>
                  <a:srgbClr val="FF0000"/>
                </a:solidFill>
              </a:rPr>
              <a:t>virtual</a:t>
            </a:r>
            <a:r>
              <a:rPr lang="en-IN" dirty="0"/>
              <a:t> void </a:t>
            </a:r>
            <a:r>
              <a:rPr lang="en-IN" dirty="0" err="1"/>
              <a:t>showAA</a:t>
            </a:r>
            <a:r>
              <a:rPr lang="en-IN" dirty="0"/>
              <a:t>()</a:t>
            </a:r>
          </a:p>
          <a:p>
            <a:r>
              <a:rPr lang="en-IN" dirty="0"/>
              <a:t>    {        </a:t>
            </a:r>
            <a:r>
              <a:rPr lang="en-IN" dirty="0" err="1"/>
              <a:t>Console.WriteLine</a:t>
            </a:r>
            <a:r>
              <a:rPr lang="en-IN" dirty="0"/>
              <a:t>("show from AA");</a:t>
            </a:r>
          </a:p>
          <a:p>
            <a:r>
              <a:rPr lang="en-IN" dirty="0"/>
              <a:t>    }</a:t>
            </a:r>
          </a:p>
          <a:p>
            <a:r>
              <a:rPr lang="en-IN" dirty="0"/>
              <a:t>}</a:t>
            </a:r>
          </a:p>
          <a:p>
            <a:r>
              <a:rPr lang="en-IN" dirty="0">
                <a:solidFill>
                  <a:srgbClr val="00B050"/>
                </a:solidFill>
              </a:rPr>
              <a:t>class BB:AA</a:t>
            </a:r>
          </a:p>
          <a:p>
            <a:r>
              <a:rPr lang="en-IN" dirty="0">
                <a:solidFill>
                  <a:srgbClr val="00B050"/>
                </a:solidFill>
              </a:rPr>
              <a:t>{</a:t>
            </a:r>
          </a:p>
          <a:p>
            <a:r>
              <a:rPr lang="en-IN" dirty="0">
                <a:solidFill>
                  <a:srgbClr val="00B050"/>
                </a:solidFill>
              </a:rPr>
              <a:t>   override</a:t>
            </a:r>
            <a:r>
              <a:rPr lang="en-IN" dirty="0">
                <a:solidFill>
                  <a:srgbClr val="FF0000"/>
                </a:solidFill>
              </a:rPr>
              <a:t> sealed </a:t>
            </a:r>
            <a:r>
              <a:rPr lang="en-IN" dirty="0">
                <a:solidFill>
                  <a:srgbClr val="00B050"/>
                </a:solidFill>
              </a:rPr>
              <a:t>public void </a:t>
            </a:r>
            <a:r>
              <a:rPr lang="en-IN" dirty="0" err="1">
                <a:solidFill>
                  <a:srgbClr val="00B050"/>
                </a:solidFill>
              </a:rPr>
              <a:t>showAA</a:t>
            </a:r>
            <a:r>
              <a:rPr lang="en-IN" dirty="0">
                <a:solidFill>
                  <a:srgbClr val="00B050"/>
                </a:solidFill>
              </a:rPr>
              <a:t>() </a:t>
            </a:r>
            <a:r>
              <a:rPr lang="en-IN" dirty="0">
                <a:solidFill>
                  <a:srgbClr val="FF0000"/>
                </a:solidFill>
              </a:rPr>
              <a:t>// sealed method</a:t>
            </a:r>
          </a:p>
          <a:p>
            <a:r>
              <a:rPr lang="en-IN" dirty="0">
                <a:solidFill>
                  <a:srgbClr val="00B050"/>
                </a:solidFill>
              </a:rPr>
              <a:t>    {</a:t>
            </a:r>
          </a:p>
          <a:p>
            <a:r>
              <a:rPr lang="en-IN" dirty="0">
                <a:solidFill>
                  <a:srgbClr val="00B050"/>
                </a:solidFill>
              </a:rPr>
              <a:t>        </a:t>
            </a:r>
            <a:r>
              <a:rPr lang="en-IN" dirty="0" err="1">
                <a:solidFill>
                  <a:srgbClr val="00B050"/>
                </a:solidFill>
              </a:rPr>
              <a:t>Console.WriteLine</a:t>
            </a:r>
            <a:r>
              <a:rPr lang="en-IN" dirty="0">
                <a:solidFill>
                  <a:srgbClr val="00B050"/>
                </a:solidFill>
              </a:rPr>
              <a:t>("show from BB");</a:t>
            </a:r>
          </a:p>
          <a:p>
            <a:r>
              <a:rPr lang="en-IN" dirty="0">
                <a:solidFill>
                  <a:srgbClr val="00B050"/>
                </a:solidFill>
              </a:rPr>
              <a:t>    }</a:t>
            </a:r>
          </a:p>
          <a:p>
            <a:r>
              <a:rPr lang="en-IN" dirty="0">
                <a:solidFill>
                  <a:srgbClr val="00B050"/>
                </a:solidFill>
              </a:rPr>
              <a:t>}</a:t>
            </a:r>
          </a:p>
          <a:p>
            <a:r>
              <a:rPr lang="en-IN" dirty="0">
                <a:solidFill>
                  <a:schemeClr val="accent3">
                    <a:lumMod val="75000"/>
                  </a:schemeClr>
                </a:solidFill>
              </a:rPr>
              <a:t>class CC : BB </a:t>
            </a:r>
          </a:p>
          <a:p>
            <a:r>
              <a:rPr lang="en-IN" dirty="0">
                <a:solidFill>
                  <a:schemeClr val="accent3">
                    <a:lumMod val="75000"/>
                  </a:schemeClr>
                </a:solidFill>
              </a:rPr>
              <a:t>{</a:t>
            </a:r>
          </a:p>
          <a:p>
            <a:r>
              <a:rPr lang="en-IN" dirty="0">
                <a:solidFill>
                  <a:schemeClr val="accent3">
                    <a:lumMod val="75000"/>
                  </a:schemeClr>
                </a:solidFill>
              </a:rPr>
              <a:t>   override public void </a:t>
            </a:r>
            <a:r>
              <a:rPr lang="en-IN" dirty="0" err="1">
                <a:solidFill>
                  <a:schemeClr val="accent3">
                    <a:lumMod val="75000"/>
                  </a:schemeClr>
                </a:solidFill>
              </a:rPr>
              <a:t>showAA</a:t>
            </a:r>
            <a:r>
              <a:rPr lang="en-IN" dirty="0">
                <a:solidFill>
                  <a:schemeClr val="accent3">
                    <a:lumMod val="75000"/>
                  </a:schemeClr>
                </a:solidFill>
              </a:rPr>
              <a:t>() </a:t>
            </a:r>
            <a:r>
              <a:rPr lang="en-IN" dirty="0">
                <a:solidFill>
                  <a:srgbClr val="FF0000"/>
                </a:solidFill>
              </a:rPr>
              <a:t>// error not allow to </a:t>
            </a:r>
            <a:r>
              <a:rPr lang="en-IN" dirty="0" err="1">
                <a:solidFill>
                  <a:srgbClr val="FF0000"/>
                </a:solidFill>
              </a:rPr>
              <a:t>overrid</a:t>
            </a:r>
            <a:r>
              <a:rPr lang="en-IN" dirty="0">
                <a:solidFill>
                  <a:srgbClr val="FF0000"/>
                </a:solidFill>
              </a:rPr>
              <a:t> </a:t>
            </a:r>
          </a:p>
          <a:p>
            <a:r>
              <a:rPr lang="en-IN" dirty="0">
                <a:solidFill>
                  <a:schemeClr val="accent3">
                    <a:lumMod val="75000"/>
                  </a:schemeClr>
                </a:solidFill>
              </a:rPr>
              <a:t>    {</a:t>
            </a:r>
          </a:p>
          <a:p>
            <a:r>
              <a:rPr lang="en-IN" dirty="0">
                <a:solidFill>
                  <a:schemeClr val="accent3">
                    <a:lumMod val="75000"/>
                  </a:schemeClr>
                </a:solidFill>
              </a:rPr>
              <a:t>        </a:t>
            </a:r>
            <a:r>
              <a:rPr lang="en-IN" dirty="0" err="1">
                <a:solidFill>
                  <a:schemeClr val="accent3">
                    <a:lumMod val="75000"/>
                  </a:schemeClr>
                </a:solidFill>
              </a:rPr>
              <a:t>Console.WriteLine</a:t>
            </a:r>
            <a:r>
              <a:rPr lang="en-IN" dirty="0">
                <a:solidFill>
                  <a:schemeClr val="accent3">
                    <a:lumMod val="75000"/>
                  </a:schemeClr>
                </a:solidFill>
              </a:rPr>
              <a:t>("show from CC");</a:t>
            </a:r>
          </a:p>
          <a:p>
            <a:r>
              <a:rPr lang="en-IN" dirty="0">
                <a:solidFill>
                  <a:schemeClr val="accent3">
                    <a:lumMod val="75000"/>
                  </a:schemeClr>
                </a:solidFill>
              </a:rPr>
              <a:t>    }</a:t>
            </a:r>
          </a:p>
          <a:p>
            <a:r>
              <a:rPr lang="en-IN" dirty="0">
                <a:solidFill>
                  <a:schemeClr val="accent3">
                    <a:lumMod val="75000"/>
                  </a:schemeClr>
                </a:solidFill>
              </a:rPr>
              <a:t>}</a:t>
            </a:r>
          </a:p>
        </p:txBody>
      </p:sp>
    </p:spTree>
    <p:extLst>
      <p:ext uri="{BB962C8B-B14F-4D97-AF65-F5344CB8AC3E}">
        <p14:creationId xmlns:p14="http://schemas.microsoft.com/office/powerpoint/2010/main" val="311051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Singleton class</a:t>
            </a:r>
          </a:p>
        </p:txBody>
      </p:sp>
      <p:sp>
        <p:nvSpPr>
          <p:cNvPr id="3" name="Content Placeholder 2"/>
          <p:cNvSpPr>
            <a:spLocks noGrp="1"/>
          </p:cNvSpPr>
          <p:nvPr>
            <p:ph idx="1"/>
          </p:nvPr>
        </p:nvSpPr>
        <p:spPr/>
        <p:txBody>
          <a:bodyPr/>
          <a:lstStyle/>
          <a:p>
            <a:r>
              <a:rPr lang="en-IN" dirty="0"/>
              <a:t>A class object having only one instance and able to perform all task</a:t>
            </a:r>
          </a:p>
          <a:p>
            <a:endParaRPr lang="en-IN" dirty="0"/>
          </a:p>
        </p:txBody>
      </p:sp>
      <p:sp>
        <p:nvSpPr>
          <p:cNvPr id="4" name="Title 1">
            <a:extLst>
              <a:ext uri="{FF2B5EF4-FFF2-40B4-BE49-F238E27FC236}">
                <a16:creationId xmlns:a16="http://schemas.microsoft.com/office/drawing/2014/main" id="{E424DD78-EDDA-3A4B-FC13-F2CD721DBD16}"/>
              </a:ext>
            </a:extLst>
          </p:cNvPr>
          <p:cNvSpPr txBox="1">
            <a:spLocks/>
          </p:cNvSpPr>
          <p:nvPr/>
        </p:nvSpPr>
        <p:spPr>
          <a:xfrm>
            <a:off x="1981200" y="2381250"/>
            <a:ext cx="9747504" cy="952500"/>
          </a:xfrm>
          <a:prstGeom prst="rect">
            <a:avLst/>
          </a:prstGeom>
        </p:spPr>
        <p:txBody>
          <a:bodyPr anchor="ctr">
            <a:normAutofit/>
          </a:bodyPr>
          <a:lst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a:t>How to create singleton class</a:t>
            </a:r>
            <a:endParaRPr lang="en-IN" dirty="0"/>
          </a:p>
        </p:txBody>
      </p:sp>
      <p:sp>
        <p:nvSpPr>
          <p:cNvPr id="5" name="Content Placeholder 2">
            <a:extLst>
              <a:ext uri="{FF2B5EF4-FFF2-40B4-BE49-F238E27FC236}">
                <a16:creationId xmlns:a16="http://schemas.microsoft.com/office/drawing/2014/main" id="{3BF7392C-CFD8-179D-A37A-8BBD848F7F96}"/>
              </a:ext>
            </a:extLst>
          </p:cNvPr>
          <p:cNvSpPr txBox="1">
            <a:spLocks/>
          </p:cNvSpPr>
          <p:nvPr/>
        </p:nvSpPr>
        <p:spPr>
          <a:xfrm>
            <a:off x="1860428" y="3227265"/>
            <a:ext cx="9747504" cy="2260600"/>
          </a:xfrm>
          <a:prstGeom prst="rect">
            <a:avLst/>
          </a:prstGeom>
        </p:spPr>
        <p:txBody>
          <a:bodyPr>
            <a:normAutofit/>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N" dirty="0"/>
              <a:t>A singleton constructor which is private and </a:t>
            </a:r>
            <a:r>
              <a:rPr lang="en-IN" dirty="0" err="1"/>
              <a:t>parameterless</a:t>
            </a:r>
            <a:endParaRPr lang="en-IN" dirty="0"/>
          </a:p>
          <a:p>
            <a:r>
              <a:rPr lang="en-IN" dirty="0"/>
              <a:t>A static variable that holds a reference to the single created instance, if any</a:t>
            </a:r>
          </a:p>
        </p:txBody>
      </p:sp>
    </p:spTree>
    <p:extLst>
      <p:ext uri="{BB962C8B-B14F-4D97-AF65-F5344CB8AC3E}">
        <p14:creationId xmlns:p14="http://schemas.microsoft.com/office/powerpoint/2010/main" val="105567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lstStyle/>
          <a:p>
            <a:r>
              <a:rPr lang="en-US" dirty="0"/>
              <a:t>structure</a:t>
            </a:r>
          </a:p>
        </p:txBody>
      </p:sp>
      <p:sp>
        <p:nvSpPr>
          <p:cNvPr id="3" name="Content Placeholder 2"/>
          <p:cNvSpPr>
            <a:spLocks noGrp="1"/>
          </p:cNvSpPr>
          <p:nvPr>
            <p:ph idx="1"/>
          </p:nvPr>
        </p:nvSpPr>
        <p:spPr>
          <a:xfrm>
            <a:off x="1386840" y="609602"/>
            <a:ext cx="10226954" cy="4000500"/>
          </a:xfrm>
        </p:spPr>
        <p:txBody>
          <a:bodyPr/>
          <a:lstStyle/>
          <a:p>
            <a:r>
              <a:rPr lang="en-US" dirty="0"/>
              <a:t>A structure is a </a:t>
            </a:r>
            <a:r>
              <a:rPr lang="en-US" b="1" dirty="0">
                <a:solidFill>
                  <a:srgbClr val="FF0000"/>
                </a:solidFill>
              </a:rPr>
              <a:t>value type data type</a:t>
            </a:r>
          </a:p>
          <a:p>
            <a:r>
              <a:rPr lang="en-US" dirty="0"/>
              <a:t>The </a:t>
            </a:r>
            <a:r>
              <a:rPr lang="en-US" b="1" dirty="0" err="1"/>
              <a:t>struct</a:t>
            </a:r>
            <a:r>
              <a:rPr lang="en-US" dirty="0"/>
              <a:t> keyword is used for creating a structure.</a:t>
            </a:r>
          </a:p>
          <a:p>
            <a:r>
              <a:rPr lang="en-US" dirty="0"/>
              <a:t>Structures are used to represent a record.</a:t>
            </a:r>
          </a:p>
          <a:p>
            <a:endParaRPr lang="en-US" dirty="0"/>
          </a:p>
        </p:txBody>
      </p:sp>
      <p:sp>
        <p:nvSpPr>
          <p:cNvPr id="4" name="Rectangle 3"/>
          <p:cNvSpPr/>
          <p:nvPr/>
        </p:nvSpPr>
        <p:spPr>
          <a:xfrm>
            <a:off x="1684022" y="2933700"/>
            <a:ext cx="2374561" cy="369332"/>
          </a:xfrm>
          <a:prstGeom prst="rect">
            <a:avLst/>
          </a:prstGeom>
        </p:spPr>
        <p:txBody>
          <a:bodyPr wrap="none">
            <a:spAutoFit/>
          </a:bodyPr>
          <a:lstStyle/>
          <a:p>
            <a:r>
              <a:rPr lang="en-US" b="1" dirty="0"/>
              <a:t>Defining a Structure</a:t>
            </a:r>
          </a:p>
        </p:txBody>
      </p:sp>
      <p:sp>
        <p:nvSpPr>
          <p:cNvPr id="5" name="Rectangle 4"/>
          <p:cNvSpPr/>
          <p:nvPr/>
        </p:nvSpPr>
        <p:spPr>
          <a:xfrm>
            <a:off x="4853940" y="3314701"/>
            <a:ext cx="5943600" cy="193835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2399" dirty="0">
                <a:latin typeface="Times New Roman" pitchFamily="18" charset="0"/>
                <a:cs typeface="Times New Roman" pitchFamily="18" charset="0"/>
              </a:rPr>
              <a:t> </a:t>
            </a:r>
            <a:r>
              <a:rPr lang="en-US" sz="2399" dirty="0" err="1">
                <a:latin typeface="Times New Roman" pitchFamily="18" charset="0"/>
                <a:cs typeface="Times New Roman" pitchFamily="18" charset="0"/>
              </a:rPr>
              <a:t>struct</a:t>
            </a:r>
            <a:r>
              <a:rPr lang="en-US" sz="2399" dirty="0">
                <a:latin typeface="Times New Roman" pitchFamily="18" charset="0"/>
                <a:cs typeface="Times New Roman" pitchFamily="18" charset="0"/>
              </a:rPr>
              <a:t> student</a:t>
            </a:r>
          </a:p>
          <a:p>
            <a:r>
              <a:rPr lang="en-US" sz="2399" dirty="0">
                <a:latin typeface="Times New Roman" pitchFamily="18" charset="0"/>
                <a:cs typeface="Times New Roman" pitchFamily="18" charset="0"/>
              </a:rPr>
              <a:t>        {</a:t>
            </a:r>
          </a:p>
          <a:p>
            <a:r>
              <a:rPr lang="en-US" sz="2399" dirty="0">
                <a:latin typeface="Times New Roman" pitchFamily="18" charset="0"/>
                <a:cs typeface="Times New Roman" pitchFamily="18" charset="0"/>
              </a:rPr>
              <a:t>            public </a:t>
            </a:r>
            <a:r>
              <a:rPr lang="en-US" sz="2399" dirty="0" err="1">
                <a:latin typeface="Times New Roman" pitchFamily="18" charset="0"/>
                <a:cs typeface="Times New Roman" pitchFamily="18" charset="0"/>
              </a:rPr>
              <a:t>int</a:t>
            </a:r>
            <a:r>
              <a:rPr lang="en-US" sz="2399" dirty="0">
                <a:latin typeface="Times New Roman" pitchFamily="18" charset="0"/>
                <a:cs typeface="Times New Roman" pitchFamily="18" charset="0"/>
              </a:rPr>
              <a:t> roll;</a:t>
            </a:r>
          </a:p>
          <a:p>
            <a:r>
              <a:rPr lang="en-US" sz="2399" dirty="0">
                <a:latin typeface="Times New Roman" pitchFamily="18" charset="0"/>
                <a:cs typeface="Times New Roman" pitchFamily="18" charset="0"/>
              </a:rPr>
              <a:t>            public string name;</a:t>
            </a:r>
          </a:p>
          <a:p>
            <a:r>
              <a:rPr lang="en-US" sz="2399" dirty="0">
                <a:latin typeface="Times New Roman" pitchFamily="18" charset="0"/>
                <a:cs typeface="Times New Roman" pitchFamily="18" charset="0"/>
              </a:rPr>
              <a:t>         };</a:t>
            </a:r>
            <a:endParaRPr lang="en-US" sz="239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20028-611E-EBA3-BF01-CD5AFAAC3851}"/>
              </a:ext>
            </a:extLst>
          </p:cNvPr>
          <p:cNvSpPr txBox="1"/>
          <p:nvPr/>
        </p:nvSpPr>
        <p:spPr>
          <a:xfrm>
            <a:off x="1600200" y="82689"/>
            <a:ext cx="8686800" cy="5632311"/>
          </a:xfrm>
          <a:prstGeom prst="rect">
            <a:avLst/>
          </a:prstGeom>
          <a:noFill/>
        </p:spPr>
        <p:txBody>
          <a:bodyPr wrap="square">
            <a:spAutoFit/>
          </a:bodyPr>
          <a:lstStyle/>
          <a:p>
            <a:r>
              <a:rPr lang="en-IN" dirty="0"/>
              <a:t> public class </a:t>
            </a:r>
            <a:r>
              <a:rPr lang="en-IN" dirty="0" err="1"/>
              <a:t>mySingleton</a:t>
            </a:r>
            <a:endParaRPr lang="en-IN" dirty="0"/>
          </a:p>
          <a:p>
            <a:r>
              <a:rPr lang="en-IN" dirty="0"/>
              <a:t> {</a:t>
            </a:r>
          </a:p>
          <a:p>
            <a:r>
              <a:rPr lang="en-IN" dirty="0"/>
              <a:t>     private static </a:t>
            </a:r>
            <a:r>
              <a:rPr lang="en-IN" dirty="0" err="1"/>
              <a:t>mySingleton</a:t>
            </a:r>
            <a:r>
              <a:rPr lang="en-IN" dirty="0"/>
              <a:t> </a:t>
            </a:r>
            <a:r>
              <a:rPr lang="en-IN" dirty="0" err="1"/>
              <a:t>obj</a:t>
            </a:r>
            <a:r>
              <a:rPr lang="en-IN" dirty="0"/>
              <a:t>;</a:t>
            </a:r>
          </a:p>
          <a:p>
            <a:r>
              <a:rPr lang="en-IN" dirty="0"/>
              <a:t>     private </a:t>
            </a:r>
            <a:r>
              <a:rPr lang="en-IN" dirty="0" err="1"/>
              <a:t>mySingleton</a:t>
            </a:r>
            <a:r>
              <a:rPr lang="en-IN" dirty="0"/>
              <a:t>()   </a:t>
            </a:r>
          </a:p>
          <a:p>
            <a:r>
              <a:rPr lang="en-IN" dirty="0"/>
              <a:t>                { </a:t>
            </a:r>
          </a:p>
          <a:p>
            <a:r>
              <a:rPr lang="en-IN" dirty="0"/>
              <a:t>                     </a:t>
            </a:r>
            <a:r>
              <a:rPr lang="en-IN" dirty="0" err="1"/>
              <a:t>Console.WriteLine</a:t>
            </a:r>
            <a:r>
              <a:rPr lang="en-IN" dirty="0"/>
              <a:t>("constructor called");</a:t>
            </a:r>
          </a:p>
          <a:p>
            <a:r>
              <a:rPr lang="en-IN" dirty="0"/>
              <a:t>                }</a:t>
            </a:r>
          </a:p>
          <a:p>
            <a:r>
              <a:rPr lang="en-IN" dirty="0"/>
              <a:t>     public static </a:t>
            </a:r>
            <a:r>
              <a:rPr lang="en-IN" dirty="0" err="1"/>
              <a:t>mySingleton</a:t>
            </a:r>
            <a:r>
              <a:rPr lang="en-IN" dirty="0"/>
              <a:t> </a:t>
            </a:r>
            <a:r>
              <a:rPr lang="en-IN" dirty="0" err="1"/>
              <a:t>getObj</a:t>
            </a:r>
            <a:r>
              <a:rPr lang="en-IN" dirty="0"/>
              <a:t>()</a:t>
            </a:r>
          </a:p>
          <a:p>
            <a:r>
              <a:rPr lang="en-IN" dirty="0"/>
              <a:t>         {</a:t>
            </a:r>
          </a:p>
          <a:p>
            <a:r>
              <a:rPr lang="en-IN" dirty="0"/>
              <a:t>              if (</a:t>
            </a:r>
            <a:r>
              <a:rPr lang="en-IN" dirty="0" err="1"/>
              <a:t>obj</a:t>
            </a:r>
            <a:r>
              <a:rPr lang="en-IN" dirty="0"/>
              <a:t>==null)</a:t>
            </a:r>
          </a:p>
          <a:p>
            <a:r>
              <a:rPr lang="en-IN" dirty="0"/>
              <a:t>                 {</a:t>
            </a:r>
          </a:p>
          <a:p>
            <a:r>
              <a:rPr lang="en-IN" dirty="0"/>
              <a:t>                     </a:t>
            </a:r>
            <a:r>
              <a:rPr lang="en-IN" dirty="0" err="1"/>
              <a:t>obj</a:t>
            </a:r>
            <a:r>
              <a:rPr lang="en-IN" dirty="0"/>
              <a:t> = new </a:t>
            </a:r>
            <a:r>
              <a:rPr lang="en-IN" dirty="0" err="1"/>
              <a:t>mySingleton</a:t>
            </a:r>
            <a:r>
              <a:rPr lang="en-IN" dirty="0"/>
              <a:t>();</a:t>
            </a:r>
          </a:p>
          <a:p>
            <a:r>
              <a:rPr lang="en-IN" dirty="0"/>
              <a:t>                 }</a:t>
            </a:r>
          </a:p>
          <a:p>
            <a:r>
              <a:rPr lang="en-IN" dirty="0"/>
              <a:t>              return </a:t>
            </a:r>
            <a:r>
              <a:rPr lang="en-IN" dirty="0" err="1"/>
              <a:t>obj</a:t>
            </a:r>
            <a:r>
              <a:rPr lang="en-IN" dirty="0"/>
              <a:t>;</a:t>
            </a:r>
          </a:p>
          <a:p>
            <a:r>
              <a:rPr lang="en-IN" dirty="0"/>
              <a:t>          }</a:t>
            </a:r>
          </a:p>
          <a:p>
            <a:r>
              <a:rPr lang="en-IN" dirty="0"/>
              <a:t>     public void show()</a:t>
            </a:r>
          </a:p>
          <a:p>
            <a:r>
              <a:rPr lang="en-IN" dirty="0"/>
              <a:t>     {</a:t>
            </a:r>
          </a:p>
          <a:p>
            <a:r>
              <a:rPr lang="en-IN" dirty="0"/>
              <a:t>         </a:t>
            </a:r>
            <a:r>
              <a:rPr lang="en-IN" dirty="0" err="1"/>
              <a:t>Console.WriteLine</a:t>
            </a:r>
            <a:r>
              <a:rPr lang="en-IN" dirty="0"/>
              <a:t>("show called");</a:t>
            </a:r>
          </a:p>
          <a:p>
            <a:r>
              <a:rPr lang="en-IN" dirty="0"/>
              <a:t>     }</a:t>
            </a:r>
          </a:p>
          <a:p>
            <a:r>
              <a:rPr lang="en-IN" dirty="0"/>
              <a:t> }</a:t>
            </a:r>
          </a:p>
        </p:txBody>
      </p:sp>
      <p:sp>
        <p:nvSpPr>
          <p:cNvPr id="7" name="TextBox 6">
            <a:extLst>
              <a:ext uri="{FF2B5EF4-FFF2-40B4-BE49-F238E27FC236}">
                <a16:creationId xmlns:a16="http://schemas.microsoft.com/office/drawing/2014/main" id="{88B99723-D33D-8656-9CFC-57D586BFE0AE}"/>
              </a:ext>
            </a:extLst>
          </p:cNvPr>
          <p:cNvSpPr txBox="1"/>
          <p:nvPr/>
        </p:nvSpPr>
        <p:spPr>
          <a:xfrm>
            <a:off x="6629400" y="2400300"/>
            <a:ext cx="5943600" cy="3139321"/>
          </a:xfrm>
          <a:prstGeom prst="rect">
            <a:avLst/>
          </a:prstGeom>
          <a:noFill/>
        </p:spPr>
        <p:txBody>
          <a:bodyPr wrap="square">
            <a:spAutoFit/>
          </a:bodyPr>
          <a:lstStyle/>
          <a:p>
            <a:r>
              <a:rPr lang="en-IN" dirty="0">
                <a:solidFill>
                  <a:srgbClr val="00B050"/>
                </a:solidFill>
                <a:latin typeface="Arial" panose="020B0604020202020204" pitchFamily="34" charset="0"/>
                <a:cs typeface="Arial" panose="020B0604020202020204" pitchFamily="34" charset="0"/>
              </a:rPr>
              <a:t>private static void Main(string[] </a:t>
            </a:r>
            <a:r>
              <a:rPr lang="en-IN" dirty="0" err="1">
                <a:solidFill>
                  <a:srgbClr val="00B050"/>
                </a:solidFill>
                <a:latin typeface="Arial" panose="020B0604020202020204" pitchFamily="34" charset="0"/>
                <a:cs typeface="Arial" panose="020B0604020202020204" pitchFamily="34" charset="0"/>
              </a:rPr>
              <a:t>args</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obj1 = </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obj1.show();</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obj2=</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obj2.show();</a:t>
            </a: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Console.WriteLine</a:t>
            </a:r>
            <a:r>
              <a:rPr lang="en-IN" dirty="0">
                <a:solidFill>
                  <a:srgbClr val="00B050"/>
                </a:solidFill>
                <a:latin typeface="Arial" panose="020B0604020202020204" pitchFamily="34" charset="0"/>
                <a:cs typeface="Arial" panose="020B0604020202020204" pitchFamily="34" charset="0"/>
              </a:rPr>
              <a:t>(</a:t>
            </a:r>
            <a:r>
              <a:rPr lang="en-IN" dirty="0" err="1">
                <a:solidFill>
                  <a:srgbClr val="00B050"/>
                </a:solidFill>
                <a:latin typeface="Arial" panose="020B0604020202020204" pitchFamily="34" charset="0"/>
                <a:cs typeface="Arial" panose="020B0604020202020204" pitchFamily="34" charset="0"/>
              </a:rPr>
              <a:t>Object.Equals</a:t>
            </a:r>
            <a:r>
              <a:rPr lang="en-IN" dirty="0">
                <a:solidFill>
                  <a:srgbClr val="00B050"/>
                </a:solidFill>
                <a:latin typeface="Arial" panose="020B0604020202020204" pitchFamily="34" charset="0"/>
                <a:cs typeface="Arial" panose="020B0604020202020204" pitchFamily="34" charset="0"/>
              </a:rPr>
              <a:t>(obj1,obj2));</a:t>
            </a:r>
          </a:p>
          <a:p>
            <a:r>
              <a:rPr lang="en-IN" dirty="0">
                <a:solidFill>
                  <a:srgbClr val="00B050"/>
                </a:solidFill>
                <a:latin typeface="Arial" panose="020B0604020202020204" pitchFamily="34" charset="0"/>
                <a:cs typeface="Arial" panose="020B0604020202020204" pitchFamily="34" charset="0"/>
              </a:rPr>
              <a:t>   </a:t>
            </a:r>
          </a:p>
          <a:p>
            <a:r>
              <a:rPr lang="en-IN"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919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parameter types in C#</a:t>
            </a:r>
          </a:p>
        </p:txBody>
      </p:sp>
      <p:sp>
        <p:nvSpPr>
          <p:cNvPr id="3" name="Content Placeholder 2"/>
          <p:cNvSpPr>
            <a:spLocks noGrp="1"/>
          </p:cNvSpPr>
          <p:nvPr>
            <p:ph idx="1"/>
          </p:nvPr>
        </p:nvSpPr>
        <p:spPr/>
        <p:txBody>
          <a:bodyPr>
            <a:normAutofit fontScale="85000" lnSpcReduction="20000"/>
          </a:bodyPr>
          <a:lstStyle/>
          <a:p>
            <a:r>
              <a:rPr lang="en-IN" dirty="0"/>
              <a:t>Named parameters </a:t>
            </a:r>
          </a:p>
          <a:p>
            <a:r>
              <a:rPr lang="en-IN" dirty="0"/>
              <a:t>Value parameter</a:t>
            </a:r>
          </a:p>
          <a:p>
            <a:r>
              <a:rPr lang="en-IN" dirty="0"/>
              <a:t>Reference parameter (Ref parameters)</a:t>
            </a:r>
          </a:p>
          <a:p>
            <a:r>
              <a:rPr lang="en-IN" dirty="0"/>
              <a:t>Out parameters</a:t>
            </a:r>
          </a:p>
          <a:p>
            <a:r>
              <a:rPr lang="en-IN" dirty="0"/>
              <a:t>In parameters</a:t>
            </a:r>
          </a:p>
          <a:p>
            <a:r>
              <a:rPr lang="en-IN" dirty="0"/>
              <a:t>Parameter array (Params)</a:t>
            </a:r>
          </a:p>
          <a:p>
            <a:r>
              <a:rPr lang="en-IN" dirty="0"/>
              <a:t>Default Or Optional parameter</a:t>
            </a:r>
          </a:p>
          <a:p>
            <a:endParaRPr lang="en-IN" dirty="0"/>
          </a:p>
          <a:p>
            <a:r>
              <a:rPr lang="en-IN" dirty="0"/>
              <a:t>Method parameter and method arguments</a:t>
            </a:r>
          </a:p>
        </p:txBody>
      </p:sp>
    </p:spTree>
    <p:extLst>
      <p:ext uri="{BB962C8B-B14F-4D97-AF65-F5344CB8AC3E}">
        <p14:creationId xmlns:p14="http://schemas.microsoft.com/office/powerpoint/2010/main" val="299776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8823-DD85-CF1B-2F22-154D41F2665D}"/>
              </a:ext>
            </a:extLst>
          </p:cNvPr>
          <p:cNvSpPr>
            <a:spLocks noGrp="1"/>
          </p:cNvSpPr>
          <p:nvPr>
            <p:ph type="title"/>
          </p:nvPr>
        </p:nvSpPr>
        <p:spPr/>
        <p:txBody>
          <a:bodyPr>
            <a:normAutofit fontScale="90000"/>
          </a:bodyPr>
          <a:lstStyle/>
          <a:p>
            <a:r>
              <a:rPr lang="en-IN" dirty="0"/>
              <a:t>Named parameters </a:t>
            </a:r>
            <a:br>
              <a:rPr lang="en-IN" dirty="0"/>
            </a:br>
            <a:endParaRPr lang="en-IN" dirty="0"/>
          </a:p>
        </p:txBody>
      </p:sp>
      <p:sp>
        <p:nvSpPr>
          <p:cNvPr id="3" name="Content Placeholder 2">
            <a:extLst>
              <a:ext uri="{FF2B5EF4-FFF2-40B4-BE49-F238E27FC236}">
                <a16:creationId xmlns:a16="http://schemas.microsoft.com/office/drawing/2014/main" id="{EF32A0CC-C914-7268-04C0-E974B463BACC}"/>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Using named parameters, you can specify the value of the parameter according to their names not their order in the method. </a:t>
            </a:r>
          </a:p>
          <a:p>
            <a:r>
              <a:rPr lang="en-US" b="0" i="0" dirty="0">
                <a:solidFill>
                  <a:srgbClr val="273239"/>
                </a:solidFill>
                <a:effectLst/>
                <a:highlight>
                  <a:srgbClr val="FFFFFF"/>
                </a:highlight>
                <a:latin typeface="Nunito" pitchFamily="2" charset="0"/>
              </a:rPr>
              <a:t>it provides us a facility to not remember parameters according to their order</a:t>
            </a:r>
            <a:endParaRPr lang="en-IN" dirty="0"/>
          </a:p>
        </p:txBody>
      </p:sp>
    </p:spTree>
    <p:extLst>
      <p:ext uri="{BB962C8B-B14F-4D97-AF65-F5344CB8AC3E}">
        <p14:creationId xmlns:p14="http://schemas.microsoft.com/office/powerpoint/2010/main" val="499795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772D7-0C5B-2ED9-AE6C-01966B0C30CA}"/>
              </a:ext>
            </a:extLst>
          </p:cNvPr>
          <p:cNvSpPr txBox="1"/>
          <p:nvPr/>
        </p:nvSpPr>
        <p:spPr>
          <a:xfrm>
            <a:off x="1524000" y="419100"/>
            <a:ext cx="8763000" cy="4524315"/>
          </a:xfrm>
          <a:prstGeom prst="rect">
            <a:avLst/>
          </a:prstGeom>
          <a:solidFill>
            <a:schemeClr val="accent4">
              <a:lumMod val="40000"/>
              <a:lumOff val="60000"/>
            </a:schemeClr>
          </a:solidFill>
        </p:spPr>
        <p:txBody>
          <a:bodyPr wrap="square">
            <a:spAutoFit/>
          </a:bodyPr>
          <a:lstStyle/>
          <a:p>
            <a:r>
              <a:rPr lang="en-IN" dirty="0">
                <a:latin typeface="Calibri Light" panose="020F0302020204030204" pitchFamily="34" charset="0"/>
                <a:cs typeface="Calibri Light" panose="020F0302020204030204" pitchFamily="34" charset="0"/>
              </a:rPr>
              <a:t>using System;</a:t>
            </a:r>
          </a:p>
          <a:p>
            <a:r>
              <a:rPr lang="en-IN" dirty="0">
                <a:latin typeface="Calibri Light" panose="020F0302020204030204" pitchFamily="34" charset="0"/>
                <a:cs typeface="Calibri Light" panose="020F0302020204030204" pitchFamily="34" charset="0"/>
              </a:rPr>
              <a:t> class temp</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public void stringDemo(string </a:t>
            </a:r>
            <a:r>
              <a:rPr lang="en-IN" b="1" dirty="0">
                <a:latin typeface="Calibri Light" panose="020F0302020204030204" pitchFamily="34" charset="0"/>
                <a:cs typeface="Calibri Light" panose="020F0302020204030204" pitchFamily="34" charset="0"/>
              </a:rPr>
              <a:t>s1</a:t>
            </a:r>
            <a:r>
              <a:rPr lang="en-IN" dirty="0">
                <a:latin typeface="Calibri Light" panose="020F0302020204030204" pitchFamily="34" charset="0"/>
                <a:cs typeface="Calibri Light" panose="020F0302020204030204" pitchFamily="34" charset="0"/>
              </a:rPr>
              <a:t>,string </a:t>
            </a:r>
            <a:r>
              <a:rPr lang="en-IN" b="1" dirty="0">
                <a:latin typeface="Calibri Light" panose="020F0302020204030204" pitchFamily="34" charset="0"/>
                <a:cs typeface="Calibri Light" panose="020F0302020204030204" pitchFamily="34" charset="0"/>
              </a:rPr>
              <a:t>s2</a:t>
            </a:r>
            <a:r>
              <a:rPr lang="en-IN" dirty="0">
                <a:latin typeface="Calibri Light" panose="020F0302020204030204" pitchFamily="34" charset="0"/>
                <a:cs typeface="Calibri Light" panose="020F0302020204030204" pitchFamily="34" charset="0"/>
              </a:rPr>
              <a:t>,string </a:t>
            </a:r>
            <a:r>
              <a:rPr lang="en-IN" b="1" dirty="0">
                <a:latin typeface="Calibri Light" panose="020F0302020204030204" pitchFamily="34" charset="0"/>
                <a:cs typeface="Calibri Light" panose="020F0302020204030204" pitchFamily="34" charset="0"/>
              </a:rPr>
              <a:t>s3</a:t>
            </a:r>
            <a:r>
              <a:rPr lang="en-IN" dirty="0">
                <a:latin typeface="Calibri Light" panose="020F0302020204030204" pitchFamily="34" charset="0"/>
                <a:cs typeface="Calibri Light" panose="020F0302020204030204" pitchFamily="34" charset="0"/>
              </a:rPr>
              <a:t>)</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string final=s1+" "+s2+" "+s3;        </a:t>
            </a:r>
          </a:p>
          <a:p>
            <a:r>
              <a:rPr lang="en-IN" dirty="0">
                <a:latin typeface="Calibri Light" panose="020F0302020204030204" pitchFamily="34" charset="0"/>
                <a:cs typeface="Calibri Light" panose="020F0302020204030204" pitchFamily="34" charset="0"/>
              </a:rPr>
              <a:t>                 Console.WriteLine("Output ="+final);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public class HelloWorld</a:t>
            </a:r>
          </a:p>
          <a:p>
            <a:r>
              <a:rPr lang="en-IN" dirty="0">
                <a:latin typeface="Calibri Light" panose="020F0302020204030204" pitchFamily="34" charset="0"/>
                <a:cs typeface="Calibri Light" panose="020F0302020204030204" pitchFamily="34" charset="0"/>
              </a:rPr>
              <a:t>                 {    public static void Main(string[] </a:t>
            </a:r>
            <a:r>
              <a:rPr lang="en-IN" dirty="0" err="1">
                <a:latin typeface="Calibri Light" panose="020F0302020204030204" pitchFamily="34" charset="0"/>
                <a:cs typeface="Calibri Light" panose="020F0302020204030204" pitchFamily="34" charset="0"/>
              </a:rPr>
              <a:t>args</a:t>
            </a:r>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        </a:t>
            </a:r>
          </a:p>
          <a:p>
            <a:r>
              <a:rPr lang="en-IN" dirty="0">
                <a:latin typeface="Calibri Light" panose="020F0302020204030204" pitchFamily="34" charset="0"/>
                <a:cs typeface="Calibri Light" panose="020F0302020204030204" pitchFamily="34" charset="0"/>
              </a:rPr>
              <a:t>                                temp t1=new temp();                 </a:t>
            </a:r>
          </a:p>
          <a:p>
            <a:r>
              <a:rPr lang="en-IN" dirty="0">
                <a:latin typeface="Calibri Light" panose="020F0302020204030204" pitchFamily="34" charset="0"/>
                <a:cs typeface="Calibri Light" panose="020F0302020204030204" pitchFamily="34" charset="0"/>
              </a:rPr>
              <a:t>                                  t1.stringDemo(s3:"GTH",s1:"Pune",s2:"Maharashtra");            </a:t>
            </a:r>
          </a:p>
          <a:p>
            <a:r>
              <a:rPr lang="en-IN" dirty="0">
                <a:latin typeface="Calibri Light" panose="020F0302020204030204" pitchFamily="34" charset="0"/>
                <a:cs typeface="Calibri Light" panose="020F0302020204030204" pitchFamily="34" charset="0"/>
              </a:rPr>
              <a:t>                            }</a:t>
            </a:r>
          </a:p>
          <a:p>
            <a:r>
              <a:rPr lang="en-IN" dirty="0">
                <a:latin typeface="Calibri Light" panose="020F0302020204030204" pitchFamily="34" charset="0"/>
                <a:cs typeface="Calibri Light" panose="020F0302020204030204" pitchFamily="34" charset="0"/>
              </a:rPr>
              <a:t>                 }</a:t>
            </a:r>
          </a:p>
        </p:txBody>
      </p:sp>
      <p:sp>
        <p:nvSpPr>
          <p:cNvPr id="7" name="TextBox 6">
            <a:extLst>
              <a:ext uri="{FF2B5EF4-FFF2-40B4-BE49-F238E27FC236}">
                <a16:creationId xmlns:a16="http://schemas.microsoft.com/office/drawing/2014/main" id="{16AC84E3-2033-9A47-F01E-6E44C2D07782}"/>
              </a:ext>
            </a:extLst>
          </p:cNvPr>
          <p:cNvSpPr txBox="1"/>
          <p:nvPr/>
        </p:nvSpPr>
        <p:spPr>
          <a:xfrm>
            <a:off x="8305800" y="5111234"/>
            <a:ext cx="3505200" cy="369332"/>
          </a:xfrm>
          <a:prstGeom prst="rect">
            <a:avLst/>
          </a:prstGeom>
          <a:solidFill>
            <a:schemeClr val="accent5">
              <a:lumMod val="40000"/>
              <a:lumOff val="60000"/>
            </a:schemeClr>
          </a:solidFill>
        </p:spPr>
        <p:txBody>
          <a:bodyPr wrap="square">
            <a:spAutoFit/>
          </a:bodyPr>
          <a:lstStyle/>
          <a:p>
            <a:r>
              <a:rPr lang="en-IN" dirty="0"/>
              <a:t>Output =Pune Maharashtra GTH</a:t>
            </a:r>
          </a:p>
        </p:txBody>
      </p:sp>
    </p:spTree>
    <p:extLst>
      <p:ext uri="{BB962C8B-B14F-4D97-AF65-F5344CB8AC3E}">
        <p14:creationId xmlns:p14="http://schemas.microsoft.com/office/powerpoint/2010/main" val="156179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FA32-E3BC-706E-ECC8-417D1BF3C3B3}"/>
              </a:ext>
            </a:extLst>
          </p:cNvPr>
          <p:cNvSpPr>
            <a:spLocks noGrp="1"/>
          </p:cNvSpPr>
          <p:nvPr>
            <p:ph type="title"/>
          </p:nvPr>
        </p:nvSpPr>
        <p:spPr/>
        <p:txBody>
          <a:bodyPr>
            <a:normAutofit/>
          </a:bodyPr>
          <a:lstStyle/>
          <a:p>
            <a:r>
              <a:rPr lang="en-IN" dirty="0"/>
              <a:t>Value parameter</a:t>
            </a:r>
          </a:p>
        </p:txBody>
      </p:sp>
      <p:sp>
        <p:nvSpPr>
          <p:cNvPr id="3" name="Content Placeholder 2">
            <a:extLst>
              <a:ext uri="{FF2B5EF4-FFF2-40B4-BE49-F238E27FC236}">
                <a16:creationId xmlns:a16="http://schemas.microsoft.com/office/drawing/2014/main" id="{7D5B3A2E-3C1B-F245-00D5-A39BF7C5F661}"/>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It is a normal value parameter in a method or you can say the passing of value types by value. </a:t>
            </a:r>
          </a:p>
          <a:p>
            <a:r>
              <a:rPr lang="en-US" b="0" i="0" dirty="0">
                <a:solidFill>
                  <a:srgbClr val="273239"/>
                </a:solidFill>
                <a:effectLst/>
                <a:highlight>
                  <a:srgbClr val="FFFFFF"/>
                </a:highlight>
                <a:latin typeface="Nunito" pitchFamily="2" charset="0"/>
              </a:rPr>
              <a:t>when the variables are passed as value type they contain the data or value, not any reference. </a:t>
            </a:r>
          </a:p>
          <a:p>
            <a:r>
              <a:rPr lang="en-US" b="0" i="0" dirty="0">
                <a:solidFill>
                  <a:srgbClr val="273239"/>
                </a:solidFill>
                <a:effectLst/>
                <a:highlight>
                  <a:srgbClr val="FFFFFF"/>
                </a:highlight>
                <a:latin typeface="Nunito" pitchFamily="2" charset="0"/>
              </a:rPr>
              <a:t>If you will make any changes in the value type parameter then it will not reflect the original value stored as an argument.</a:t>
            </a:r>
            <a:endParaRPr lang="en-IN" dirty="0"/>
          </a:p>
        </p:txBody>
      </p:sp>
    </p:spTree>
    <p:extLst>
      <p:ext uri="{BB962C8B-B14F-4D97-AF65-F5344CB8AC3E}">
        <p14:creationId xmlns:p14="http://schemas.microsoft.com/office/powerpoint/2010/main" val="405800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772D7-0C5B-2ED9-AE6C-01966B0C30CA}"/>
              </a:ext>
            </a:extLst>
          </p:cNvPr>
          <p:cNvSpPr txBox="1"/>
          <p:nvPr/>
        </p:nvSpPr>
        <p:spPr>
          <a:xfrm>
            <a:off x="1295400" y="0"/>
            <a:ext cx="8763000" cy="5632311"/>
          </a:xfrm>
          <a:prstGeom prst="rect">
            <a:avLst/>
          </a:prstGeom>
          <a:solidFill>
            <a:schemeClr val="accent4">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class 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public void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valueParaDemo</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(string ss , int 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Console.WriteLine("before change ss="+ss+" n="+n);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ss=“Nashik";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n=999;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Console.WriteLine("after change inside method ss="+ss+" n="+n);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endParaRPr kumimoji="0" lang="en-IN" sz="16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public class HelloWorld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public static void Main(string[] </a:t>
            </a:r>
            <a:r>
              <a:rPr kumimoji="0" lang="en-IN" sz="1800" b="0" i="0" u="none" strike="noStrike" kern="1200" cap="none" spc="0" normalizeH="0" baseline="0" noProof="0" dirty="0" err="1">
                <a:ln>
                  <a:noFill/>
                </a:ln>
                <a:solidFill>
                  <a:prstClr val="black"/>
                </a:solidFill>
                <a:effectLst/>
                <a:uLnTx/>
                <a:uFillTx/>
                <a:latin typeface="Calibri Light" panose="020F0302020204030204" pitchFamily="34" charset="0"/>
                <a:ea typeface="+mn-ea"/>
                <a:cs typeface="Calibri Light" panose="020F0302020204030204" pitchFamily="34" charset="0"/>
              </a:rPr>
              <a:t>args</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temp t1=new temp();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string tt=“Pune";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int no=111;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t1.valueParaDemo(tt , no);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Console.WriteLine("after method call tt = "+tt+" no="+no);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Light" panose="020F0302020204030204" pitchFamily="34" charset="0"/>
                <a:cs typeface="Calibri Light" panose="020F0302020204030204" pitchFamily="34" charset="0"/>
              </a:rPr>
              <a:t>                 </a:t>
            </a:r>
            <a:r>
              <a:rPr kumimoji="0" lang="en-IN"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a:t>
            </a:r>
          </a:p>
        </p:txBody>
      </p:sp>
      <p:sp>
        <p:nvSpPr>
          <p:cNvPr id="3" name="TextBox 2">
            <a:extLst>
              <a:ext uri="{FF2B5EF4-FFF2-40B4-BE49-F238E27FC236}">
                <a16:creationId xmlns:a16="http://schemas.microsoft.com/office/drawing/2014/main" id="{4DE4D4A7-8A95-26F5-8B76-A7B9248D0C72}"/>
              </a:ext>
            </a:extLst>
          </p:cNvPr>
          <p:cNvSpPr txBox="1"/>
          <p:nvPr/>
        </p:nvSpPr>
        <p:spPr>
          <a:xfrm>
            <a:off x="7162800" y="2552700"/>
            <a:ext cx="4876800" cy="1631216"/>
          </a:xfrm>
          <a:prstGeom prst="rect">
            <a:avLst/>
          </a:prstGeom>
          <a:solidFill>
            <a:schemeClr val="accent5">
              <a:lumMod val="40000"/>
              <a:lumOff val="60000"/>
            </a:schemeClr>
          </a:solidFill>
        </p:spPr>
        <p:txBody>
          <a:bodyPr wrap="square">
            <a:spAutoFit/>
          </a:bodyPr>
          <a:lstStyle/>
          <a:p>
            <a:r>
              <a:rPr lang="en-IN" sz="2000" dirty="0">
                <a:latin typeface="Calibri" panose="020F0502020204030204" pitchFamily="34" charset="0"/>
                <a:cs typeface="Calibri" panose="020F0502020204030204" pitchFamily="34" charset="0"/>
              </a:rPr>
              <a:t>Output</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before change ss=Pune n=111</a:t>
            </a:r>
          </a:p>
          <a:p>
            <a:r>
              <a:rPr lang="en-IN" sz="2000" dirty="0">
                <a:latin typeface="Calibri" panose="020F0502020204030204" pitchFamily="34" charset="0"/>
                <a:cs typeface="Calibri" panose="020F0502020204030204" pitchFamily="34" charset="0"/>
              </a:rPr>
              <a:t>after change inside method ss=Nashik n=999</a:t>
            </a:r>
          </a:p>
          <a:p>
            <a:r>
              <a:rPr lang="en-IN" sz="2000" dirty="0">
                <a:latin typeface="Calibri" panose="020F0502020204030204" pitchFamily="34" charset="0"/>
                <a:cs typeface="Calibri" panose="020F0502020204030204" pitchFamily="34" charset="0"/>
              </a:rPr>
              <a:t>after method call tt= Pune no=111</a:t>
            </a:r>
          </a:p>
        </p:txBody>
      </p:sp>
    </p:spTree>
    <p:extLst>
      <p:ext uri="{BB962C8B-B14F-4D97-AF65-F5344CB8AC3E}">
        <p14:creationId xmlns:p14="http://schemas.microsoft.com/office/powerpoint/2010/main" val="3402970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F9F7-2B5E-4DF1-8F9D-7E4DAA473B22}"/>
              </a:ext>
            </a:extLst>
          </p:cNvPr>
          <p:cNvSpPr>
            <a:spLocks noGrp="1"/>
          </p:cNvSpPr>
          <p:nvPr>
            <p:ph type="title"/>
          </p:nvPr>
        </p:nvSpPr>
        <p:spPr/>
        <p:txBody>
          <a:bodyPr>
            <a:normAutofit fontScale="90000"/>
          </a:bodyPr>
          <a:lstStyle/>
          <a:p>
            <a:r>
              <a:rPr lang="en-IN" dirty="0"/>
              <a:t>Reference Type Parameters (Ref parameters)</a:t>
            </a:r>
          </a:p>
        </p:txBody>
      </p:sp>
      <p:sp>
        <p:nvSpPr>
          <p:cNvPr id="3" name="Content Placeholder 2">
            <a:extLst>
              <a:ext uri="{FF2B5EF4-FFF2-40B4-BE49-F238E27FC236}">
                <a16:creationId xmlns:a16="http://schemas.microsoft.com/office/drawing/2014/main" id="{450D6E00-6729-A9CD-2EC8-28130B4755D9}"/>
              </a:ext>
            </a:extLst>
          </p:cNvPr>
          <p:cNvSpPr>
            <a:spLocks noGrp="1"/>
          </p:cNvSpPr>
          <p:nvPr>
            <p:ph idx="1"/>
          </p:nvPr>
        </p:nvSpPr>
        <p:spPr/>
        <p:txBody>
          <a:bodyPr>
            <a:normAutofit fontScale="77500" lnSpcReduction="20000"/>
          </a:bodyPr>
          <a:lstStyle/>
          <a:p>
            <a:pPr algn="l" fontAlgn="base"/>
            <a:r>
              <a:rPr lang="en-US" b="0" i="0" dirty="0">
                <a:solidFill>
                  <a:srgbClr val="273239"/>
                </a:solidFill>
                <a:effectLst/>
                <a:highlight>
                  <a:srgbClr val="FFFFFF"/>
                </a:highlight>
                <a:latin typeface="Nunito" pitchFamily="2" charset="0"/>
              </a:rPr>
              <a:t>The ref is a keyword in C# </a:t>
            </a:r>
          </a:p>
          <a:p>
            <a:pPr algn="l" fontAlgn="base"/>
            <a:r>
              <a:rPr lang="en-US" b="0" i="0" dirty="0">
                <a:solidFill>
                  <a:srgbClr val="273239"/>
                </a:solidFill>
                <a:effectLst/>
                <a:highlight>
                  <a:srgbClr val="FFFFFF"/>
                </a:highlight>
                <a:latin typeface="Nunito" pitchFamily="2" charset="0"/>
              </a:rPr>
              <a:t>which is used for </a:t>
            </a:r>
            <a:r>
              <a:rPr lang="en-US" b="1" i="0" dirty="0">
                <a:solidFill>
                  <a:srgbClr val="273239"/>
                </a:solidFill>
                <a:effectLst/>
                <a:highlight>
                  <a:srgbClr val="FFFFFF"/>
                </a:highlight>
                <a:latin typeface="Nunito" pitchFamily="2" charset="0"/>
              </a:rPr>
              <a:t>passing the value types by reference. </a:t>
            </a:r>
          </a:p>
          <a:p>
            <a:pPr algn="l" fontAlgn="base"/>
            <a:r>
              <a:rPr lang="en-US" b="0" i="0" dirty="0">
                <a:solidFill>
                  <a:srgbClr val="273239"/>
                </a:solidFill>
                <a:effectLst/>
                <a:highlight>
                  <a:srgbClr val="FFFFFF"/>
                </a:highlight>
                <a:latin typeface="Nunito" pitchFamily="2" charset="0"/>
              </a:rPr>
              <a:t>if any changes made in this argument in the method will reflect in that variable when the control return to the calling method. </a:t>
            </a:r>
          </a:p>
          <a:p>
            <a:pPr algn="l" fontAlgn="base"/>
            <a:r>
              <a:rPr lang="en-US" b="0" i="0" dirty="0">
                <a:solidFill>
                  <a:srgbClr val="273239"/>
                </a:solidFill>
                <a:effectLst/>
                <a:highlight>
                  <a:srgbClr val="FFFFFF"/>
                </a:highlight>
                <a:latin typeface="Nunito" pitchFamily="2" charset="0"/>
              </a:rPr>
              <a:t>The ref parameter </a:t>
            </a:r>
            <a:r>
              <a:rPr lang="en-US" b="1" i="0" dirty="0">
                <a:solidFill>
                  <a:srgbClr val="273239"/>
                </a:solidFill>
                <a:effectLst/>
                <a:highlight>
                  <a:srgbClr val="FFFFFF"/>
                </a:highlight>
                <a:latin typeface="Nunito" pitchFamily="2" charset="0"/>
              </a:rPr>
              <a:t>does not pass the property. </a:t>
            </a:r>
          </a:p>
          <a:p>
            <a:pPr algn="l" fontAlgn="base"/>
            <a:r>
              <a:rPr lang="en-US" b="0" i="0" dirty="0">
                <a:solidFill>
                  <a:srgbClr val="273239"/>
                </a:solidFill>
                <a:effectLst/>
                <a:highlight>
                  <a:srgbClr val="FFFFFF"/>
                </a:highlight>
                <a:latin typeface="Nunito" pitchFamily="2" charset="0"/>
              </a:rPr>
              <a:t>In ref parameters, it is </a:t>
            </a:r>
            <a:r>
              <a:rPr lang="en-US" b="1" i="0" dirty="0">
                <a:solidFill>
                  <a:srgbClr val="273239"/>
                </a:solidFill>
                <a:effectLst/>
                <a:highlight>
                  <a:srgbClr val="FFFFFF"/>
                </a:highlight>
                <a:latin typeface="Nunito" pitchFamily="2" charset="0"/>
              </a:rPr>
              <a:t>necessary that the parameters should initialize before it pass to ref. </a:t>
            </a:r>
          </a:p>
          <a:p>
            <a:pPr algn="l" fontAlgn="base"/>
            <a:r>
              <a:rPr lang="en-US" b="0" i="0" dirty="0">
                <a:solidFill>
                  <a:srgbClr val="273239"/>
                </a:solidFill>
                <a:effectLst/>
                <a:highlight>
                  <a:srgbClr val="FFFFFF"/>
                </a:highlight>
                <a:latin typeface="Nunito" pitchFamily="2" charset="0"/>
              </a:rPr>
              <a:t>The passing of value through the ref parameter is useful when the called method also needs to change the value of the passed parameter.</a:t>
            </a:r>
            <a:br>
              <a:rPr lang="en-US" dirty="0"/>
            </a:br>
            <a:endParaRPr lang="en-IN" dirty="0"/>
          </a:p>
        </p:txBody>
      </p:sp>
    </p:spTree>
    <p:extLst>
      <p:ext uri="{BB962C8B-B14F-4D97-AF65-F5344CB8AC3E}">
        <p14:creationId xmlns:p14="http://schemas.microsoft.com/office/powerpoint/2010/main" val="3068313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C1ED4C-4DE8-6A99-94BB-0B750E5D60F6}"/>
              </a:ext>
            </a:extLst>
          </p:cNvPr>
          <p:cNvSpPr txBox="1"/>
          <p:nvPr/>
        </p:nvSpPr>
        <p:spPr>
          <a:xfrm>
            <a:off x="1524000" y="9163"/>
            <a:ext cx="4114800" cy="3139321"/>
          </a:xfrm>
          <a:prstGeom prst="rect">
            <a:avLst/>
          </a:prstGeom>
          <a:solidFill>
            <a:schemeClr val="accent2">
              <a:lumMod val="40000"/>
              <a:lumOff val="60000"/>
            </a:schemeClr>
          </a:solidFill>
        </p:spPr>
        <p:txBody>
          <a:bodyPr wrap="square" rtlCol="0">
            <a:spAutoFit/>
          </a:bodyPr>
          <a:lstStyle/>
          <a:p>
            <a:r>
              <a:rPr lang="en-IN" dirty="0">
                <a:latin typeface="Calibri" panose="020F0502020204030204" pitchFamily="34" charset="0"/>
                <a:cs typeface="Calibri" panose="020F0502020204030204" pitchFamily="34" charset="0"/>
              </a:rPr>
              <a:t>class numbers</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void swap(ref int x, ref int y)</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int temp;</a:t>
            </a:r>
          </a:p>
          <a:p>
            <a:r>
              <a:rPr lang="en-IN" dirty="0">
                <a:latin typeface="Calibri" panose="020F0502020204030204" pitchFamily="34" charset="0"/>
                <a:cs typeface="Calibri" panose="020F0502020204030204" pitchFamily="34" charset="0"/>
              </a:rPr>
              <a:t>                temp=x;</a:t>
            </a:r>
          </a:p>
          <a:p>
            <a:r>
              <a:rPr lang="en-IN" dirty="0">
                <a:latin typeface="Calibri" panose="020F0502020204030204" pitchFamily="34" charset="0"/>
                <a:cs typeface="Calibri" panose="020F0502020204030204" pitchFamily="34" charset="0"/>
              </a:rPr>
              <a:t>                x=y;</a:t>
            </a:r>
          </a:p>
          <a:p>
            <a:r>
              <a:rPr lang="en-IN" dirty="0">
                <a:latin typeface="Calibri" panose="020F0502020204030204" pitchFamily="34" charset="0"/>
                <a:cs typeface="Calibri" panose="020F0502020204030204" pitchFamily="34" charset="0"/>
              </a:rPr>
              <a:t>                y=temp;</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77EFD38-154E-5A9D-2046-C4061C64626B}"/>
              </a:ext>
            </a:extLst>
          </p:cNvPr>
          <p:cNvSpPr txBox="1"/>
          <p:nvPr/>
        </p:nvSpPr>
        <p:spPr>
          <a:xfrm>
            <a:off x="4648200" y="1149340"/>
            <a:ext cx="5949386" cy="3416320"/>
          </a:xfrm>
          <a:prstGeom prst="rect">
            <a:avLst/>
          </a:prstGeom>
          <a:solidFill>
            <a:schemeClr val="accent1">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public class HelloWorld</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int a=10;</a:t>
            </a:r>
          </a:p>
          <a:p>
            <a:r>
              <a:rPr lang="en-IN" dirty="0">
                <a:latin typeface="Calibri" panose="020F0502020204030204" pitchFamily="34" charset="0"/>
                <a:cs typeface="Calibri" panose="020F0502020204030204" pitchFamily="34" charset="0"/>
              </a:rPr>
              <a:t>        int b=20;</a:t>
            </a:r>
          </a:p>
          <a:p>
            <a:r>
              <a:rPr lang="en-IN" dirty="0">
                <a:latin typeface="Calibri" panose="020F0502020204030204" pitchFamily="34" charset="0"/>
                <a:cs typeface="Calibri" panose="020F0502020204030204" pitchFamily="34" charset="0"/>
              </a:rPr>
              <a:t>        Console.WriteLine("Before swap a="+a+" b="+b);</a:t>
            </a:r>
          </a:p>
          <a:p>
            <a:r>
              <a:rPr lang="en-IN" dirty="0">
                <a:latin typeface="Calibri" panose="020F0502020204030204" pitchFamily="34" charset="0"/>
                <a:cs typeface="Calibri" panose="020F0502020204030204" pitchFamily="34" charset="0"/>
              </a:rPr>
              <a:t>        numbers </a:t>
            </a:r>
            <a:r>
              <a:rPr lang="en-IN" dirty="0" err="1">
                <a:latin typeface="Calibri" panose="020F0502020204030204" pitchFamily="34" charset="0"/>
                <a:cs typeface="Calibri" panose="020F0502020204030204" pitchFamily="34" charset="0"/>
              </a:rPr>
              <a:t>num</a:t>
            </a:r>
            <a:r>
              <a:rPr lang="en-IN" dirty="0">
                <a:latin typeface="Calibri" panose="020F0502020204030204" pitchFamily="34" charset="0"/>
                <a:cs typeface="Calibri" panose="020F0502020204030204" pitchFamily="34" charset="0"/>
              </a:rPr>
              <a:t>=new numbers();</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num.swap</a:t>
            </a:r>
            <a:r>
              <a:rPr lang="en-IN" dirty="0">
                <a:latin typeface="Calibri" panose="020F0502020204030204" pitchFamily="34" charset="0"/>
                <a:cs typeface="Calibri" panose="020F0502020204030204" pitchFamily="34" charset="0"/>
              </a:rPr>
              <a:t>(ref </a:t>
            </a:r>
            <a:r>
              <a:rPr lang="en-IN" dirty="0" err="1">
                <a:latin typeface="Calibri" panose="020F0502020204030204" pitchFamily="34" charset="0"/>
                <a:cs typeface="Calibri" panose="020F0502020204030204" pitchFamily="34" charset="0"/>
              </a:rPr>
              <a:t>a,ref</a:t>
            </a:r>
            <a:r>
              <a:rPr lang="en-IN" dirty="0">
                <a:latin typeface="Calibri" panose="020F0502020204030204" pitchFamily="34" charset="0"/>
                <a:cs typeface="Calibri" panose="020F0502020204030204" pitchFamily="34" charset="0"/>
              </a:rPr>
              <a:t> b);</a:t>
            </a:r>
          </a:p>
          <a:p>
            <a:r>
              <a:rPr lang="en-IN" dirty="0">
                <a:latin typeface="Calibri" panose="020F0502020204030204" pitchFamily="34" charset="0"/>
                <a:cs typeface="Calibri" panose="020F0502020204030204" pitchFamily="34" charset="0"/>
              </a:rPr>
              <a:t>        Console.WriteLine("After swap a="+a+" b="+b);</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574DFE06-7959-8402-0FB1-7D86ADE45C00}"/>
              </a:ext>
            </a:extLst>
          </p:cNvPr>
          <p:cNvSpPr txBox="1"/>
          <p:nvPr/>
        </p:nvSpPr>
        <p:spPr>
          <a:xfrm>
            <a:off x="1673507" y="4457700"/>
            <a:ext cx="2669893" cy="923330"/>
          </a:xfrm>
          <a:prstGeom prst="rect">
            <a:avLst/>
          </a:prstGeom>
          <a:solidFill>
            <a:schemeClr val="accent5">
              <a:lumMod val="40000"/>
              <a:lumOff val="60000"/>
            </a:schemeClr>
          </a:solidFill>
        </p:spPr>
        <p:txBody>
          <a:bodyPr wrap="square">
            <a:spAutoFit/>
          </a:bodyPr>
          <a:lstStyle/>
          <a:p>
            <a:r>
              <a:rPr lang="en-IN" b="1" dirty="0">
                <a:latin typeface="Calibri" panose="020F0502020204030204" pitchFamily="34" charset="0"/>
                <a:cs typeface="Calibri" panose="020F0502020204030204" pitchFamily="34" charset="0"/>
              </a:rPr>
              <a:t>OUTPUT</a:t>
            </a:r>
          </a:p>
          <a:p>
            <a:r>
              <a:rPr lang="en-IN" dirty="0">
                <a:latin typeface="Calibri" panose="020F0502020204030204" pitchFamily="34" charset="0"/>
                <a:cs typeface="Calibri" panose="020F0502020204030204" pitchFamily="34" charset="0"/>
              </a:rPr>
              <a:t>Before swap a=10 b=20</a:t>
            </a:r>
          </a:p>
          <a:p>
            <a:r>
              <a:rPr lang="en-IN" dirty="0">
                <a:latin typeface="Calibri" panose="020F0502020204030204" pitchFamily="34" charset="0"/>
                <a:cs typeface="Calibri" panose="020F0502020204030204" pitchFamily="34" charset="0"/>
              </a:rPr>
              <a:t>After swap a=20 b=10</a:t>
            </a:r>
          </a:p>
        </p:txBody>
      </p:sp>
    </p:spTree>
    <p:extLst>
      <p:ext uri="{BB962C8B-B14F-4D97-AF65-F5344CB8AC3E}">
        <p14:creationId xmlns:p14="http://schemas.microsoft.com/office/powerpoint/2010/main" val="873818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04AB-97F8-4CF7-C1FF-76B9B8B99DF9}"/>
              </a:ext>
            </a:extLst>
          </p:cNvPr>
          <p:cNvSpPr>
            <a:spLocks noGrp="1"/>
          </p:cNvSpPr>
          <p:nvPr>
            <p:ph type="title"/>
          </p:nvPr>
        </p:nvSpPr>
        <p:spPr/>
        <p:txBody>
          <a:bodyPr>
            <a:normAutofit/>
          </a:bodyPr>
          <a:lstStyle/>
          <a:p>
            <a:r>
              <a:rPr lang="en-IN" dirty="0"/>
              <a:t>Out parameters</a:t>
            </a:r>
          </a:p>
        </p:txBody>
      </p:sp>
      <p:sp>
        <p:nvSpPr>
          <p:cNvPr id="3" name="Content Placeholder 2">
            <a:extLst>
              <a:ext uri="{FF2B5EF4-FFF2-40B4-BE49-F238E27FC236}">
                <a16:creationId xmlns:a16="http://schemas.microsoft.com/office/drawing/2014/main" id="{C568EC5F-E572-438F-E187-6D1906B4C6A5}"/>
              </a:ext>
            </a:extLst>
          </p:cNvPr>
          <p:cNvSpPr>
            <a:spLocks noGrp="1"/>
          </p:cNvSpPr>
          <p:nvPr>
            <p:ph idx="1"/>
          </p:nvPr>
        </p:nvSpPr>
        <p:spPr/>
        <p:txBody>
          <a:bodyPr>
            <a:normAutofit fontScale="85000" lnSpcReduction="10000"/>
          </a:bodyPr>
          <a:lstStyle/>
          <a:p>
            <a:r>
              <a:rPr lang="en-US" b="0" i="0" dirty="0">
                <a:solidFill>
                  <a:srgbClr val="273239"/>
                </a:solidFill>
                <a:effectLst/>
                <a:highlight>
                  <a:srgbClr val="FFFFFF"/>
                </a:highlight>
                <a:latin typeface="Nunito" pitchFamily="2" charset="0"/>
              </a:rPr>
              <a:t>The out is a keyword in C# </a:t>
            </a:r>
          </a:p>
          <a:p>
            <a:r>
              <a:rPr lang="en-US" b="0" i="0" dirty="0">
                <a:solidFill>
                  <a:srgbClr val="273239"/>
                </a:solidFill>
                <a:effectLst/>
                <a:highlight>
                  <a:srgbClr val="FFFFFF"/>
                </a:highlight>
                <a:latin typeface="Nunito" pitchFamily="2" charset="0"/>
              </a:rPr>
              <a:t>which is used for the passing the arguments to methods as a reference type. </a:t>
            </a:r>
          </a:p>
          <a:p>
            <a:r>
              <a:rPr lang="en-US" b="0" i="0" dirty="0">
                <a:solidFill>
                  <a:srgbClr val="273239"/>
                </a:solidFill>
                <a:effectLst/>
                <a:highlight>
                  <a:srgbClr val="FFFFFF"/>
                </a:highlight>
                <a:latin typeface="Nunito" pitchFamily="2" charset="0"/>
              </a:rPr>
              <a:t>It is generally used when a method returns multiple values. </a:t>
            </a:r>
          </a:p>
          <a:p>
            <a:r>
              <a:rPr lang="en-US" b="0" i="0" dirty="0">
                <a:solidFill>
                  <a:srgbClr val="273239"/>
                </a:solidFill>
                <a:effectLst/>
                <a:highlight>
                  <a:srgbClr val="FFFFFF"/>
                </a:highlight>
                <a:latin typeface="Nunito" pitchFamily="2" charset="0"/>
              </a:rPr>
              <a:t>The out parameter does not pass the property. </a:t>
            </a:r>
          </a:p>
          <a:p>
            <a:r>
              <a:rPr lang="en-US" b="0" i="0" dirty="0">
                <a:solidFill>
                  <a:srgbClr val="273239"/>
                </a:solidFill>
                <a:effectLst/>
                <a:highlight>
                  <a:srgbClr val="FFFFFF"/>
                </a:highlight>
                <a:latin typeface="Nunito" pitchFamily="2" charset="0"/>
              </a:rPr>
              <a:t>It is not necessary to initialize parameters before it passes to out. </a:t>
            </a:r>
          </a:p>
          <a:p>
            <a:r>
              <a:rPr lang="en-US" b="0" i="0" dirty="0">
                <a:solidFill>
                  <a:srgbClr val="273239"/>
                </a:solidFill>
                <a:effectLst/>
                <a:highlight>
                  <a:srgbClr val="FFFFFF"/>
                </a:highlight>
                <a:latin typeface="Nunito" pitchFamily="2" charset="0"/>
              </a:rPr>
              <a:t>The declaring of parameter throughout parameter is useful when a method returns multiple values.</a:t>
            </a:r>
            <a:endParaRPr lang="en-IN" dirty="0"/>
          </a:p>
        </p:txBody>
      </p:sp>
    </p:spTree>
    <p:extLst>
      <p:ext uri="{BB962C8B-B14F-4D97-AF65-F5344CB8AC3E}">
        <p14:creationId xmlns:p14="http://schemas.microsoft.com/office/powerpoint/2010/main" val="1251864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4022F7-C129-90DE-13AB-B15EDA3E7A20}"/>
              </a:ext>
            </a:extLst>
          </p:cNvPr>
          <p:cNvSpPr txBox="1"/>
          <p:nvPr/>
        </p:nvSpPr>
        <p:spPr>
          <a:xfrm>
            <a:off x="1371600" y="190500"/>
            <a:ext cx="5949386" cy="3139321"/>
          </a:xfrm>
          <a:prstGeom prst="rect">
            <a:avLst/>
          </a:prstGeom>
          <a:solidFill>
            <a:schemeClr val="accent1">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class numbers</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float </a:t>
            </a:r>
            <a:r>
              <a:rPr lang="en-IN" dirty="0" err="1">
                <a:latin typeface="Calibri" panose="020F0502020204030204" pitchFamily="34" charset="0"/>
                <a:cs typeface="Calibri" panose="020F0502020204030204" pitchFamily="34" charset="0"/>
              </a:rPr>
              <a:t>Area_perimeter</a:t>
            </a:r>
            <a:r>
              <a:rPr lang="en-IN" dirty="0">
                <a:latin typeface="Calibri" panose="020F0502020204030204" pitchFamily="34" charset="0"/>
                <a:cs typeface="Calibri" panose="020F0502020204030204" pitchFamily="34" charset="0"/>
              </a:rPr>
              <a:t>(int r, out float per)</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float area=3.14f*r*r;</a:t>
            </a:r>
          </a:p>
          <a:p>
            <a:r>
              <a:rPr lang="en-IN" dirty="0">
                <a:latin typeface="Calibri" panose="020F0502020204030204" pitchFamily="34" charset="0"/>
                <a:cs typeface="Calibri" panose="020F0502020204030204" pitchFamily="34" charset="0"/>
              </a:rPr>
              <a:t>           per=2*3.14f*r;</a:t>
            </a:r>
          </a:p>
          <a:p>
            <a:r>
              <a:rPr lang="en-IN" dirty="0">
                <a:latin typeface="Calibri" panose="020F0502020204030204" pitchFamily="34" charset="0"/>
                <a:cs typeface="Calibri" panose="020F0502020204030204" pitchFamily="34" charset="0"/>
              </a:rPr>
              <a:t>           return area;</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D66FFC-0436-6BDD-5AB9-98FAB0A614AB}"/>
              </a:ext>
            </a:extLst>
          </p:cNvPr>
          <p:cNvSpPr txBox="1"/>
          <p:nvPr/>
        </p:nvSpPr>
        <p:spPr>
          <a:xfrm>
            <a:off x="5105400" y="1257300"/>
            <a:ext cx="5949386" cy="3693319"/>
          </a:xfrm>
          <a:prstGeom prst="rect">
            <a:avLst/>
          </a:prstGeom>
          <a:solidFill>
            <a:schemeClr val="accent2">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public class HelloWorld</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int radius=20;</a:t>
            </a:r>
          </a:p>
          <a:p>
            <a:r>
              <a:rPr lang="en-IN" dirty="0">
                <a:latin typeface="Calibri" panose="020F0502020204030204" pitchFamily="34" charset="0"/>
                <a:cs typeface="Calibri" panose="020F0502020204030204" pitchFamily="34" charset="0"/>
              </a:rPr>
              <a:t>        float </a:t>
            </a:r>
            <a:r>
              <a:rPr lang="en-IN" dirty="0" err="1">
                <a:latin typeface="Calibri" panose="020F0502020204030204" pitchFamily="34" charset="0"/>
                <a:cs typeface="Calibri" panose="020F0502020204030204" pitchFamily="34" charset="0"/>
              </a:rPr>
              <a:t>ar</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float pr;</a:t>
            </a:r>
          </a:p>
          <a:p>
            <a:r>
              <a:rPr lang="en-IN" dirty="0">
                <a:latin typeface="Calibri" panose="020F0502020204030204" pitchFamily="34" charset="0"/>
                <a:cs typeface="Calibri" panose="020F0502020204030204" pitchFamily="34" charset="0"/>
              </a:rPr>
              <a:t>        numbers </a:t>
            </a:r>
            <a:r>
              <a:rPr lang="en-IN" dirty="0" err="1">
                <a:latin typeface="Calibri" panose="020F0502020204030204" pitchFamily="34" charset="0"/>
                <a:cs typeface="Calibri" panose="020F0502020204030204" pitchFamily="34" charset="0"/>
              </a:rPr>
              <a:t>num</a:t>
            </a:r>
            <a:r>
              <a:rPr lang="en-IN" dirty="0">
                <a:latin typeface="Calibri" panose="020F0502020204030204" pitchFamily="34" charset="0"/>
                <a:cs typeface="Calibri" panose="020F0502020204030204" pitchFamily="34" charset="0"/>
              </a:rPr>
              <a:t>=new numbers();</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ar</a:t>
            </a:r>
            <a:r>
              <a:rPr lang="en-IN" dirty="0">
                <a:latin typeface="Calibri" panose="020F0502020204030204" pitchFamily="34" charset="0"/>
                <a:cs typeface="Calibri" panose="020F0502020204030204" pitchFamily="34" charset="0"/>
              </a:rPr>
              <a:t>=</a:t>
            </a:r>
            <a:r>
              <a:rPr lang="en-IN" dirty="0" err="1">
                <a:latin typeface="Calibri" panose="020F0502020204030204" pitchFamily="34" charset="0"/>
                <a:cs typeface="Calibri" panose="020F0502020204030204" pitchFamily="34" charset="0"/>
              </a:rPr>
              <a:t>num.Area_perimeter</a:t>
            </a:r>
            <a:r>
              <a:rPr lang="en-IN" dirty="0">
                <a:latin typeface="Calibri" panose="020F0502020204030204" pitchFamily="34" charset="0"/>
                <a:cs typeface="Calibri" panose="020F0502020204030204" pitchFamily="34" charset="0"/>
              </a:rPr>
              <a:t>(</a:t>
            </a:r>
            <a:r>
              <a:rPr lang="en-IN" dirty="0" err="1">
                <a:latin typeface="Calibri" panose="020F0502020204030204" pitchFamily="34" charset="0"/>
                <a:cs typeface="Calibri" panose="020F0502020204030204" pitchFamily="34" charset="0"/>
              </a:rPr>
              <a:t>radius,out</a:t>
            </a:r>
            <a:r>
              <a:rPr lang="en-IN" dirty="0">
                <a:latin typeface="Calibri" panose="020F0502020204030204" pitchFamily="34" charset="0"/>
                <a:cs typeface="Calibri" panose="020F0502020204030204" pitchFamily="34" charset="0"/>
              </a:rPr>
              <a:t> pr);</a:t>
            </a:r>
          </a:p>
          <a:p>
            <a:r>
              <a:rPr lang="en-IN" dirty="0">
                <a:latin typeface="Calibri" panose="020F0502020204030204" pitchFamily="34" charset="0"/>
                <a:cs typeface="Calibri" panose="020F0502020204030204" pitchFamily="34" charset="0"/>
              </a:rPr>
              <a:t>        Console.WriteLine("Area ="+</a:t>
            </a:r>
            <a:r>
              <a:rPr lang="en-IN" dirty="0" err="1">
                <a:latin typeface="Calibri" panose="020F0502020204030204" pitchFamily="34" charset="0"/>
                <a:cs typeface="Calibri" panose="020F0502020204030204" pitchFamily="34" charset="0"/>
              </a:rPr>
              <a:t>ar</a:t>
            </a:r>
            <a:r>
              <a:rPr lang="en-IN" dirty="0">
                <a:latin typeface="Calibri" panose="020F0502020204030204" pitchFamily="34" charset="0"/>
                <a:cs typeface="Calibri" panose="020F0502020204030204" pitchFamily="34" charset="0"/>
              </a:rPr>
              <a:t>+" Perimeter ="+pr);</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endParaRPr lang="en-IN" dirty="0"/>
          </a:p>
        </p:txBody>
      </p:sp>
      <p:sp>
        <p:nvSpPr>
          <p:cNvPr id="9" name="TextBox 8">
            <a:extLst>
              <a:ext uri="{FF2B5EF4-FFF2-40B4-BE49-F238E27FC236}">
                <a16:creationId xmlns:a16="http://schemas.microsoft.com/office/drawing/2014/main" id="{CD8DA1CD-6A35-6599-F4E8-9C123C34FAD8}"/>
              </a:ext>
            </a:extLst>
          </p:cNvPr>
          <p:cNvSpPr txBox="1"/>
          <p:nvPr/>
        </p:nvSpPr>
        <p:spPr>
          <a:xfrm>
            <a:off x="1524000" y="4838700"/>
            <a:ext cx="3352800" cy="707886"/>
          </a:xfrm>
          <a:prstGeom prst="rect">
            <a:avLst/>
          </a:prstGeom>
          <a:solidFill>
            <a:schemeClr val="tx2">
              <a:lumMod val="40000"/>
              <a:lumOff val="60000"/>
            </a:schemeClr>
          </a:solidFill>
        </p:spPr>
        <p:txBody>
          <a:bodyPr wrap="square">
            <a:spAutoFit/>
          </a:bodyPr>
          <a:lstStyle/>
          <a:p>
            <a:r>
              <a:rPr lang="en-IN" sz="2000" b="1" dirty="0">
                <a:latin typeface="Calibri" panose="020F0502020204030204" pitchFamily="34" charset="0"/>
                <a:cs typeface="Calibri" panose="020F0502020204030204" pitchFamily="34" charset="0"/>
              </a:rPr>
              <a:t>OUTPUT</a:t>
            </a:r>
          </a:p>
          <a:p>
            <a:r>
              <a:rPr lang="en-IN" sz="2000" dirty="0">
                <a:latin typeface="Calibri" panose="020F0502020204030204" pitchFamily="34" charset="0"/>
                <a:cs typeface="Calibri" panose="020F0502020204030204" pitchFamily="34" charset="0"/>
              </a:rPr>
              <a:t>Area =1256 Perimeter =125.6</a:t>
            </a:r>
          </a:p>
        </p:txBody>
      </p:sp>
    </p:spTree>
    <p:extLst>
      <p:ext uri="{BB962C8B-B14F-4D97-AF65-F5344CB8AC3E}">
        <p14:creationId xmlns:p14="http://schemas.microsoft.com/office/powerpoint/2010/main" val="57330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normAutofit/>
          </a:bodyPr>
          <a:lstStyle/>
          <a:p>
            <a:r>
              <a:rPr lang="en-US" b="1" dirty="0"/>
              <a:t>Features of C# Structures</a:t>
            </a:r>
            <a:endParaRPr lang="en-US" dirty="0"/>
          </a:p>
        </p:txBody>
      </p:sp>
      <p:sp>
        <p:nvSpPr>
          <p:cNvPr id="3" name="Content Placeholder 2"/>
          <p:cNvSpPr>
            <a:spLocks noGrp="1"/>
          </p:cNvSpPr>
          <p:nvPr>
            <p:ph idx="1"/>
          </p:nvPr>
        </p:nvSpPr>
        <p:spPr>
          <a:xfrm>
            <a:off x="1089660" y="571502"/>
            <a:ext cx="10797540" cy="5143499"/>
          </a:xfrm>
        </p:spPr>
        <p:txBody>
          <a:bodyPr>
            <a:normAutofit/>
          </a:bodyPr>
          <a:lstStyle/>
          <a:p>
            <a:r>
              <a:rPr lang="en-US" sz="2800" dirty="0">
                <a:latin typeface="Times New Roman" pitchFamily="18" charset="0"/>
                <a:cs typeface="Times New Roman" pitchFamily="18" charset="0"/>
              </a:rPr>
              <a:t>can have methods, fields, indexers, properties, operator methods, and events</a:t>
            </a:r>
          </a:p>
          <a:p>
            <a:r>
              <a:rPr lang="en-US" sz="2800" dirty="0">
                <a:latin typeface="Times New Roman" pitchFamily="18" charset="0"/>
                <a:cs typeface="Times New Roman" pitchFamily="18" charset="0"/>
              </a:rPr>
              <a:t>can have defined constructors(parameterized constructor only, but not destructors).</a:t>
            </a:r>
          </a:p>
          <a:p>
            <a:r>
              <a:rPr lang="en-US" sz="2800" dirty="0">
                <a:solidFill>
                  <a:srgbClr val="FF0000"/>
                </a:solidFill>
                <a:latin typeface="Times New Roman" pitchFamily="18" charset="0"/>
                <a:cs typeface="Times New Roman" pitchFamily="18" charset="0"/>
              </a:rPr>
              <a:t>cannot define a default constructor</a:t>
            </a:r>
            <a:r>
              <a:rPr lang="en-US" sz="2800" dirty="0">
                <a:latin typeface="Times New Roman" pitchFamily="18" charset="0"/>
                <a:cs typeface="Times New Roman" pitchFamily="18" charset="0"/>
              </a:rPr>
              <a:t> for a structure.</a:t>
            </a:r>
          </a:p>
          <a:p>
            <a:r>
              <a:rPr lang="en-US" sz="2800" dirty="0"/>
              <a:t>structures </a:t>
            </a:r>
            <a:r>
              <a:rPr lang="en-US" sz="2800" dirty="0">
                <a:solidFill>
                  <a:srgbClr val="FF0000"/>
                </a:solidFill>
              </a:rPr>
              <a:t>cannot inherit </a:t>
            </a:r>
            <a:r>
              <a:rPr lang="en-US" sz="2800" dirty="0"/>
              <a:t>other structures or classes.</a:t>
            </a:r>
          </a:p>
          <a:p>
            <a:r>
              <a:rPr lang="en-US" sz="2800" dirty="0"/>
              <a:t>can implement one or more interfaces.</a:t>
            </a:r>
          </a:p>
          <a:p>
            <a:r>
              <a:rPr lang="en-US" sz="2800" dirty="0"/>
              <a:t>structure can be instantiated without using the New operator.</a:t>
            </a:r>
          </a:p>
          <a:p>
            <a:r>
              <a:rPr lang="en-US" sz="2800" dirty="0"/>
              <a:t>If the New operator is not used, the fields remain unassigned and the object cannot be used until all the fields are initialized.</a:t>
            </a:r>
            <a:endParaRPr lang="en-US" sz="2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48EC-F267-3B2D-86F5-97282EEB2A40}"/>
              </a:ext>
            </a:extLst>
          </p:cNvPr>
          <p:cNvSpPr>
            <a:spLocks noGrp="1"/>
          </p:cNvSpPr>
          <p:nvPr>
            <p:ph type="title"/>
          </p:nvPr>
        </p:nvSpPr>
        <p:spPr/>
        <p:txBody>
          <a:bodyPr>
            <a:normAutofit fontScale="90000"/>
          </a:bodyPr>
          <a:lstStyle/>
          <a:p>
            <a:r>
              <a:rPr lang="en-IN" dirty="0"/>
              <a:t>In parameters</a:t>
            </a:r>
            <a:br>
              <a:rPr lang="en-IN" dirty="0"/>
            </a:br>
            <a:endParaRPr lang="en-IN" dirty="0"/>
          </a:p>
        </p:txBody>
      </p:sp>
      <p:sp>
        <p:nvSpPr>
          <p:cNvPr id="3" name="Content Placeholder 2">
            <a:extLst>
              <a:ext uri="{FF2B5EF4-FFF2-40B4-BE49-F238E27FC236}">
                <a16:creationId xmlns:a16="http://schemas.microsoft.com/office/drawing/2014/main" id="{E03FFA2D-73C0-17AE-CA66-B3E7FFE0900A}"/>
              </a:ext>
            </a:extLst>
          </p:cNvPr>
          <p:cNvSpPr>
            <a:spLocks noGrp="1"/>
          </p:cNvSpPr>
          <p:nvPr>
            <p:ph idx="1"/>
          </p:nvPr>
        </p:nvSpPr>
        <p:spPr/>
        <p:txBody>
          <a:bodyPr/>
          <a:lstStyle/>
          <a:p>
            <a:r>
              <a:rPr lang="en-US" b="1" i="0" dirty="0">
                <a:solidFill>
                  <a:srgbClr val="000000"/>
                </a:solidFill>
                <a:effectLst/>
                <a:highlight>
                  <a:srgbClr val="FFFFFF"/>
                </a:highlight>
                <a:latin typeface="PS Commons"/>
              </a:rPr>
              <a:t>in</a:t>
            </a:r>
            <a:r>
              <a:rPr lang="en-US" b="0" i="0" dirty="0">
                <a:solidFill>
                  <a:srgbClr val="000000"/>
                </a:solidFill>
                <a:effectLst/>
                <a:highlight>
                  <a:srgbClr val="FFFFFF"/>
                </a:highlight>
                <a:latin typeface="PS Commons"/>
              </a:rPr>
              <a:t> is used to state that the parameter passed </a:t>
            </a:r>
            <a:r>
              <a:rPr lang="en-US" b="0" i="1" dirty="0">
                <a:solidFill>
                  <a:srgbClr val="000000"/>
                </a:solidFill>
                <a:effectLst/>
                <a:highlight>
                  <a:srgbClr val="FFFFFF"/>
                </a:highlight>
                <a:latin typeface="PS Commons"/>
              </a:rPr>
              <a:t>cannot</a:t>
            </a:r>
            <a:r>
              <a:rPr lang="en-US" b="0" i="0" dirty="0">
                <a:solidFill>
                  <a:srgbClr val="000000"/>
                </a:solidFill>
                <a:effectLst/>
                <a:highlight>
                  <a:srgbClr val="FFFFFF"/>
                </a:highlight>
                <a:latin typeface="PS Commons"/>
              </a:rPr>
              <a:t> be modified by the method.</a:t>
            </a:r>
          </a:p>
          <a:p>
            <a:endParaRPr lang="en-IN" dirty="0"/>
          </a:p>
        </p:txBody>
      </p:sp>
    </p:spTree>
    <p:extLst>
      <p:ext uri="{BB962C8B-B14F-4D97-AF65-F5344CB8AC3E}">
        <p14:creationId xmlns:p14="http://schemas.microsoft.com/office/powerpoint/2010/main" val="2331858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5053A2-406D-43FF-B30A-26830087271E}"/>
              </a:ext>
            </a:extLst>
          </p:cNvPr>
          <p:cNvSpPr txBox="1"/>
          <p:nvPr/>
        </p:nvSpPr>
        <p:spPr>
          <a:xfrm>
            <a:off x="1295400" y="190500"/>
            <a:ext cx="5949386" cy="2862322"/>
          </a:xfrm>
          <a:prstGeom prst="rect">
            <a:avLst/>
          </a:prstGeom>
          <a:solidFill>
            <a:schemeClr val="accent1">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class </a:t>
            </a:r>
            <a:r>
              <a:rPr lang="en-IN" dirty="0" err="1">
                <a:latin typeface="Calibri" panose="020F0502020204030204" pitchFamily="34" charset="0"/>
                <a:cs typeface="Calibri" panose="020F0502020204030204" pitchFamily="34" charset="0"/>
              </a:rPr>
              <a:t>MyClass</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void </a:t>
            </a:r>
            <a:r>
              <a:rPr lang="en-IN" dirty="0" err="1">
                <a:latin typeface="Calibri" panose="020F0502020204030204" pitchFamily="34" charset="0"/>
                <a:cs typeface="Calibri" panose="020F0502020204030204" pitchFamily="34" charset="0"/>
              </a:rPr>
              <a:t>inDemo</a:t>
            </a:r>
            <a:r>
              <a:rPr lang="en-IN" dirty="0">
                <a:latin typeface="Calibri" panose="020F0502020204030204" pitchFamily="34" charset="0"/>
                <a:cs typeface="Calibri" panose="020F0502020204030204" pitchFamily="34" charset="0"/>
              </a:rPr>
              <a:t>(in int x)</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Console.WriteLine("x="+x);</a:t>
            </a:r>
          </a:p>
          <a:p>
            <a:r>
              <a:rPr lang="en-IN" dirty="0">
                <a:latin typeface="Calibri" panose="020F0502020204030204" pitchFamily="34" charset="0"/>
                <a:cs typeface="Calibri" panose="020F0502020204030204" pitchFamily="34" charset="0"/>
              </a:rPr>
              <a:t>       x=99;//error CS8331: Cannot assign to variable 'in int’          </a:t>
            </a:r>
          </a:p>
          <a:p>
            <a:r>
              <a:rPr lang="en-IN" dirty="0">
                <a:latin typeface="Calibri" panose="020F0502020204030204" pitchFamily="34" charset="0"/>
                <a:cs typeface="Calibri" panose="020F0502020204030204" pitchFamily="34" charset="0"/>
              </a:rPr>
              <a:t>               //because it is a </a:t>
            </a:r>
            <a:r>
              <a:rPr lang="en-IN" dirty="0" err="1">
                <a:latin typeface="Calibri" panose="020F0502020204030204" pitchFamily="34" charset="0"/>
                <a:cs typeface="Calibri" panose="020F0502020204030204" pitchFamily="34" charset="0"/>
              </a:rPr>
              <a:t>readonly</a:t>
            </a:r>
            <a:r>
              <a:rPr lang="en-IN" dirty="0">
                <a:latin typeface="Calibri" panose="020F0502020204030204" pitchFamily="34" charset="0"/>
                <a:cs typeface="Calibri" panose="020F0502020204030204" pitchFamily="34" charset="0"/>
              </a:rPr>
              <a:t> variable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17E7DB0D-2EEE-5AD1-4634-415E4FA93A76}"/>
              </a:ext>
            </a:extLst>
          </p:cNvPr>
          <p:cNvSpPr txBox="1"/>
          <p:nvPr/>
        </p:nvSpPr>
        <p:spPr>
          <a:xfrm>
            <a:off x="6400800" y="2552700"/>
            <a:ext cx="4953000" cy="2585323"/>
          </a:xfrm>
          <a:prstGeom prst="rect">
            <a:avLst/>
          </a:prstGeom>
          <a:solidFill>
            <a:schemeClr val="accent2">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public class HelloWorld</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MyClass</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a:t>
            </a:r>
            <a:r>
              <a:rPr lang="en-IN" dirty="0">
                <a:latin typeface="Calibri" panose="020F0502020204030204" pitchFamily="34" charset="0"/>
                <a:cs typeface="Calibri" panose="020F0502020204030204" pitchFamily="34" charset="0"/>
              </a:rPr>
              <a:t>=new </a:t>
            </a:r>
            <a:r>
              <a:rPr lang="en-IN" dirty="0" err="1">
                <a:latin typeface="Calibri" panose="020F0502020204030204" pitchFamily="34" charset="0"/>
                <a:cs typeface="Calibri" panose="020F0502020204030204" pitchFamily="34" charset="0"/>
              </a:rPr>
              <a:t>MyClass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int a=100;</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mObj.inDemo</a:t>
            </a:r>
            <a:r>
              <a:rPr lang="en-IN" dirty="0">
                <a:latin typeface="Calibri" panose="020F0502020204030204" pitchFamily="34" charset="0"/>
                <a:cs typeface="Calibri" panose="020F0502020204030204" pitchFamily="34" charset="0"/>
              </a:rPr>
              <a:t>( a);</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75427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508E-2CCE-9872-453C-8128E8FBE3C8}"/>
              </a:ext>
            </a:extLst>
          </p:cNvPr>
          <p:cNvSpPr>
            <a:spLocks noGrp="1"/>
          </p:cNvSpPr>
          <p:nvPr>
            <p:ph type="title"/>
          </p:nvPr>
        </p:nvSpPr>
        <p:spPr/>
        <p:txBody>
          <a:bodyPr/>
          <a:lstStyle/>
          <a:p>
            <a:r>
              <a:rPr lang="en-IN" dirty="0"/>
              <a:t>Parameter array (Params)</a:t>
            </a:r>
          </a:p>
        </p:txBody>
      </p:sp>
      <p:sp>
        <p:nvSpPr>
          <p:cNvPr id="3" name="Content Placeholder 2">
            <a:extLst>
              <a:ext uri="{FF2B5EF4-FFF2-40B4-BE49-F238E27FC236}">
                <a16:creationId xmlns:a16="http://schemas.microsoft.com/office/drawing/2014/main" id="{71D195AD-A37C-3A4C-AB66-DCFAB92C6CA2}"/>
              </a:ext>
            </a:extLst>
          </p:cNvPr>
          <p:cNvSpPr>
            <a:spLocks noGrp="1"/>
          </p:cNvSpPr>
          <p:nvPr>
            <p:ph idx="1"/>
          </p:nvPr>
        </p:nvSpPr>
        <p:spPr/>
        <p:txBody>
          <a:bodyPr>
            <a:normAutofit fontScale="92500" lnSpcReduction="10000"/>
          </a:bodyPr>
          <a:lstStyle/>
          <a:p>
            <a:r>
              <a:rPr lang="en-US" b="0" i="0" dirty="0">
                <a:solidFill>
                  <a:srgbClr val="273239"/>
                </a:solidFill>
                <a:effectLst/>
                <a:highlight>
                  <a:srgbClr val="FFFFFF"/>
                </a:highlight>
                <a:latin typeface="Nunito" pitchFamily="2" charset="0"/>
              </a:rPr>
              <a:t>It is useful when the programmer doesn’t have any prior knowledge about the number of parameters to be used. By using params you are allowed to pass any variable number of arguments. </a:t>
            </a:r>
          </a:p>
          <a:p>
            <a:r>
              <a:rPr lang="en-US" b="0" i="0" dirty="0">
                <a:solidFill>
                  <a:srgbClr val="273239"/>
                </a:solidFill>
                <a:effectLst/>
                <a:highlight>
                  <a:srgbClr val="FFFFFF"/>
                </a:highlight>
                <a:latin typeface="Nunito" pitchFamily="2" charset="0"/>
              </a:rPr>
              <a:t>Only one params keyword is allowed and no additional Params will be allowed in function declaration after a params keyword. </a:t>
            </a:r>
          </a:p>
          <a:p>
            <a:r>
              <a:rPr lang="en-US" b="0" i="0" dirty="0">
                <a:solidFill>
                  <a:srgbClr val="273239"/>
                </a:solidFill>
                <a:effectLst/>
                <a:highlight>
                  <a:srgbClr val="FFFFFF"/>
                </a:highlight>
                <a:latin typeface="Nunito" pitchFamily="2" charset="0"/>
              </a:rPr>
              <a:t>The length of params will be zero if no arguments will be passed.</a:t>
            </a:r>
            <a:endParaRPr lang="en-IN" dirty="0"/>
          </a:p>
        </p:txBody>
      </p:sp>
    </p:spTree>
    <p:extLst>
      <p:ext uri="{BB962C8B-B14F-4D97-AF65-F5344CB8AC3E}">
        <p14:creationId xmlns:p14="http://schemas.microsoft.com/office/powerpoint/2010/main" val="57990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129A88-862F-3AE1-D085-7C6F9EC491F2}"/>
              </a:ext>
            </a:extLst>
          </p:cNvPr>
          <p:cNvSpPr txBox="1"/>
          <p:nvPr/>
        </p:nvSpPr>
        <p:spPr>
          <a:xfrm>
            <a:off x="299014" y="69854"/>
            <a:ext cx="5949386" cy="3693319"/>
          </a:xfrm>
          <a:prstGeom prst="rect">
            <a:avLst/>
          </a:prstGeom>
          <a:solidFill>
            <a:schemeClr val="accent1">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class </a:t>
            </a:r>
            <a:r>
              <a:rPr lang="en-IN" dirty="0" err="1">
                <a:latin typeface="Calibri" panose="020F0502020204030204" pitchFamily="34" charset="0"/>
                <a:cs typeface="Calibri" panose="020F0502020204030204" pitchFamily="34" charset="0"/>
              </a:rPr>
              <a:t>MyClass</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public void </a:t>
            </a:r>
            <a:r>
              <a:rPr lang="en-IN" dirty="0" err="1">
                <a:latin typeface="Calibri" panose="020F0502020204030204" pitchFamily="34" charset="0"/>
                <a:cs typeface="Calibri" panose="020F0502020204030204" pitchFamily="34" charset="0"/>
              </a:rPr>
              <a:t>showAll</a:t>
            </a:r>
            <a:r>
              <a:rPr lang="en-IN" dirty="0">
                <a:latin typeface="Calibri" panose="020F0502020204030204" pitchFamily="34" charset="0"/>
                <a:cs typeface="Calibri" panose="020F0502020204030204" pitchFamily="34" charset="0"/>
              </a:rPr>
              <a:t>(params int[]n)</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Console.WriteLine("Total Numbers are :"+</a:t>
            </a:r>
            <a:r>
              <a:rPr lang="en-IN" dirty="0" err="1">
                <a:latin typeface="Calibri" panose="020F0502020204030204" pitchFamily="34" charset="0"/>
                <a:cs typeface="Calibri" panose="020F0502020204030204" pitchFamily="34" charset="0"/>
              </a:rPr>
              <a:t>n.Length</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for(int i=0;i&lt;</a:t>
            </a:r>
            <a:r>
              <a:rPr lang="en-IN" dirty="0" err="1">
                <a:latin typeface="Calibri" panose="020F0502020204030204" pitchFamily="34" charset="0"/>
                <a:cs typeface="Calibri" panose="020F0502020204030204" pitchFamily="34" charset="0"/>
              </a:rPr>
              <a:t>n.Length;i</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Console.WriteLine(n[i]);</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B454DD76-5A7F-60E7-EEBE-F0B91C7D03B3}"/>
              </a:ext>
            </a:extLst>
          </p:cNvPr>
          <p:cNvSpPr txBox="1"/>
          <p:nvPr/>
        </p:nvSpPr>
        <p:spPr>
          <a:xfrm>
            <a:off x="3543300" y="2021681"/>
            <a:ext cx="5410200" cy="3693319"/>
          </a:xfrm>
          <a:prstGeom prst="rect">
            <a:avLst/>
          </a:prstGeom>
          <a:solidFill>
            <a:schemeClr val="accent2">
              <a:lumMod val="20000"/>
              <a:lumOff val="80000"/>
            </a:schemeClr>
          </a:solidFill>
        </p:spPr>
        <p:txBody>
          <a:bodyPr wrap="square">
            <a:spAutoFit/>
          </a:bodyPr>
          <a:lstStyle/>
          <a:p>
            <a:r>
              <a:rPr lang="en-IN" dirty="0">
                <a:latin typeface="Calibri" panose="020F0502020204030204" pitchFamily="34" charset="0"/>
                <a:cs typeface="Calibri" panose="020F0502020204030204" pitchFamily="34" charset="0"/>
              </a:rPr>
              <a:t>public class HelloWorld</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MyClass</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a:t>
            </a:r>
            <a:r>
              <a:rPr lang="en-IN" dirty="0">
                <a:latin typeface="Calibri" panose="020F0502020204030204" pitchFamily="34" charset="0"/>
                <a:cs typeface="Calibri" panose="020F0502020204030204" pitchFamily="34" charset="0"/>
              </a:rPr>
              <a:t>=new </a:t>
            </a:r>
            <a:r>
              <a:rPr lang="en-IN" dirty="0" err="1">
                <a:latin typeface="Calibri" panose="020F0502020204030204" pitchFamily="34" charset="0"/>
                <a:cs typeface="Calibri" panose="020F0502020204030204" pitchFamily="34" charset="0"/>
              </a:rPr>
              <a:t>MyClass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mObj.showAll</a:t>
            </a:r>
            <a:r>
              <a:rPr lang="en-IN" dirty="0">
                <a:latin typeface="Calibri" panose="020F0502020204030204" pitchFamily="34" charset="0"/>
                <a:cs typeface="Calibri" panose="020F0502020204030204" pitchFamily="34" charset="0"/>
              </a:rPr>
              <a:t>(11,22,33);//valid</a:t>
            </a:r>
          </a:p>
          <a:p>
            <a:r>
              <a:rPr lang="en-IN" dirty="0">
                <a:latin typeface="Calibri" panose="020F0502020204030204" pitchFamily="34" charset="0"/>
                <a:cs typeface="Calibri" panose="020F0502020204030204" pitchFamily="34" charset="0"/>
              </a:rPr>
              <a:t>        Console.WriteLine("----------------");</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mObj.showAll</a:t>
            </a:r>
            <a:r>
              <a:rPr lang="en-IN" dirty="0">
                <a:latin typeface="Calibri" panose="020F0502020204030204" pitchFamily="34" charset="0"/>
                <a:cs typeface="Calibri" panose="020F0502020204030204" pitchFamily="34" charset="0"/>
              </a:rPr>
              <a:t>(100,200);//valid</a:t>
            </a:r>
          </a:p>
          <a:p>
            <a:r>
              <a:rPr lang="en-IN" dirty="0">
                <a:latin typeface="Calibri" panose="020F0502020204030204" pitchFamily="34" charset="0"/>
                <a:cs typeface="Calibri" panose="020F0502020204030204" pitchFamily="34" charset="0"/>
              </a:rPr>
              <a:t>        Console.WriteLine("----------------");</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mObj.showAll</a:t>
            </a:r>
            <a:r>
              <a:rPr lang="en-IN" dirty="0">
                <a:latin typeface="Calibri" panose="020F0502020204030204" pitchFamily="34" charset="0"/>
                <a:cs typeface="Calibri" panose="020F0502020204030204" pitchFamily="34" charset="0"/>
              </a:rPr>
              <a:t>();//valid</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93241544-7216-03FA-4143-FA7A8B1D2923}"/>
              </a:ext>
            </a:extLst>
          </p:cNvPr>
          <p:cNvSpPr txBox="1"/>
          <p:nvPr/>
        </p:nvSpPr>
        <p:spPr>
          <a:xfrm>
            <a:off x="8343900" y="876300"/>
            <a:ext cx="3244286" cy="3139321"/>
          </a:xfrm>
          <a:prstGeom prst="rect">
            <a:avLst/>
          </a:prstGeom>
          <a:solidFill>
            <a:schemeClr val="tx2">
              <a:lumMod val="40000"/>
              <a:lumOff val="60000"/>
            </a:schemeClr>
          </a:solidFill>
        </p:spPr>
        <p:txBody>
          <a:bodyPr wrap="square">
            <a:spAutoFit/>
          </a:bodyPr>
          <a:lstStyle/>
          <a:p>
            <a:r>
              <a:rPr lang="en-IN" dirty="0">
                <a:latin typeface="Calibri" panose="020F0502020204030204" pitchFamily="34" charset="0"/>
                <a:cs typeface="Calibri" panose="020F0502020204030204" pitchFamily="34" charset="0"/>
              </a:rPr>
              <a:t>OUTPUT</a:t>
            </a:r>
          </a:p>
          <a:p>
            <a:r>
              <a:rPr lang="en-IN" dirty="0">
                <a:latin typeface="Calibri" panose="020F0502020204030204" pitchFamily="34" charset="0"/>
                <a:cs typeface="Calibri" panose="020F0502020204030204" pitchFamily="34" charset="0"/>
              </a:rPr>
              <a:t>Total Numbers are :3</a:t>
            </a:r>
          </a:p>
          <a:p>
            <a:r>
              <a:rPr lang="en-IN" dirty="0">
                <a:latin typeface="Calibri" panose="020F0502020204030204" pitchFamily="34" charset="0"/>
                <a:cs typeface="Calibri" panose="020F0502020204030204" pitchFamily="34" charset="0"/>
              </a:rPr>
              <a:t>11</a:t>
            </a:r>
          </a:p>
          <a:p>
            <a:r>
              <a:rPr lang="en-IN" dirty="0">
                <a:latin typeface="Calibri" panose="020F0502020204030204" pitchFamily="34" charset="0"/>
                <a:cs typeface="Calibri" panose="020F0502020204030204" pitchFamily="34" charset="0"/>
              </a:rPr>
              <a:t>22</a:t>
            </a:r>
          </a:p>
          <a:p>
            <a:r>
              <a:rPr lang="en-IN" dirty="0">
                <a:latin typeface="Calibri" panose="020F0502020204030204" pitchFamily="34" charset="0"/>
                <a:cs typeface="Calibri" panose="020F0502020204030204" pitchFamily="34" charset="0"/>
              </a:rPr>
              <a:t>33</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Total Numbers are :2</a:t>
            </a:r>
          </a:p>
          <a:p>
            <a:r>
              <a:rPr lang="en-IN" dirty="0">
                <a:latin typeface="Calibri" panose="020F0502020204030204" pitchFamily="34" charset="0"/>
                <a:cs typeface="Calibri" panose="020F0502020204030204" pitchFamily="34" charset="0"/>
              </a:rPr>
              <a:t>100</a:t>
            </a:r>
          </a:p>
          <a:p>
            <a:r>
              <a:rPr lang="en-IN" dirty="0">
                <a:latin typeface="Calibri" panose="020F0502020204030204" pitchFamily="34" charset="0"/>
                <a:cs typeface="Calibri" panose="020F0502020204030204" pitchFamily="34" charset="0"/>
              </a:rPr>
              <a:t>200</a:t>
            </a:r>
          </a:p>
          <a:p>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Total Numbers are :0</a:t>
            </a:r>
          </a:p>
        </p:txBody>
      </p:sp>
    </p:spTree>
    <p:extLst>
      <p:ext uri="{BB962C8B-B14F-4D97-AF65-F5344CB8AC3E}">
        <p14:creationId xmlns:p14="http://schemas.microsoft.com/office/powerpoint/2010/main" val="4153947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6601-18C8-A8F1-B7AA-DAC3E15C142B}"/>
              </a:ext>
            </a:extLst>
          </p:cNvPr>
          <p:cNvSpPr>
            <a:spLocks noGrp="1"/>
          </p:cNvSpPr>
          <p:nvPr>
            <p:ph type="title"/>
          </p:nvPr>
        </p:nvSpPr>
        <p:spPr/>
        <p:txBody>
          <a:bodyPr>
            <a:normAutofit/>
          </a:bodyPr>
          <a:lstStyle/>
          <a:p>
            <a:r>
              <a:rPr lang="en-US" b="1" i="0" dirty="0">
                <a:solidFill>
                  <a:srgbClr val="273239"/>
                </a:solidFill>
                <a:effectLst/>
                <a:highlight>
                  <a:srgbClr val="FFFFFF"/>
                </a:highlight>
                <a:latin typeface="Nunito" pitchFamily="2" charset="0"/>
              </a:rPr>
              <a:t>Default or Optional Parameters</a:t>
            </a:r>
            <a:endParaRPr lang="en-IN" dirty="0"/>
          </a:p>
        </p:txBody>
      </p:sp>
      <p:sp>
        <p:nvSpPr>
          <p:cNvPr id="3" name="Content Placeholder 2">
            <a:extLst>
              <a:ext uri="{FF2B5EF4-FFF2-40B4-BE49-F238E27FC236}">
                <a16:creationId xmlns:a16="http://schemas.microsoft.com/office/drawing/2014/main" id="{42E05AA4-C852-CE2D-7CC8-7E2EA3EFEB90}"/>
              </a:ext>
            </a:extLst>
          </p:cNvPr>
          <p:cNvSpPr>
            <a:spLocks noGrp="1"/>
          </p:cNvSpPr>
          <p:nvPr>
            <p:ph idx="1"/>
          </p:nvPr>
        </p:nvSpPr>
        <p:spPr/>
        <p:txBody>
          <a:bodyPr>
            <a:normAutofit fontScale="62500" lnSpcReduction="20000"/>
          </a:bodyPr>
          <a:lstStyle/>
          <a:p>
            <a:pPr algn="l" fontAlgn="base"/>
            <a:r>
              <a:rPr lang="en-US" b="0" i="0" dirty="0">
                <a:solidFill>
                  <a:srgbClr val="273239"/>
                </a:solidFill>
                <a:effectLst/>
                <a:highlight>
                  <a:srgbClr val="FFFFFF"/>
                </a:highlight>
                <a:latin typeface="Nunito" pitchFamily="2" charset="0"/>
              </a:rPr>
              <a:t>As the name suggests optional parameters are not compulsory parameters, they are optional. </a:t>
            </a:r>
          </a:p>
          <a:p>
            <a:pPr algn="l" fontAlgn="base"/>
            <a:r>
              <a:rPr lang="en-US" b="0" i="0" dirty="0">
                <a:solidFill>
                  <a:srgbClr val="273239"/>
                </a:solidFill>
                <a:effectLst/>
                <a:highlight>
                  <a:srgbClr val="FFFFFF"/>
                </a:highlight>
                <a:latin typeface="Nunito" pitchFamily="2" charset="0"/>
              </a:rPr>
              <a:t>It helps to exclude arguments for some parameters. </a:t>
            </a:r>
          </a:p>
          <a:p>
            <a:pPr algn="l" fontAlgn="base"/>
            <a:r>
              <a:rPr lang="en-US" b="0" i="0" dirty="0">
                <a:solidFill>
                  <a:srgbClr val="273239"/>
                </a:solidFill>
                <a:effectLst/>
                <a:highlight>
                  <a:srgbClr val="FFFFFF"/>
                </a:highlight>
                <a:latin typeface="Nunito" pitchFamily="2" charset="0"/>
              </a:rPr>
              <a:t>In optional parameters, it is not necessary to pass all the parameters in the method. </a:t>
            </a:r>
          </a:p>
          <a:p>
            <a:pPr algn="l" fontAlgn="base"/>
            <a:r>
              <a:rPr lang="en-US" b="0" i="0" dirty="0">
                <a:solidFill>
                  <a:srgbClr val="273239"/>
                </a:solidFill>
                <a:effectLst/>
                <a:highlight>
                  <a:srgbClr val="FFFFFF"/>
                </a:highlight>
                <a:latin typeface="Nunito" pitchFamily="2" charset="0"/>
              </a:rPr>
              <a:t>Here, each and every optional parameter contains a default value which is the part of its definition. </a:t>
            </a:r>
          </a:p>
          <a:p>
            <a:pPr algn="l" fontAlgn="base"/>
            <a:r>
              <a:rPr lang="en-US" b="0" i="0" dirty="0">
                <a:solidFill>
                  <a:srgbClr val="273239"/>
                </a:solidFill>
                <a:effectLst/>
                <a:highlight>
                  <a:srgbClr val="FFFFFF"/>
                </a:highlight>
                <a:latin typeface="Nunito" pitchFamily="2" charset="0"/>
              </a:rPr>
              <a:t>If we do not pass any arguments to the optional parameters, then it takes its default value. </a:t>
            </a:r>
          </a:p>
          <a:p>
            <a:pPr algn="l" fontAlgn="base"/>
            <a:r>
              <a:rPr lang="en-US" b="0" i="0" dirty="0">
                <a:solidFill>
                  <a:srgbClr val="273239"/>
                </a:solidFill>
                <a:effectLst/>
                <a:highlight>
                  <a:srgbClr val="FFFFFF"/>
                </a:highlight>
                <a:latin typeface="Nunito" pitchFamily="2" charset="0"/>
              </a:rPr>
              <a:t>The optional parameters are always defined at the end of the parameter list. </a:t>
            </a:r>
          </a:p>
          <a:p>
            <a:pPr algn="l" fontAlgn="base"/>
            <a:r>
              <a:rPr lang="en-US" b="0" i="0" dirty="0">
                <a:solidFill>
                  <a:srgbClr val="273239"/>
                </a:solidFill>
                <a:effectLst/>
                <a:highlight>
                  <a:srgbClr val="FFFFFF"/>
                </a:highlight>
                <a:latin typeface="Nunito" pitchFamily="2" charset="0"/>
              </a:rPr>
              <a:t>Or in other words, the last parameter of the method, constructor, etc. is the optional parameter.</a:t>
            </a:r>
          </a:p>
          <a:p>
            <a:endParaRPr lang="en-IN" dirty="0"/>
          </a:p>
        </p:txBody>
      </p:sp>
    </p:spTree>
    <p:extLst>
      <p:ext uri="{BB962C8B-B14F-4D97-AF65-F5344CB8AC3E}">
        <p14:creationId xmlns:p14="http://schemas.microsoft.com/office/powerpoint/2010/main" val="2887643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6" y="-38100"/>
            <a:ext cx="9747504" cy="952500"/>
          </a:xfrm>
        </p:spPr>
        <p:txBody>
          <a:bodyPr/>
          <a:lstStyle/>
          <a:p>
            <a:r>
              <a:rPr lang="en-IN" dirty="0"/>
              <a:t>Ref    Vs Out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246024"/>
              </p:ext>
            </p:extLst>
          </p:nvPr>
        </p:nvGraphicFramePr>
        <p:xfrm>
          <a:off x="0" y="798053"/>
          <a:ext cx="11887200" cy="491694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720897986"/>
                    </a:ext>
                  </a:extLst>
                </a:gridCol>
                <a:gridCol w="5943600">
                  <a:extLst>
                    <a:ext uri="{9D8B030D-6E8A-4147-A177-3AD203B41FA5}">
                      <a16:colId xmlns:a16="http://schemas.microsoft.com/office/drawing/2014/main" val="2738819405"/>
                    </a:ext>
                  </a:extLst>
                </a:gridCol>
              </a:tblGrid>
              <a:tr h="936191">
                <a:tc>
                  <a:txBody>
                    <a:bodyPr/>
                    <a:lstStyle/>
                    <a:p>
                      <a:pPr algn="ctr" fontAlgn="base"/>
                      <a:r>
                        <a:rPr lang="en-IN" sz="2800" b="0" dirty="0">
                          <a:effectLst/>
                        </a:rPr>
                        <a:t>ref keyword</a:t>
                      </a:r>
                    </a:p>
                  </a:txBody>
                  <a:tcPr marL="76200" marR="76200" marT="76200" marB="76200" anchor="ctr"/>
                </a:tc>
                <a:tc>
                  <a:txBody>
                    <a:bodyPr/>
                    <a:lstStyle/>
                    <a:p>
                      <a:pPr algn="ctr" fontAlgn="base"/>
                      <a:r>
                        <a:rPr lang="en-IN" sz="2800" b="0" dirty="0">
                          <a:effectLst/>
                        </a:rPr>
                        <a:t>out keyword</a:t>
                      </a:r>
                    </a:p>
                  </a:txBody>
                  <a:tcPr marL="76200" marR="76200" marT="76200" marB="76200" anchor="ctr"/>
                </a:tc>
                <a:extLst>
                  <a:ext uri="{0D108BD9-81ED-4DB2-BD59-A6C34878D82A}">
                    <a16:rowId xmlns:a16="http://schemas.microsoft.com/office/drawing/2014/main" val="2099683794"/>
                  </a:ext>
                </a:extLst>
              </a:tr>
              <a:tr h="739098">
                <a:tc>
                  <a:txBody>
                    <a:bodyPr/>
                    <a:lstStyle/>
                    <a:p>
                      <a:pPr algn="l" fontAlgn="base"/>
                      <a:r>
                        <a:rPr lang="en-US" sz="2000" b="0" dirty="0">
                          <a:effectLst/>
                        </a:rPr>
                        <a:t>It is necessary the parameters should initialize before it pass to ref.</a:t>
                      </a:r>
                    </a:p>
                  </a:txBody>
                  <a:tcPr marL="95250" marR="95250" marT="133350" marB="133350" anchor="ctr"/>
                </a:tc>
                <a:tc>
                  <a:txBody>
                    <a:bodyPr/>
                    <a:lstStyle/>
                    <a:p>
                      <a:pPr algn="l" fontAlgn="base"/>
                      <a:r>
                        <a:rPr lang="en-US" sz="2000" b="0">
                          <a:effectLst/>
                        </a:rPr>
                        <a:t>It is not necessary to initialize parameters before it pass to out.</a:t>
                      </a:r>
                    </a:p>
                  </a:txBody>
                  <a:tcPr marL="95250" marR="95250" marT="133350" marB="133350" anchor="ctr"/>
                </a:tc>
                <a:extLst>
                  <a:ext uri="{0D108BD9-81ED-4DB2-BD59-A6C34878D82A}">
                    <a16:rowId xmlns:a16="http://schemas.microsoft.com/office/drawing/2014/main" val="2860107316"/>
                  </a:ext>
                </a:extLst>
              </a:tr>
              <a:tr h="1047056">
                <a:tc>
                  <a:txBody>
                    <a:bodyPr/>
                    <a:lstStyle/>
                    <a:p>
                      <a:pPr algn="l" fontAlgn="base"/>
                      <a:r>
                        <a:rPr lang="en-US" sz="2000" b="0" dirty="0">
                          <a:effectLst/>
                        </a:rPr>
                        <a:t>It is not necessary to initialize the value of a parameter before returning to the calling method.</a:t>
                      </a:r>
                    </a:p>
                  </a:txBody>
                  <a:tcPr marL="95250" marR="95250" marT="133350" marB="133350" anchor="ctr"/>
                </a:tc>
                <a:tc>
                  <a:txBody>
                    <a:bodyPr/>
                    <a:lstStyle/>
                    <a:p>
                      <a:pPr algn="l" fontAlgn="base"/>
                      <a:r>
                        <a:rPr lang="en-US" sz="2000" b="0">
                          <a:effectLst/>
                        </a:rPr>
                        <a:t>It is necessary to initialize the value of a parameter before returning to the calling method.</a:t>
                      </a:r>
                    </a:p>
                  </a:txBody>
                  <a:tcPr marL="95250" marR="95250" marT="133350" marB="133350" anchor="ctr"/>
                </a:tc>
                <a:extLst>
                  <a:ext uri="{0D108BD9-81ED-4DB2-BD59-A6C34878D82A}">
                    <a16:rowId xmlns:a16="http://schemas.microsoft.com/office/drawing/2014/main" val="1537698663"/>
                  </a:ext>
                </a:extLst>
              </a:tr>
              <a:tr h="1047056">
                <a:tc>
                  <a:txBody>
                    <a:bodyPr/>
                    <a:lstStyle/>
                    <a:p>
                      <a:pPr algn="l" fontAlgn="base"/>
                      <a:r>
                        <a:rPr lang="en-US" sz="2000" b="0" dirty="0">
                          <a:effectLst/>
                        </a:rPr>
                        <a:t>The passing of value through ref parameter is useful when the called method also need to change the value of passed parameter.</a:t>
                      </a:r>
                    </a:p>
                  </a:txBody>
                  <a:tcPr marL="95250" marR="95250" marT="133350" marB="133350" anchor="ctr"/>
                </a:tc>
                <a:tc>
                  <a:txBody>
                    <a:bodyPr/>
                    <a:lstStyle/>
                    <a:p>
                      <a:pPr algn="l" fontAlgn="base"/>
                      <a:r>
                        <a:rPr lang="en-US" sz="2000" b="0" dirty="0">
                          <a:effectLst/>
                        </a:rPr>
                        <a:t>The declaring of parameter through out parameter is useful when a method return multiple values.</a:t>
                      </a:r>
                    </a:p>
                  </a:txBody>
                  <a:tcPr marL="95250" marR="95250" marT="133350" marB="133350" anchor="ctr"/>
                </a:tc>
                <a:extLst>
                  <a:ext uri="{0D108BD9-81ED-4DB2-BD59-A6C34878D82A}">
                    <a16:rowId xmlns:a16="http://schemas.microsoft.com/office/drawing/2014/main" val="1412258578"/>
                  </a:ext>
                </a:extLst>
              </a:tr>
              <a:tr h="739098">
                <a:tc>
                  <a:txBody>
                    <a:bodyPr/>
                    <a:lstStyle/>
                    <a:p>
                      <a:pPr algn="l" fontAlgn="base"/>
                      <a:r>
                        <a:rPr lang="en-US" sz="2000" b="0" dirty="0">
                          <a:effectLst/>
                        </a:rPr>
                        <a:t>When ref keyword is used the </a:t>
                      </a:r>
                    </a:p>
                    <a:p>
                      <a:pPr algn="l" fontAlgn="base"/>
                      <a:r>
                        <a:rPr lang="en-US" sz="2000" b="0" dirty="0">
                          <a:solidFill>
                            <a:srgbClr val="FF0000"/>
                          </a:solidFill>
                          <a:effectLst/>
                        </a:rPr>
                        <a:t>data may pass in bi-directional.</a:t>
                      </a:r>
                    </a:p>
                  </a:txBody>
                  <a:tcPr marL="95250" marR="95250" marT="133350" marB="133350" anchor="ctr"/>
                </a:tc>
                <a:tc>
                  <a:txBody>
                    <a:bodyPr/>
                    <a:lstStyle/>
                    <a:p>
                      <a:pPr algn="l" fontAlgn="base"/>
                      <a:r>
                        <a:rPr lang="en-US" sz="2000" b="0" dirty="0">
                          <a:effectLst/>
                        </a:rPr>
                        <a:t>When out keyword is used the </a:t>
                      </a:r>
                      <a:r>
                        <a:rPr lang="en-US" sz="2000" b="0" dirty="0">
                          <a:solidFill>
                            <a:srgbClr val="FF0000"/>
                          </a:solidFill>
                          <a:effectLst/>
                        </a:rPr>
                        <a:t>data only passed in unidirectional.</a:t>
                      </a:r>
                    </a:p>
                  </a:txBody>
                  <a:tcPr marL="95250" marR="95250" marT="133350" marB="133350" anchor="ctr"/>
                </a:tc>
                <a:extLst>
                  <a:ext uri="{0D108BD9-81ED-4DB2-BD59-A6C34878D82A}">
                    <a16:rowId xmlns:a16="http://schemas.microsoft.com/office/drawing/2014/main" val="2951869360"/>
                  </a:ext>
                </a:extLst>
              </a:tr>
            </a:tbl>
          </a:graphicData>
        </a:graphic>
      </p:graphicFrame>
    </p:spTree>
    <p:extLst>
      <p:ext uri="{BB962C8B-B14F-4D97-AF65-F5344CB8AC3E}">
        <p14:creationId xmlns:p14="http://schemas.microsoft.com/office/powerpoint/2010/main" val="440825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880-83BC-A8A3-1802-7DC76C2CD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973C0-7ECA-98C6-AD8C-C2769C4AED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791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
            <a:ext cx="11292840" cy="5355312"/>
          </a:xfrm>
          <a:prstGeom prst="rect">
            <a:avLst/>
          </a:prstGeom>
        </p:spPr>
        <p:txBody>
          <a:bodyPr wrap="square">
            <a:spAutoFit/>
          </a:bodyPr>
          <a:lstStyle/>
          <a:p>
            <a:r>
              <a:rPr lang="en-US" dirty="0">
                <a:latin typeface="Times New Roman" pitchFamily="18" charset="0"/>
                <a:cs typeface="Times New Roman" pitchFamily="18" charset="0"/>
              </a:rPr>
              <a:t>namespace ConsoleApplication3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StructureDemo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student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roll;</a:t>
            </a:r>
          </a:p>
          <a:p>
            <a:r>
              <a:rPr lang="en-US" dirty="0">
                <a:latin typeface="Times New Roman" pitchFamily="18" charset="0"/>
                <a:cs typeface="Times New Roman" pitchFamily="18" charset="0"/>
              </a:rPr>
              <a:t>            public string name;</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student s1;</a:t>
            </a:r>
          </a:p>
          <a:p>
            <a:r>
              <a:rPr lang="en-US" dirty="0">
                <a:latin typeface="Times New Roman" pitchFamily="18" charset="0"/>
                <a:cs typeface="Times New Roman" pitchFamily="18" charset="0"/>
              </a:rPr>
              <a:t>            s1.roll = 123;</a:t>
            </a:r>
          </a:p>
          <a:p>
            <a:r>
              <a:rPr lang="en-US" dirty="0">
                <a:latin typeface="Times New Roman" pitchFamily="18" charset="0"/>
                <a:cs typeface="Times New Roman" pitchFamily="18" charset="0"/>
              </a:rPr>
              <a:t>            s1.name = "</a:t>
            </a:r>
            <a:r>
              <a:rPr lang="en-US" dirty="0" err="1">
                <a:latin typeface="Times New Roman" pitchFamily="18" charset="0"/>
                <a:cs typeface="Times New Roman" pitchFamily="18" charset="0"/>
              </a:rPr>
              <a:t>rajesh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("Roll={0} and Name={1}", s1.roll, s1.name);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Console.ReadLine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 versus Structure</a:t>
            </a:r>
            <a:endParaRPr lang="en-US" dirty="0"/>
          </a:p>
        </p:txBody>
      </p:sp>
      <p:sp>
        <p:nvSpPr>
          <p:cNvPr id="3" name="Content Placeholder 2"/>
          <p:cNvSpPr>
            <a:spLocks noGrp="1"/>
          </p:cNvSpPr>
          <p:nvPr>
            <p:ph idx="1"/>
          </p:nvPr>
        </p:nvSpPr>
        <p:spPr/>
        <p:txBody>
          <a:bodyPr/>
          <a:lstStyle/>
          <a:p>
            <a:r>
              <a:rPr lang="en-US" dirty="0"/>
              <a:t>classes are reference types and structures are value types</a:t>
            </a:r>
          </a:p>
          <a:p>
            <a:r>
              <a:rPr lang="en-US" dirty="0"/>
              <a:t>structures do not support inheritance </a:t>
            </a:r>
          </a:p>
          <a:p>
            <a:r>
              <a:rPr lang="en-US" dirty="0"/>
              <a:t>structures cannot have default constructor</a:t>
            </a:r>
          </a:p>
          <a:p>
            <a:r>
              <a:rPr lang="en-US" dirty="0"/>
              <a:t>Structure cannot </a:t>
            </a:r>
            <a:r>
              <a:rPr lang="en-US"/>
              <a:t>have destructor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E4E3-3389-9140-58B5-414177ECF983}"/>
              </a:ext>
            </a:extLst>
          </p:cNvPr>
          <p:cNvSpPr>
            <a:spLocks noGrp="1"/>
          </p:cNvSpPr>
          <p:nvPr>
            <p:ph type="title"/>
          </p:nvPr>
        </p:nvSpPr>
        <p:spPr/>
        <p:txBody>
          <a:bodyPr/>
          <a:lstStyle/>
          <a:p>
            <a:r>
              <a:rPr lang="en-IN" dirty="0"/>
              <a:t>Access Specifiers</a:t>
            </a:r>
          </a:p>
        </p:txBody>
      </p:sp>
      <p:graphicFrame>
        <p:nvGraphicFramePr>
          <p:cNvPr id="4" name="Content Placeholder 3">
            <a:extLst>
              <a:ext uri="{FF2B5EF4-FFF2-40B4-BE49-F238E27FC236}">
                <a16:creationId xmlns:a16="http://schemas.microsoft.com/office/drawing/2014/main" id="{DEB753DC-C270-2688-4CCB-9984661AE24F}"/>
              </a:ext>
            </a:extLst>
          </p:cNvPr>
          <p:cNvGraphicFramePr>
            <a:graphicFrameLocks noGrp="1"/>
          </p:cNvGraphicFramePr>
          <p:nvPr>
            <p:ph idx="1"/>
            <p:extLst>
              <p:ext uri="{D42A27DB-BD31-4B8C-83A1-F6EECF244321}">
                <p14:modId xmlns:p14="http://schemas.microsoft.com/office/powerpoint/2010/main" val="1501816341"/>
              </p:ext>
            </p:extLst>
          </p:nvPr>
        </p:nvGraphicFramePr>
        <p:xfrm>
          <a:off x="1453896" y="1186953"/>
          <a:ext cx="10280904" cy="4373227"/>
        </p:xfrm>
        <a:graphic>
          <a:graphicData uri="http://schemas.openxmlformats.org/drawingml/2006/table">
            <a:tbl>
              <a:tblPr/>
              <a:tblGrid>
                <a:gridCol w="1898904">
                  <a:extLst>
                    <a:ext uri="{9D8B030D-6E8A-4147-A177-3AD203B41FA5}">
                      <a16:colId xmlns:a16="http://schemas.microsoft.com/office/drawing/2014/main" val="1455096815"/>
                    </a:ext>
                  </a:extLst>
                </a:gridCol>
                <a:gridCol w="8382000">
                  <a:extLst>
                    <a:ext uri="{9D8B030D-6E8A-4147-A177-3AD203B41FA5}">
                      <a16:colId xmlns:a16="http://schemas.microsoft.com/office/drawing/2014/main" val="4212296516"/>
                    </a:ext>
                  </a:extLst>
                </a:gridCol>
              </a:tblGrid>
              <a:tr h="441527">
                <a:tc>
                  <a:txBody>
                    <a:bodyPr/>
                    <a:lstStyle/>
                    <a:p>
                      <a:pPr algn="l" fontAlgn="t"/>
                      <a:r>
                        <a:rPr lang="en-IN" sz="1600" b="1" dirty="0">
                          <a:solidFill>
                            <a:srgbClr val="000000"/>
                          </a:solidFill>
                          <a:effectLst/>
                          <a:latin typeface="times new roman" panose="02020603050405020304" pitchFamily="18" charset="0"/>
                        </a:rPr>
                        <a:t>Access Specifier</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87324425"/>
                  </a:ext>
                </a:extLst>
              </a:tr>
              <a:tr h="615462">
                <a:tc>
                  <a:txBody>
                    <a:bodyPr/>
                    <a:lstStyle/>
                    <a:p>
                      <a:pPr algn="just" fontAlgn="t"/>
                      <a:r>
                        <a:rPr lang="en-IN" sz="1600" dirty="0">
                          <a:solidFill>
                            <a:srgbClr val="333333"/>
                          </a:solidFill>
                          <a:effectLst/>
                          <a:latin typeface="inter-regular"/>
                        </a:rPr>
                        <a:t>Public</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not restricted.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3309599"/>
                  </a:ext>
                </a:extLst>
              </a:tr>
              <a:tr h="610551">
                <a:tc>
                  <a:txBody>
                    <a:bodyPr/>
                    <a:lstStyle/>
                    <a:p>
                      <a:pPr algn="just" fontAlgn="t"/>
                      <a:r>
                        <a:rPr lang="en-IN" sz="1600" dirty="0">
                          <a:solidFill>
                            <a:srgbClr val="333333"/>
                          </a:solidFill>
                          <a:effectLst/>
                          <a:latin typeface="inter-regular"/>
                        </a:rPr>
                        <a:t>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containing class or in derived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8550599"/>
                  </a:ext>
                </a:extLst>
              </a:tr>
              <a:tr h="615462">
                <a:tc>
                  <a:txBody>
                    <a:bodyPr/>
                    <a:lstStyle/>
                    <a:p>
                      <a:pPr algn="just" fontAlgn="t"/>
                      <a:r>
                        <a:rPr lang="en-IN" sz="1600" b="1" dirty="0">
                          <a:solidFill>
                            <a:srgbClr val="FF0000"/>
                          </a:solidFill>
                          <a:effectLst/>
                          <a:latin typeface="inter-regular"/>
                        </a:rPr>
                        <a:t>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current assembly.</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4554523"/>
                  </a:ext>
                </a:extLst>
              </a:tr>
              <a:tr h="856294">
                <a:tc>
                  <a:txBody>
                    <a:bodyPr/>
                    <a:lstStyle/>
                    <a:p>
                      <a:pPr algn="just" fontAlgn="t"/>
                      <a:r>
                        <a:rPr lang="en-IN" sz="1600" b="1" dirty="0">
                          <a:solidFill>
                            <a:srgbClr val="FF0000"/>
                          </a:solidFill>
                          <a:effectLst/>
                          <a:latin typeface="inter-regular"/>
                        </a:rPr>
                        <a:t>protected 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current assembly or types derived from the containing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12224306"/>
                  </a:ext>
                </a:extLst>
              </a:tr>
              <a:tr h="615462">
                <a:tc>
                  <a:txBody>
                    <a:bodyPr/>
                    <a:lstStyle/>
                    <a:p>
                      <a:pPr algn="just" fontAlgn="t"/>
                      <a:r>
                        <a:rPr lang="en-IN" sz="1600">
                          <a:solidFill>
                            <a:srgbClr val="333333"/>
                          </a:solidFill>
                          <a:effectLst/>
                          <a:latin typeface="inter-regular"/>
                        </a:rPr>
                        <a:t>Private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containing type.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3974837"/>
                  </a:ext>
                </a:extLst>
              </a:tr>
              <a:tr h="615462">
                <a:tc>
                  <a:txBody>
                    <a:bodyPr/>
                    <a:lstStyle/>
                    <a:p>
                      <a:pPr algn="just" fontAlgn="t"/>
                      <a:r>
                        <a:rPr lang="en-IN" sz="1600" b="1" dirty="0">
                          <a:solidFill>
                            <a:srgbClr val="FF0000"/>
                          </a:solidFill>
                          <a:effectLst/>
                          <a:latin typeface="inter-regular"/>
                        </a:rPr>
                        <a:t>Private 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endParaRPr lang="en-US" sz="1600" dirty="0">
                        <a:solidFill>
                          <a:srgbClr val="333333"/>
                        </a:solidFill>
                        <a:effectLst/>
                        <a:latin typeface="inter-regular"/>
                      </a:endParaRP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46789206"/>
                  </a:ext>
                </a:extLst>
              </a:tr>
            </a:tbl>
          </a:graphicData>
        </a:graphic>
      </p:graphicFrame>
    </p:spTree>
    <p:extLst>
      <p:ext uri="{BB962C8B-B14F-4D97-AF65-F5344CB8AC3E}">
        <p14:creationId xmlns:p14="http://schemas.microsoft.com/office/powerpoint/2010/main" val="24969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296F3AF-9643-37FE-853A-DE113B0EA476}"/>
              </a:ext>
            </a:extLst>
          </p:cNvPr>
          <p:cNvGraphicFramePr>
            <a:graphicFrameLocks noGrp="1"/>
          </p:cNvGraphicFramePr>
          <p:nvPr>
            <p:ph idx="1"/>
            <p:extLst>
              <p:ext uri="{D42A27DB-BD31-4B8C-83A1-F6EECF244321}">
                <p14:modId xmlns:p14="http://schemas.microsoft.com/office/powerpoint/2010/main" val="3996592638"/>
              </p:ext>
            </p:extLst>
          </p:nvPr>
        </p:nvGraphicFramePr>
        <p:xfrm>
          <a:off x="0" y="0"/>
          <a:ext cx="13198793" cy="5715000"/>
        </p:xfrm>
        <a:graphic>
          <a:graphicData uri="http://schemas.openxmlformats.org/drawingml/2006/table">
            <a:tbl>
              <a:tblPr firstRow="1" bandRow="1">
                <a:tableStyleId>{5C22544A-7EE6-4342-B048-85BDC9FD1C3A}</a:tableStyleId>
              </a:tblPr>
              <a:tblGrid>
                <a:gridCol w="3445193">
                  <a:extLst>
                    <a:ext uri="{9D8B030D-6E8A-4147-A177-3AD203B41FA5}">
                      <a16:colId xmlns:a16="http://schemas.microsoft.com/office/drawing/2014/main" val="1588338373"/>
                    </a:ext>
                  </a:extLst>
                </a:gridCol>
                <a:gridCol w="1828800">
                  <a:extLst>
                    <a:ext uri="{9D8B030D-6E8A-4147-A177-3AD203B41FA5}">
                      <a16:colId xmlns:a16="http://schemas.microsoft.com/office/drawing/2014/main" val="554613290"/>
                    </a:ext>
                  </a:extLst>
                </a:gridCol>
                <a:gridCol w="1981200">
                  <a:extLst>
                    <a:ext uri="{9D8B030D-6E8A-4147-A177-3AD203B41FA5}">
                      <a16:colId xmlns:a16="http://schemas.microsoft.com/office/drawing/2014/main" val="3206498713"/>
                    </a:ext>
                  </a:extLst>
                </a:gridCol>
                <a:gridCol w="1981200">
                  <a:extLst>
                    <a:ext uri="{9D8B030D-6E8A-4147-A177-3AD203B41FA5}">
                      <a16:colId xmlns:a16="http://schemas.microsoft.com/office/drawing/2014/main" val="437798202"/>
                    </a:ext>
                  </a:extLst>
                </a:gridCol>
                <a:gridCol w="1981200">
                  <a:extLst>
                    <a:ext uri="{9D8B030D-6E8A-4147-A177-3AD203B41FA5}">
                      <a16:colId xmlns:a16="http://schemas.microsoft.com/office/drawing/2014/main" val="3779309435"/>
                    </a:ext>
                  </a:extLst>
                </a:gridCol>
                <a:gridCol w="1981200">
                  <a:extLst>
                    <a:ext uri="{9D8B030D-6E8A-4147-A177-3AD203B41FA5}">
                      <a16:colId xmlns:a16="http://schemas.microsoft.com/office/drawing/2014/main" val="1431592803"/>
                    </a:ext>
                  </a:extLst>
                </a:gridCol>
              </a:tblGrid>
              <a:tr h="1077014">
                <a:tc>
                  <a:txBody>
                    <a:bodyPr/>
                    <a:lstStyle/>
                    <a:p>
                      <a:endParaRPr lang="en-IN" dirty="0"/>
                    </a:p>
                  </a:txBody>
                  <a:tcPr/>
                </a:tc>
                <a:tc>
                  <a:txBody>
                    <a:bodyPr/>
                    <a:lstStyle/>
                    <a:p>
                      <a:r>
                        <a:rPr lang="en-IN" dirty="0"/>
                        <a:t>Same assembly  same Class</a:t>
                      </a:r>
                    </a:p>
                  </a:txBody>
                  <a:tcPr/>
                </a:tc>
                <a:tc>
                  <a:txBody>
                    <a:bodyPr/>
                    <a:lstStyle/>
                    <a:p>
                      <a:r>
                        <a:rPr lang="en-IN" dirty="0"/>
                        <a:t>Same Assembly in other class</a:t>
                      </a:r>
                    </a:p>
                  </a:txBody>
                  <a:tcPr/>
                </a:tc>
                <a:tc>
                  <a:txBody>
                    <a:bodyPr/>
                    <a:lstStyle/>
                    <a:p>
                      <a:r>
                        <a:rPr lang="en-IN" dirty="0"/>
                        <a:t>Same Assembly in child class</a:t>
                      </a:r>
                    </a:p>
                  </a:txBody>
                  <a:tcPr/>
                </a:tc>
                <a:tc>
                  <a:txBody>
                    <a:bodyPr/>
                    <a:lstStyle/>
                    <a:p>
                      <a:r>
                        <a:rPr lang="en-IN" dirty="0"/>
                        <a:t>Different Assembly in other class</a:t>
                      </a:r>
                    </a:p>
                  </a:txBody>
                  <a:tcPr/>
                </a:tc>
                <a:tc>
                  <a:txBody>
                    <a:bodyPr/>
                    <a:lstStyle/>
                    <a:p>
                      <a:r>
                        <a:rPr lang="en-IN" dirty="0"/>
                        <a:t>Different Assembly in child class</a:t>
                      </a:r>
                    </a:p>
                  </a:txBody>
                  <a:tcPr/>
                </a:tc>
                <a:extLst>
                  <a:ext uri="{0D108BD9-81ED-4DB2-BD59-A6C34878D82A}">
                    <a16:rowId xmlns:a16="http://schemas.microsoft.com/office/drawing/2014/main" val="4004668324"/>
                  </a:ext>
                </a:extLst>
              </a:tr>
              <a:tr h="590486">
                <a:tc>
                  <a:txBody>
                    <a:bodyPr/>
                    <a:lstStyle/>
                    <a:p>
                      <a:r>
                        <a:rPr lang="en-IN" dirty="0"/>
                        <a:t>Private</a:t>
                      </a:r>
                    </a:p>
                  </a:txBody>
                  <a:tcPr/>
                </a:tc>
                <a:tc>
                  <a:txBody>
                    <a:bodyPr/>
                    <a:lstStyle/>
                    <a:p>
                      <a:pPr algn="ctr"/>
                      <a:r>
                        <a:rPr lang="en-IN" dirty="0">
                          <a:highlight>
                            <a:srgbClr val="00FF00"/>
                          </a:highlight>
                        </a:rPr>
                        <a:t>Yes</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extLst>
                  <a:ext uri="{0D108BD9-81ED-4DB2-BD59-A6C34878D82A}">
                    <a16:rowId xmlns:a16="http://schemas.microsoft.com/office/drawing/2014/main" val="3219516215"/>
                  </a:ext>
                </a:extLst>
              </a:tr>
              <a:tr h="590486">
                <a:tc>
                  <a:txBody>
                    <a:bodyPr/>
                    <a:lstStyle/>
                    <a:p>
                      <a:r>
                        <a:rPr lang="en-IN" dirty="0"/>
                        <a:t>Public</a:t>
                      </a:r>
                    </a:p>
                  </a:txBody>
                  <a:tcPr/>
                </a:tc>
                <a:tc>
                  <a:txBody>
                    <a:bodyPr/>
                    <a:lstStyle/>
                    <a:p>
                      <a:pPr algn="ctr"/>
                      <a:r>
                        <a:rPr lang="en-IN" dirty="0">
                          <a:highlight>
                            <a:srgbClr val="00FF00"/>
                          </a:highlight>
                        </a:rPr>
                        <a:t>Yes</a:t>
                      </a:r>
                    </a:p>
                  </a:txBody>
                  <a:tcPr/>
                </a:tc>
                <a:tc>
                  <a:txBody>
                    <a:bodyPr/>
                    <a:lstStyle/>
                    <a:p>
                      <a:pPr algn="ctr"/>
                      <a:r>
                        <a:rPr lang="en-IN" dirty="0">
                          <a:highlight>
                            <a:srgbClr val="00FF00"/>
                          </a:highlight>
                        </a:rPr>
                        <a:t>Yes</a:t>
                      </a:r>
                    </a:p>
                  </a:txBody>
                  <a:tcPr/>
                </a:tc>
                <a:tc>
                  <a:txBody>
                    <a:bodyPr/>
                    <a:lstStyle/>
                    <a:p>
                      <a:pPr algn="ctr"/>
                      <a:r>
                        <a:rPr lang="en-IN" dirty="0">
                          <a:highlight>
                            <a:srgbClr val="00FF00"/>
                          </a:highlight>
                        </a:rPr>
                        <a:t>Yes</a:t>
                      </a:r>
                    </a:p>
                  </a:txBody>
                  <a:tcPr/>
                </a:tc>
                <a:tc>
                  <a:txBody>
                    <a:bodyPr/>
                    <a:lstStyle/>
                    <a:p>
                      <a:pPr algn="ctr"/>
                      <a:r>
                        <a:rPr lang="en-IN" dirty="0">
                          <a:highlight>
                            <a:srgbClr val="00FF00"/>
                          </a:highlight>
                        </a:rPr>
                        <a:t>Yes</a:t>
                      </a:r>
                    </a:p>
                  </a:txBody>
                  <a:tcPr/>
                </a:tc>
                <a:tc>
                  <a:txBody>
                    <a:bodyPr/>
                    <a:lstStyle/>
                    <a:p>
                      <a:pPr algn="ctr"/>
                      <a:r>
                        <a:rPr lang="en-IN" dirty="0">
                          <a:highlight>
                            <a:srgbClr val="00FF00"/>
                          </a:highlight>
                        </a:rPr>
                        <a:t>Yes</a:t>
                      </a:r>
                    </a:p>
                  </a:txBody>
                  <a:tcPr/>
                </a:tc>
                <a:extLst>
                  <a:ext uri="{0D108BD9-81ED-4DB2-BD59-A6C34878D82A}">
                    <a16:rowId xmlns:a16="http://schemas.microsoft.com/office/drawing/2014/main" val="2736259907"/>
                  </a:ext>
                </a:extLst>
              </a:tr>
              <a:tr h="590486">
                <a:tc>
                  <a:txBody>
                    <a:bodyPr/>
                    <a:lstStyle/>
                    <a:p>
                      <a:r>
                        <a:rPr lang="en-IN" dirty="0"/>
                        <a:t>Protected</a:t>
                      </a:r>
                    </a:p>
                  </a:txBody>
                  <a:tcPr/>
                </a:tc>
                <a:tc>
                  <a:txBody>
                    <a:bodyPr/>
                    <a:lstStyle/>
                    <a:p>
                      <a:pPr algn="ctr"/>
                      <a:r>
                        <a:rPr lang="en-IN" dirty="0">
                          <a:highlight>
                            <a:srgbClr val="00FF00"/>
                          </a:highlight>
                        </a:rPr>
                        <a:t>Yes</a:t>
                      </a:r>
                    </a:p>
                  </a:txBody>
                  <a:tcPr/>
                </a:tc>
                <a:tc>
                  <a:txBody>
                    <a:bodyPr/>
                    <a:lstStyle/>
                    <a:p>
                      <a:pPr algn="ctr"/>
                      <a:r>
                        <a:rPr lang="en-IN" dirty="0">
                          <a:solidFill>
                            <a:srgbClr val="FF0000"/>
                          </a:solidFill>
                        </a:rPr>
                        <a:t>No</a:t>
                      </a:r>
                    </a:p>
                  </a:txBody>
                  <a:tcPr/>
                </a:tc>
                <a:tc>
                  <a:txBody>
                    <a:bodyPr/>
                    <a:lstStyle/>
                    <a:p>
                      <a:pPr algn="ctr"/>
                      <a:r>
                        <a:rPr lang="en-IN" dirty="0">
                          <a:highlight>
                            <a:srgbClr val="00FF00"/>
                          </a:highlight>
                        </a:rPr>
                        <a:t>Yes</a:t>
                      </a:r>
                    </a:p>
                  </a:txBody>
                  <a:tcPr/>
                </a:tc>
                <a:tc>
                  <a:txBody>
                    <a:bodyPr/>
                    <a:lstStyle/>
                    <a:p>
                      <a:pPr algn="ctr"/>
                      <a:r>
                        <a:rPr lang="en-IN" dirty="0">
                          <a:solidFill>
                            <a:srgbClr val="FF0000"/>
                          </a:solidFill>
                        </a:rPr>
                        <a:t>No</a:t>
                      </a:r>
                    </a:p>
                  </a:txBody>
                  <a:tcPr/>
                </a:tc>
                <a:tc>
                  <a:txBody>
                    <a:bodyPr/>
                    <a:lstStyle/>
                    <a:p>
                      <a:pPr algn="ctr"/>
                      <a:r>
                        <a:rPr lang="en-IN" dirty="0">
                          <a:highlight>
                            <a:srgbClr val="00FF00"/>
                          </a:highlight>
                        </a:rPr>
                        <a:t>Yes</a:t>
                      </a:r>
                    </a:p>
                  </a:txBody>
                  <a:tcPr/>
                </a:tc>
                <a:extLst>
                  <a:ext uri="{0D108BD9-81ED-4DB2-BD59-A6C34878D82A}">
                    <a16:rowId xmlns:a16="http://schemas.microsoft.com/office/drawing/2014/main" val="3826687245"/>
                  </a:ext>
                </a:extLst>
              </a:tr>
              <a:tr h="590486">
                <a:tc>
                  <a:txBody>
                    <a:bodyPr/>
                    <a:lstStyle/>
                    <a:p>
                      <a:r>
                        <a:rPr lang="en-IN" dirty="0"/>
                        <a:t>Internal</a:t>
                      </a:r>
                    </a:p>
                  </a:txBody>
                  <a:tcPr/>
                </a:tc>
                <a:tc>
                  <a:txBody>
                    <a:bodyPr/>
                    <a:lstStyle/>
                    <a:p>
                      <a:pPr algn="ctr"/>
                      <a:r>
                        <a:rPr lang="en-IN" dirty="0">
                          <a:highlight>
                            <a:srgbClr val="00FF00"/>
                          </a:highlight>
                        </a:rPr>
                        <a:t>Yes</a:t>
                      </a:r>
                    </a:p>
                  </a:txBody>
                  <a:tcPr/>
                </a:tc>
                <a:tc>
                  <a:txBody>
                    <a:bodyPr/>
                    <a:lstStyle/>
                    <a:p>
                      <a:pPr algn="ctr"/>
                      <a:r>
                        <a:rPr lang="en-IN" dirty="0">
                          <a:highlight>
                            <a:srgbClr val="00FF00"/>
                          </a:highlight>
                        </a:rPr>
                        <a:t>Yes</a:t>
                      </a:r>
                    </a:p>
                  </a:txBody>
                  <a:tcPr/>
                </a:tc>
                <a:tc>
                  <a:txBody>
                    <a:bodyPr/>
                    <a:lstStyle/>
                    <a:p>
                      <a:pPr algn="ctr"/>
                      <a:r>
                        <a:rPr lang="en-IN" dirty="0">
                          <a:highlight>
                            <a:srgbClr val="00FF00"/>
                          </a:highlight>
                        </a:rPr>
                        <a:t>Yes</a:t>
                      </a:r>
                    </a:p>
                  </a:txBody>
                  <a:tcPr/>
                </a:tc>
                <a:tc>
                  <a:txBody>
                    <a:bodyPr/>
                    <a:lstStyle/>
                    <a:p>
                      <a:pPr algn="ctr"/>
                      <a:r>
                        <a:rPr lang="en-IN" dirty="0">
                          <a:solidFill>
                            <a:srgbClr val="FF0000"/>
                          </a:solidFill>
                        </a:rPr>
                        <a:t>No</a:t>
                      </a:r>
                    </a:p>
                  </a:txBody>
                  <a:tcPr/>
                </a:tc>
                <a:tc>
                  <a:txBody>
                    <a:bodyPr/>
                    <a:lstStyle/>
                    <a:p>
                      <a:pPr algn="ctr"/>
                      <a:r>
                        <a:rPr lang="en-IN" dirty="0">
                          <a:solidFill>
                            <a:srgbClr val="FF0000"/>
                          </a:solidFill>
                        </a:rPr>
                        <a:t>No</a:t>
                      </a:r>
                    </a:p>
                  </a:txBody>
                  <a:tcPr/>
                </a:tc>
                <a:extLst>
                  <a:ext uri="{0D108BD9-81ED-4DB2-BD59-A6C34878D82A}">
                    <a16:rowId xmlns:a16="http://schemas.microsoft.com/office/drawing/2014/main" val="1177625529"/>
                  </a:ext>
                </a:extLst>
              </a:tr>
              <a:tr h="1256847">
                <a:tc>
                  <a:txBody>
                    <a:bodyPr/>
                    <a:lstStyle/>
                    <a:p>
                      <a:r>
                        <a:rPr lang="en-IN" dirty="0"/>
                        <a:t>Protected Internal</a:t>
                      </a:r>
                    </a:p>
                    <a:p>
                      <a:r>
                        <a:rPr lang="en-IN" dirty="0"/>
                        <a:t>(Union of Protected And Internal )</a:t>
                      </a:r>
                    </a:p>
                  </a:txBody>
                  <a:tcPr/>
                </a:tc>
                <a:tc>
                  <a:txBody>
                    <a:bodyPr/>
                    <a:lstStyle/>
                    <a:p>
                      <a:pPr algn="ctr"/>
                      <a:r>
                        <a:rPr lang="en-IN" dirty="0">
                          <a:highlight>
                            <a:srgbClr val="00FF00"/>
                          </a:highlight>
                        </a:rPr>
                        <a:t>Yes</a:t>
                      </a:r>
                    </a:p>
                  </a:txBody>
                  <a:tcPr/>
                </a:tc>
                <a:tc>
                  <a:txBody>
                    <a:bodyPr/>
                    <a:lstStyle/>
                    <a:p>
                      <a:pPr algn="ctr"/>
                      <a:r>
                        <a:rPr lang="en-IN" dirty="0">
                          <a:highlight>
                            <a:srgbClr val="00FF00"/>
                          </a:highlight>
                        </a:rPr>
                        <a:t>Yes</a:t>
                      </a:r>
                    </a:p>
                  </a:txBody>
                  <a:tcPr/>
                </a:tc>
                <a:tc>
                  <a:txBody>
                    <a:bodyPr/>
                    <a:lstStyle/>
                    <a:p>
                      <a:pPr algn="ctr"/>
                      <a:r>
                        <a:rPr lang="en-IN" dirty="0">
                          <a:highlight>
                            <a:srgbClr val="00FF00"/>
                          </a:highlight>
                        </a:rPr>
                        <a:t>Yes</a:t>
                      </a:r>
                    </a:p>
                  </a:txBody>
                  <a:tcPr/>
                </a:tc>
                <a:tc>
                  <a:txBody>
                    <a:bodyPr/>
                    <a:lstStyle/>
                    <a:p>
                      <a:pPr algn="ctr"/>
                      <a:r>
                        <a:rPr lang="en-IN" dirty="0">
                          <a:solidFill>
                            <a:srgbClr val="FF0000"/>
                          </a:solidFill>
                        </a:rPr>
                        <a:t>No</a:t>
                      </a:r>
                    </a:p>
                  </a:txBody>
                  <a:tcPr/>
                </a:tc>
                <a:tc>
                  <a:txBody>
                    <a:bodyPr/>
                    <a:lstStyle/>
                    <a:p>
                      <a:pPr algn="ctr"/>
                      <a:r>
                        <a:rPr lang="en-IN" dirty="0">
                          <a:highlight>
                            <a:srgbClr val="00FF00"/>
                          </a:highlight>
                        </a:rPr>
                        <a:t>Yes</a:t>
                      </a:r>
                    </a:p>
                  </a:txBody>
                  <a:tcPr/>
                </a:tc>
                <a:extLst>
                  <a:ext uri="{0D108BD9-81ED-4DB2-BD59-A6C34878D82A}">
                    <a16:rowId xmlns:a16="http://schemas.microsoft.com/office/drawing/2014/main" val="436835617"/>
                  </a:ext>
                </a:extLst>
              </a:tr>
              <a:tr h="1019195">
                <a:tc>
                  <a:txBody>
                    <a:bodyPr/>
                    <a:lstStyle/>
                    <a:p>
                      <a:r>
                        <a:rPr lang="en-IN" dirty="0"/>
                        <a:t>Private protected</a:t>
                      </a:r>
                    </a:p>
                    <a:p>
                      <a:r>
                        <a:rPr lang="en-IN" dirty="0"/>
                        <a:t>(Union of Private and Protected</a:t>
                      </a:r>
                    </a:p>
                  </a:txBody>
                  <a:tcPr/>
                </a:tc>
                <a:tc>
                  <a:txBody>
                    <a:bodyPr/>
                    <a:lstStyle/>
                    <a:p>
                      <a:pPr algn="ctr"/>
                      <a:r>
                        <a:rPr lang="en-IN" dirty="0">
                          <a:highlight>
                            <a:srgbClr val="00FF00"/>
                          </a:highlight>
                        </a:rPr>
                        <a:t>Yes</a:t>
                      </a:r>
                    </a:p>
                  </a:txBody>
                  <a:tcPr/>
                </a:tc>
                <a:tc>
                  <a:txBody>
                    <a:bodyPr/>
                    <a:lstStyle/>
                    <a:p>
                      <a:pPr algn="ctr"/>
                      <a:r>
                        <a:rPr lang="en-IN" dirty="0">
                          <a:solidFill>
                            <a:srgbClr val="FF0000"/>
                          </a:solidFill>
                        </a:rPr>
                        <a:t>No</a:t>
                      </a:r>
                    </a:p>
                  </a:txBody>
                  <a:tcPr/>
                </a:tc>
                <a:tc>
                  <a:txBody>
                    <a:bodyPr/>
                    <a:lstStyle/>
                    <a:p>
                      <a:pPr algn="ctr"/>
                      <a:r>
                        <a:rPr lang="en-IN" dirty="0">
                          <a:highlight>
                            <a:srgbClr val="00FF00"/>
                          </a:highlight>
                        </a:rPr>
                        <a:t>Yes</a:t>
                      </a:r>
                    </a:p>
                  </a:txBody>
                  <a:tcPr/>
                </a:tc>
                <a:tc>
                  <a:txBody>
                    <a:bodyPr/>
                    <a:lstStyle/>
                    <a:p>
                      <a:pPr algn="ctr"/>
                      <a:r>
                        <a:rPr lang="en-IN" dirty="0">
                          <a:solidFill>
                            <a:srgbClr val="FF0000"/>
                          </a:solidFill>
                        </a:rPr>
                        <a:t>No</a:t>
                      </a:r>
                    </a:p>
                  </a:txBody>
                  <a:tcPr/>
                </a:tc>
                <a:tc>
                  <a:txBody>
                    <a:bodyPr/>
                    <a:lstStyle/>
                    <a:p>
                      <a:pPr algn="ctr"/>
                      <a:r>
                        <a:rPr lang="en-IN" dirty="0">
                          <a:highlight>
                            <a:srgbClr val="00FF00"/>
                          </a:highlight>
                        </a:rPr>
                        <a:t>Yes  </a:t>
                      </a:r>
                      <a:r>
                        <a:rPr lang="en-IN" dirty="0">
                          <a:highlight>
                            <a:srgbClr val="FFFF00"/>
                          </a:highlight>
                        </a:rPr>
                        <a:t>/No</a:t>
                      </a:r>
                    </a:p>
                  </a:txBody>
                  <a:tcPr/>
                </a:tc>
                <a:extLst>
                  <a:ext uri="{0D108BD9-81ED-4DB2-BD59-A6C34878D82A}">
                    <a16:rowId xmlns:a16="http://schemas.microsoft.com/office/drawing/2014/main" val="1448772154"/>
                  </a:ext>
                </a:extLst>
              </a:tr>
            </a:tbl>
          </a:graphicData>
        </a:graphic>
      </p:graphicFrame>
    </p:spTree>
    <p:extLst>
      <p:ext uri="{BB962C8B-B14F-4D97-AF65-F5344CB8AC3E}">
        <p14:creationId xmlns:p14="http://schemas.microsoft.com/office/powerpoint/2010/main" val="271949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62100"/>
            <a:ext cx="9747504" cy="2209800"/>
          </a:xfrm>
        </p:spPr>
        <p:txBody>
          <a:bodyPr>
            <a:normAutofit fontScale="90000"/>
          </a:bodyPr>
          <a:lstStyle/>
          <a:p>
            <a:pPr algn="ctr"/>
            <a:r>
              <a:rPr lang="en-US" dirty="0"/>
              <a:t>Types of Classes in C#</a:t>
            </a:r>
            <a:br>
              <a:rPr lang="en-US" dirty="0"/>
            </a:br>
            <a:r>
              <a:rPr lang="en-IN" dirty="0"/>
              <a:t>&amp;</a:t>
            </a:r>
            <a:br>
              <a:rPr lang="en-IN" dirty="0"/>
            </a:br>
            <a:r>
              <a:rPr lang="en-US" dirty="0"/>
              <a:t>Different Types Of Method Parameters in C#</a:t>
            </a:r>
            <a:br>
              <a:rPr lang="en-US" dirty="0"/>
            </a:br>
            <a:endParaRPr lang="en-IN" dirty="0"/>
          </a:p>
        </p:txBody>
      </p:sp>
    </p:spTree>
    <p:extLst>
      <p:ext uri="{BB962C8B-B14F-4D97-AF65-F5344CB8AC3E}">
        <p14:creationId xmlns:p14="http://schemas.microsoft.com/office/powerpoint/2010/main" val="86254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ctr"/>
            <a:r>
              <a:rPr lang="en-US" dirty="0"/>
              <a:t>Types of Classes in C#</a:t>
            </a:r>
            <a:endParaRPr lang="en-IN" dirty="0"/>
          </a:p>
        </p:txBody>
      </p:sp>
      <p:sp>
        <p:nvSpPr>
          <p:cNvPr id="3" name="Content Placeholder 2"/>
          <p:cNvSpPr>
            <a:spLocks noGrp="1"/>
          </p:cNvSpPr>
          <p:nvPr>
            <p:ph idx="1"/>
          </p:nvPr>
        </p:nvSpPr>
        <p:spPr>
          <a:xfrm>
            <a:off x="1562100" y="1248834"/>
            <a:ext cx="8763000" cy="4127499"/>
          </a:xfrm>
        </p:spPr>
        <p:txBody>
          <a:bodyPr>
            <a:normAutofit fontScale="85000" lnSpcReduction="10000"/>
          </a:bodyPr>
          <a:lstStyle/>
          <a:p>
            <a:r>
              <a:rPr lang="en-IN" dirty="0"/>
              <a:t>Default access specifier of class (internal)</a:t>
            </a:r>
          </a:p>
          <a:p>
            <a:r>
              <a:rPr lang="en-IN" dirty="0"/>
              <a:t>Only </a:t>
            </a:r>
            <a:r>
              <a:rPr lang="en-IN" b="1" dirty="0"/>
              <a:t>internal and public</a:t>
            </a:r>
            <a:r>
              <a:rPr lang="en-IN" dirty="0"/>
              <a:t> access specifiers are allowed</a:t>
            </a:r>
          </a:p>
          <a:p>
            <a:pPr marL="428608" indent="-428608">
              <a:buFont typeface="+mj-lt"/>
              <a:buAutoNum type="arabicPeriod"/>
            </a:pPr>
            <a:r>
              <a:rPr lang="en-IN" dirty="0"/>
              <a:t>Instance class</a:t>
            </a:r>
          </a:p>
          <a:p>
            <a:pPr marL="428608" indent="-428608">
              <a:buFont typeface="+mj-lt"/>
              <a:buAutoNum type="arabicPeriod"/>
            </a:pPr>
            <a:r>
              <a:rPr lang="en-IN" dirty="0"/>
              <a:t>Static class</a:t>
            </a:r>
          </a:p>
          <a:p>
            <a:pPr marL="428608" indent="-428608">
              <a:buFont typeface="+mj-lt"/>
              <a:buAutoNum type="arabicPeriod"/>
            </a:pPr>
            <a:r>
              <a:rPr lang="en-IN" dirty="0"/>
              <a:t>Partial class</a:t>
            </a:r>
          </a:p>
          <a:p>
            <a:pPr marL="428608" indent="-428608">
              <a:buFont typeface="+mj-lt"/>
              <a:buAutoNum type="arabicPeriod"/>
            </a:pPr>
            <a:r>
              <a:rPr lang="en-IN" dirty="0"/>
              <a:t>Nested class</a:t>
            </a:r>
          </a:p>
          <a:p>
            <a:pPr marL="428608" indent="-428608">
              <a:buFont typeface="+mj-lt"/>
              <a:buAutoNum type="arabicPeriod"/>
            </a:pPr>
            <a:r>
              <a:rPr lang="en-IN" dirty="0"/>
              <a:t>Singleton class</a:t>
            </a:r>
          </a:p>
          <a:p>
            <a:pPr marL="428608" indent="-428608">
              <a:buFont typeface="+mj-lt"/>
              <a:buAutoNum type="arabicPeriod"/>
            </a:pPr>
            <a:r>
              <a:rPr lang="en-IN" dirty="0"/>
              <a:t>Abstract class</a:t>
            </a:r>
          </a:p>
          <a:p>
            <a:pPr marL="428608" indent="-428608">
              <a:buFont typeface="+mj-lt"/>
              <a:buAutoNum type="arabicPeriod"/>
            </a:pPr>
            <a:r>
              <a:rPr lang="en-IN" dirty="0"/>
              <a:t>Sealed class</a:t>
            </a:r>
          </a:p>
          <a:p>
            <a:pPr marL="0" indent="0">
              <a:buNone/>
            </a:pPr>
            <a:endParaRPr lang="en-IN" dirty="0"/>
          </a:p>
          <a:p>
            <a:endParaRPr lang="en-IN" dirty="0"/>
          </a:p>
        </p:txBody>
      </p:sp>
    </p:spTree>
    <p:extLst>
      <p:ext uri="{BB962C8B-B14F-4D97-AF65-F5344CB8AC3E}">
        <p14:creationId xmlns:p14="http://schemas.microsoft.com/office/powerpoint/2010/main" val="558368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7398</TotalTime>
  <Words>2816</Words>
  <Application>Microsoft Office PowerPoint</Application>
  <PresentationFormat>Custom</PresentationFormat>
  <Paragraphs>452</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Calibri</vt:lpstr>
      <vt:lpstr>Calibri Light</vt:lpstr>
      <vt:lpstr>Consolas</vt:lpstr>
      <vt:lpstr>Gill Sans MT</vt:lpstr>
      <vt:lpstr>inter-regular</vt:lpstr>
      <vt:lpstr>Nunito</vt:lpstr>
      <vt:lpstr>PS Commons</vt:lpstr>
      <vt:lpstr>times new roman</vt:lpstr>
      <vt:lpstr>times new roman</vt:lpstr>
      <vt:lpstr>Verdana</vt:lpstr>
      <vt:lpstr>Wingdings 2</vt:lpstr>
      <vt:lpstr>Solstice</vt:lpstr>
      <vt:lpstr>C# Class And Structure</vt:lpstr>
      <vt:lpstr>structure</vt:lpstr>
      <vt:lpstr>Features of C# Structures</vt:lpstr>
      <vt:lpstr>PowerPoint Presentation</vt:lpstr>
      <vt:lpstr>Class versus Structure</vt:lpstr>
      <vt:lpstr>Access Specifiers</vt:lpstr>
      <vt:lpstr>PowerPoint Presentation</vt:lpstr>
      <vt:lpstr>Types of Classes in C# &amp; Different Types Of Method Parameters in C# </vt:lpstr>
      <vt:lpstr>Types of Classes in C#</vt:lpstr>
      <vt:lpstr>Static class</vt:lpstr>
      <vt:lpstr>Characteristic of a static class. </vt:lpstr>
      <vt:lpstr>Partial class</vt:lpstr>
      <vt:lpstr>Characteristic of Partial class.</vt:lpstr>
      <vt:lpstr>Nested class</vt:lpstr>
      <vt:lpstr>PowerPoint Presentation</vt:lpstr>
      <vt:lpstr>Sealed Class</vt:lpstr>
      <vt:lpstr>Sealed method</vt:lpstr>
      <vt:lpstr>PowerPoint Presentation</vt:lpstr>
      <vt:lpstr>Singleton class</vt:lpstr>
      <vt:lpstr>PowerPoint Presentation</vt:lpstr>
      <vt:lpstr>Method parameter types in C#</vt:lpstr>
      <vt:lpstr>Named parameters  </vt:lpstr>
      <vt:lpstr>PowerPoint Presentation</vt:lpstr>
      <vt:lpstr>Value parameter</vt:lpstr>
      <vt:lpstr>PowerPoint Presentation</vt:lpstr>
      <vt:lpstr>Reference Type Parameters (Ref parameters)</vt:lpstr>
      <vt:lpstr>PowerPoint Presentation</vt:lpstr>
      <vt:lpstr>Out parameters</vt:lpstr>
      <vt:lpstr>PowerPoint Presentation</vt:lpstr>
      <vt:lpstr>In parameters </vt:lpstr>
      <vt:lpstr>PowerPoint Presentation</vt:lpstr>
      <vt:lpstr>Parameter array (Params)</vt:lpstr>
      <vt:lpstr>PowerPoint Presentation</vt:lpstr>
      <vt:lpstr>Default or Optional Parameters</vt:lpstr>
      <vt:lpstr>Ref    Vs 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Class And Structure</dc:title>
  <dc:creator>Pravin</dc:creator>
  <cp:lastModifiedBy>pravin gaikwad</cp:lastModifiedBy>
  <cp:revision>83</cp:revision>
  <dcterms:created xsi:type="dcterms:W3CDTF">2006-08-16T00:00:00Z</dcterms:created>
  <dcterms:modified xsi:type="dcterms:W3CDTF">2024-07-31T10:34:58Z</dcterms:modified>
</cp:coreProperties>
</file>