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73" r:id="rId3"/>
    <p:sldId id="258" r:id="rId4"/>
    <p:sldId id="259" r:id="rId5"/>
    <p:sldId id="260" r:id="rId6"/>
    <p:sldId id="261" r:id="rId7"/>
    <p:sldId id="285" r:id="rId8"/>
    <p:sldId id="262" r:id="rId9"/>
    <p:sldId id="263" r:id="rId10"/>
    <p:sldId id="264" r:id="rId11"/>
    <p:sldId id="265" r:id="rId12"/>
    <p:sldId id="269" r:id="rId13"/>
    <p:sldId id="266" r:id="rId14"/>
    <p:sldId id="287" r:id="rId15"/>
    <p:sldId id="288" r:id="rId16"/>
    <p:sldId id="267" r:id="rId17"/>
    <p:sldId id="274" r:id="rId18"/>
    <p:sldId id="268" r:id="rId19"/>
    <p:sldId id="275" r:id="rId20"/>
    <p:sldId id="289" r:id="rId21"/>
    <p:sldId id="290" r:id="rId22"/>
    <p:sldId id="271" r:id="rId23"/>
    <p:sldId id="272" r:id="rId24"/>
    <p:sldId id="276" r:id="rId25"/>
    <p:sldId id="277" r:id="rId26"/>
    <p:sldId id="283" r:id="rId27"/>
    <p:sldId id="281" r:id="rId28"/>
    <p:sldId id="282" r:id="rId29"/>
    <p:sldId id="284"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6122E4-DDDB-4FFE-9130-63F84280ED2A}">
          <p14:sldIdLst>
            <p14:sldId id="256"/>
            <p14:sldId id="273"/>
            <p14:sldId id="258"/>
            <p14:sldId id="259"/>
            <p14:sldId id="260"/>
            <p14:sldId id="261"/>
            <p14:sldId id="285"/>
            <p14:sldId id="262"/>
            <p14:sldId id="263"/>
            <p14:sldId id="264"/>
            <p14:sldId id="265"/>
            <p14:sldId id="269"/>
            <p14:sldId id="266"/>
            <p14:sldId id="287"/>
            <p14:sldId id="288"/>
            <p14:sldId id="267"/>
            <p14:sldId id="274"/>
            <p14:sldId id="268"/>
            <p14:sldId id="275"/>
            <p14:sldId id="289"/>
            <p14:sldId id="290"/>
            <p14:sldId id="271"/>
            <p14:sldId id="272"/>
            <p14:sldId id="276"/>
            <p14:sldId id="277"/>
            <p14:sldId id="283"/>
            <p14:sldId id="281"/>
            <p14:sldId id="282"/>
            <p14:sldId id="284"/>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5951" autoAdjust="0"/>
  </p:normalViewPr>
  <p:slideViewPr>
    <p:cSldViewPr>
      <p:cViewPr varScale="1">
        <p:scale>
          <a:sx n="68" d="100"/>
          <a:sy n="68" d="100"/>
        </p:scale>
        <p:origin x="141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B90CBA-3BEF-4D62-9B12-AD2A9476BE66}" type="datetimeFigureOut">
              <a:rPr lang="en-US" smtClean="0"/>
              <a:pPr/>
              <a:t>7/17/2024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C948D5-993E-4CDB-8ADF-46952528DBD8}" type="slidenum">
              <a:rPr lang="en-US" smtClean="0"/>
              <a:pPr/>
              <a:t>‹#›</a:t>
            </a:fld>
            <a:endParaRPr lang="en-US"/>
          </a:p>
        </p:txBody>
      </p:sp>
    </p:spTree>
    <p:extLst>
      <p:ext uri="{BB962C8B-B14F-4D97-AF65-F5344CB8AC3E}">
        <p14:creationId xmlns:p14="http://schemas.microsoft.com/office/powerpoint/2010/main" val="3028675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C948D5-993E-4CDB-8ADF-46952528DBD8}"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C948D5-993E-4CDB-8ADF-46952528DBD8}" type="slidenum">
              <a:rPr lang="en-US" smtClean="0"/>
              <a:pPr/>
              <a:t>8</a:t>
            </a:fld>
            <a:endParaRPr lang="en-US"/>
          </a:p>
        </p:txBody>
      </p:sp>
    </p:spTree>
    <p:extLst>
      <p:ext uri="{BB962C8B-B14F-4D97-AF65-F5344CB8AC3E}">
        <p14:creationId xmlns:p14="http://schemas.microsoft.com/office/powerpoint/2010/main" val="742962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#line 123</a:t>
            </a:r>
          </a:p>
          <a:p>
            <a:r>
              <a:rPr lang="en-US" dirty="0"/>
              <a:t>throw new Exception();</a:t>
            </a:r>
          </a:p>
        </p:txBody>
      </p:sp>
      <p:sp>
        <p:nvSpPr>
          <p:cNvPr id="4" name="Slide Number Placeholder 3"/>
          <p:cNvSpPr>
            <a:spLocks noGrp="1"/>
          </p:cNvSpPr>
          <p:nvPr>
            <p:ph type="sldNum" sz="quarter" idx="10"/>
          </p:nvPr>
        </p:nvSpPr>
        <p:spPr/>
        <p:txBody>
          <a:bodyPr/>
          <a:lstStyle/>
          <a:p>
            <a:fld id="{93C948D5-993E-4CDB-8ADF-46952528DBD8}"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7/17/2024</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7/17/2024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7/17/2024</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7/17/2024</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msdn.microsoft.com/en-us/library/system.math.bigmul(v=vs.110).aspx" TargetMode="External"/><Relationship Id="rId2" Type="http://schemas.openxmlformats.org/officeDocument/2006/relationships/hyperlink" Target="https://msdn.microsoft.com/en-us/library/system.math.atan2(v=vs.110).aspx" TargetMode="External"/><Relationship Id="rId1" Type="http://schemas.openxmlformats.org/officeDocument/2006/relationships/slideLayout" Target="../slideLayouts/slideLayout2.xml"/><Relationship Id="rId5" Type="http://schemas.openxmlformats.org/officeDocument/2006/relationships/hyperlink" Target="https://msdn.microsoft.com/en-us/library/system.math.cos(v=vs.110).aspx" TargetMode="External"/><Relationship Id="rId4" Type="http://schemas.openxmlformats.org/officeDocument/2006/relationships/hyperlink" Target="https://msdn.microsoft.com/en-us/library/1cz5da1c(v=vs.110).aspx"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boxing and unboxing</a:t>
            </a:r>
          </a:p>
        </p:txBody>
      </p:sp>
      <p:sp>
        <p:nvSpPr>
          <p:cNvPr id="3" name="Content Placeholder 2"/>
          <p:cNvSpPr>
            <a:spLocks noGrp="1"/>
          </p:cNvSpPr>
          <p:nvPr>
            <p:ph idx="1"/>
          </p:nvPr>
        </p:nvSpPr>
        <p:spPr/>
        <p:txBody>
          <a:bodyPr/>
          <a:lstStyle/>
          <a:p>
            <a:r>
              <a:rPr lang="en-US" b="1" dirty="0"/>
              <a:t>Types of Variables in c#</a:t>
            </a:r>
          </a:p>
          <a:p>
            <a:pPr lvl="1"/>
            <a:r>
              <a:rPr lang="en-US" dirty="0"/>
              <a:t>Value Types</a:t>
            </a:r>
          </a:p>
          <a:p>
            <a:pPr lvl="1"/>
            <a:r>
              <a:rPr lang="en-US" dirty="0"/>
              <a:t>Reference Types</a:t>
            </a:r>
          </a:p>
          <a:p>
            <a:r>
              <a:rPr lang="en-US" sz="2000" dirty="0"/>
              <a:t>C# allows us to convert a Value Type to a Reference Type, and back again to Value Types . The operation of Converting a Value Type to a Reference Type is called Boxing and the reverse operation is called Unboxing.</a:t>
            </a:r>
          </a:p>
          <a:p>
            <a:endParaRPr lang="en-US" sz="2000" dirty="0"/>
          </a:p>
          <a:p>
            <a:r>
              <a:rPr lang="en-US" sz="2800" b="1" dirty="0">
                <a:solidFill>
                  <a:srgbClr val="FF0000"/>
                </a:solidFill>
              </a:rPr>
              <a:t>Value type</a:t>
            </a:r>
            <a:r>
              <a:rPr lang="en-US" sz="2800" b="1" dirty="0"/>
              <a:t>:- </a:t>
            </a:r>
            <a:r>
              <a:rPr lang="en-US" sz="2000" dirty="0"/>
              <a:t>directly contain data on stack</a:t>
            </a:r>
          </a:p>
          <a:p>
            <a:pPr lvl="1"/>
            <a:r>
              <a:rPr lang="en-US" sz="1600" dirty="0"/>
              <a:t>E.g. </a:t>
            </a:r>
            <a:r>
              <a:rPr lang="en-IN" sz="1600" b="1" dirty="0"/>
              <a:t>int, char, and float</a:t>
            </a:r>
          </a:p>
          <a:p>
            <a:pPr lvl="1"/>
            <a:r>
              <a:rPr lang="en-IN" sz="1600" b="1" dirty="0"/>
              <a:t>   int </a:t>
            </a:r>
            <a:r>
              <a:rPr lang="en-IN" sz="1600" b="1" dirty="0" err="1"/>
              <a:t>i</a:t>
            </a:r>
            <a:r>
              <a:rPr lang="en-IN" sz="1600" b="1" dirty="0"/>
              <a:t>=200;</a:t>
            </a:r>
          </a:p>
          <a:p>
            <a:pPr lvl="1"/>
            <a:r>
              <a:rPr lang="en-IN" sz="1600" b="1" dirty="0"/>
              <a:t>  char </a:t>
            </a:r>
            <a:r>
              <a:rPr lang="en-IN" sz="1600" b="1" dirty="0" err="1"/>
              <a:t>ch</a:t>
            </a:r>
            <a:r>
              <a:rPr lang="en-IN" sz="1600" b="1" dirty="0"/>
              <a:t>=‘a’;</a:t>
            </a:r>
          </a:p>
          <a:p>
            <a:pPr lvl="1"/>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529072"/>
          </a:xfrm>
        </p:spPr>
        <p:txBody>
          <a:bodyPr>
            <a:normAutofit/>
          </a:bodyPr>
          <a:lstStyle/>
          <a:p>
            <a:r>
              <a:rPr lang="en-US" sz="2800" b="1" dirty="0">
                <a:solidFill>
                  <a:srgbClr val="FF0000"/>
                </a:solidFill>
              </a:rPr>
              <a:t>Reference type</a:t>
            </a:r>
            <a:r>
              <a:rPr lang="en-US" sz="2000" dirty="0"/>
              <a:t>:- contain reference to the actual object on </a:t>
            </a:r>
            <a:r>
              <a:rPr lang="en-US" sz="2000" dirty="0">
                <a:solidFill>
                  <a:srgbClr val="002060"/>
                </a:solidFill>
              </a:rPr>
              <a:t>managed heap</a:t>
            </a:r>
            <a:r>
              <a:rPr lang="en-US" sz="2000" dirty="0"/>
              <a:t>. </a:t>
            </a:r>
          </a:p>
          <a:p>
            <a:pPr lvl="1"/>
            <a:r>
              <a:rPr lang="en-US" sz="1600" dirty="0"/>
              <a:t>e.g. object </a:t>
            </a:r>
            <a:r>
              <a:rPr lang="en-US" sz="1600" dirty="0" err="1"/>
              <a:t>obj</a:t>
            </a:r>
            <a:r>
              <a:rPr lang="en-US" sz="1600" dirty="0"/>
              <a:t>=“200”;</a:t>
            </a:r>
          </a:p>
          <a:p>
            <a:pPr lvl="1"/>
            <a:r>
              <a:rPr lang="en-US" sz="1600" dirty="0"/>
              <a:t>     string </a:t>
            </a:r>
            <a:r>
              <a:rPr lang="en-US" sz="1600" dirty="0" err="1"/>
              <a:t>str</a:t>
            </a:r>
            <a:r>
              <a:rPr lang="en-US" sz="1600" dirty="0"/>
              <a:t>=“</a:t>
            </a:r>
            <a:r>
              <a:rPr lang="en-US" sz="1600" dirty="0" err="1"/>
              <a:t>solapur</a:t>
            </a:r>
            <a:r>
              <a:rPr lang="en-US" sz="1600" dirty="0"/>
              <a:t>”;	</a:t>
            </a:r>
          </a:p>
          <a:p>
            <a:endParaRPr lang="en-US" sz="2000" dirty="0"/>
          </a:p>
          <a:p>
            <a:r>
              <a:rPr lang="en-US" sz="2000" dirty="0"/>
              <a:t>Boxing</a:t>
            </a:r>
          </a:p>
          <a:p>
            <a:pPr lvl="1"/>
            <a:r>
              <a:rPr lang="en-US" sz="1600" dirty="0"/>
              <a:t>   </a:t>
            </a:r>
            <a:r>
              <a:rPr lang="en-US" sz="1600" dirty="0" err="1"/>
              <a:t>int</a:t>
            </a:r>
            <a:r>
              <a:rPr lang="en-US" sz="1600" dirty="0"/>
              <a:t>  </a:t>
            </a:r>
            <a:r>
              <a:rPr lang="en-US" sz="1600" dirty="0" err="1"/>
              <a:t>i</a:t>
            </a:r>
            <a:r>
              <a:rPr lang="en-US" sz="1600" dirty="0"/>
              <a:t>=100;</a:t>
            </a:r>
          </a:p>
          <a:p>
            <a:pPr lvl="2"/>
            <a:r>
              <a:rPr lang="en-US" sz="1400" dirty="0"/>
              <a:t>object </a:t>
            </a:r>
            <a:r>
              <a:rPr lang="en-US" sz="1400" dirty="0" err="1"/>
              <a:t>obj</a:t>
            </a:r>
            <a:r>
              <a:rPr lang="en-US" sz="1400" dirty="0"/>
              <a:t>=</a:t>
            </a:r>
            <a:r>
              <a:rPr lang="en-US" sz="1400" dirty="0" err="1"/>
              <a:t>i</a:t>
            </a:r>
            <a:r>
              <a:rPr lang="en-US" sz="1400" dirty="0"/>
              <a:t>; //boxing</a:t>
            </a:r>
          </a:p>
          <a:p>
            <a:pPr lvl="2"/>
            <a:endParaRPr lang="en-US" sz="1400" dirty="0"/>
          </a:p>
          <a:p>
            <a:r>
              <a:rPr lang="en-US" sz="2000" dirty="0"/>
              <a:t>Unboxing</a:t>
            </a:r>
          </a:p>
          <a:p>
            <a:pPr lvl="2">
              <a:buNone/>
            </a:pPr>
            <a:r>
              <a:rPr lang="en-US" sz="1400" dirty="0" err="1"/>
              <a:t>i</a:t>
            </a:r>
            <a:r>
              <a:rPr lang="en-US" sz="1400" dirty="0"/>
              <a:t>=(</a:t>
            </a:r>
            <a:r>
              <a:rPr lang="en-US" sz="1400" dirty="0" err="1"/>
              <a:t>int</a:t>
            </a:r>
            <a:r>
              <a:rPr lang="en-US" sz="1400" dirty="0"/>
              <a:t>)</a:t>
            </a:r>
            <a:r>
              <a:rPr lang="en-US" sz="1400" dirty="0" err="1"/>
              <a:t>obj</a:t>
            </a:r>
            <a:r>
              <a:rPr lang="en-US" sz="1400" dirty="0"/>
              <a:t>;  //unboxing       </a:t>
            </a:r>
          </a:p>
          <a:p>
            <a:pPr lvl="2">
              <a:buNone/>
            </a:pPr>
            <a:r>
              <a:rPr lang="en-US" sz="1400" dirty="0"/>
              <a:t>float f;</a:t>
            </a:r>
          </a:p>
          <a:p>
            <a:pPr lvl="2">
              <a:buNone/>
            </a:pPr>
            <a:r>
              <a:rPr lang="en-US" sz="1400" dirty="0"/>
              <a:t> double db=</a:t>
            </a:r>
            <a:r>
              <a:rPr lang="en-IN" sz="1400" dirty="0"/>
              <a:t>3.1234567897874</a:t>
            </a:r>
            <a:r>
              <a:rPr lang="en-US" sz="1400" dirty="0"/>
              <a:t>;</a:t>
            </a:r>
          </a:p>
          <a:p>
            <a:pPr lvl="2">
              <a:buNone/>
            </a:pPr>
            <a:r>
              <a:rPr lang="en-US" sz="1400" dirty="0"/>
              <a:t>F=(float)db;</a:t>
            </a:r>
          </a:p>
          <a:p>
            <a:pPr lvl="1">
              <a:buNone/>
            </a:pPr>
            <a:r>
              <a:rPr lang="en-US" sz="1000" dirty="0"/>
              <a:t>       </a:t>
            </a:r>
            <a:r>
              <a:rPr lang="en-IN" sz="1400" dirty="0"/>
              <a:t>Console.WriteLine("f={0}", f);   //output       :=       f= 3.123457       Console.WriteLine("db={0}", db); //output    :=     db= 3.1234567897874</a:t>
            </a:r>
            <a:endParaRPr lang="en-US" sz="1400" dirty="0"/>
          </a:p>
          <a:p>
            <a:endParaRPr lang="en-IN" dirty="0"/>
          </a:p>
        </p:txBody>
      </p:sp>
      <p:sp>
        <p:nvSpPr>
          <p:cNvPr id="3" name="Title 2"/>
          <p:cNvSpPr>
            <a:spLocks noGrp="1"/>
          </p:cNvSpPr>
          <p:nvPr>
            <p:ph type="title"/>
          </p:nvPr>
        </p:nvSpPr>
        <p:spPr/>
        <p:txBody>
          <a:bodyPr/>
          <a:lstStyle/>
          <a:p>
            <a:r>
              <a:rPr lang="en-US" dirty="0"/>
              <a:t>boxing and unboxing</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03624892"/>
              </p:ext>
            </p:extLst>
          </p:nvPr>
        </p:nvGraphicFramePr>
        <p:xfrm>
          <a:off x="457200" y="1481138"/>
          <a:ext cx="8229600" cy="2059622"/>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76262">
                <a:tc>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Value Type</a:t>
                      </a:r>
                    </a:p>
                  </a:txBody>
                  <a:tcPr/>
                </a:tc>
                <a:tc>
                  <a:txBody>
                    <a:bodyPr/>
                    <a:lstStyle/>
                    <a:p>
                      <a:r>
                        <a:rPr lang="en-IN" dirty="0"/>
                        <a:t>Reference Type</a:t>
                      </a:r>
                    </a:p>
                  </a:txBody>
                  <a:tcPr/>
                </a:tc>
                <a:extLst>
                  <a:ext uri="{0D108BD9-81ED-4DB2-BD59-A6C34878D82A}">
                    <a16:rowId xmlns:a16="http://schemas.microsoft.com/office/drawing/2014/main" val="10000"/>
                  </a:ext>
                </a:extLst>
              </a:tr>
              <a:tr h="370840">
                <a:tc>
                  <a:txBody>
                    <a:bodyPr/>
                    <a:lstStyle/>
                    <a:p>
                      <a:r>
                        <a:rPr lang="en-IN" dirty="0"/>
                        <a:t>Variable holds</a:t>
                      </a:r>
                    </a:p>
                  </a:txBody>
                  <a:tcPr/>
                </a:tc>
                <a:tc>
                  <a:txBody>
                    <a:bodyPr/>
                    <a:lstStyle/>
                    <a:p>
                      <a:r>
                        <a:rPr lang="en-IN" dirty="0"/>
                        <a:t>Actual value</a:t>
                      </a:r>
                    </a:p>
                  </a:txBody>
                  <a:tcPr/>
                </a:tc>
                <a:tc>
                  <a:txBody>
                    <a:bodyPr/>
                    <a:lstStyle/>
                    <a:p>
                      <a:r>
                        <a:rPr lang="en-IN" dirty="0"/>
                        <a:t>Memory</a:t>
                      </a:r>
                      <a:r>
                        <a:rPr lang="en-IN" baseline="0" dirty="0"/>
                        <a:t> location</a:t>
                      </a:r>
                      <a:endParaRPr lang="en-IN" dirty="0"/>
                    </a:p>
                  </a:txBody>
                  <a:tcPr/>
                </a:tc>
                <a:extLst>
                  <a:ext uri="{0D108BD9-81ED-4DB2-BD59-A6C34878D82A}">
                    <a16:rowId xmlns:a16="http://schemas.microsoft.com/office/drawing/2014/main" val="10001"/>
                  </a:ext>
                </a:extLst>
              </a:tr>
              <a:tr h="370840">
                <a:tc>
                  <a:txBody>
                    <a:bodyPr/>
                    <a:lstStyle/>
                    <a:p>
                      <a:r>
                        <a:rPr lang="en-IN" dirty="0"/>
                        <a:t>Default value</a:t>
                      </a:r>
                    </a:p>
                  </a:txBody>
                  <a:tcPr/>
                </a:tc>
                <a:tc>
                  <a:txBody>
                    <a:bodyPr/>
                    <a:lstStyle/>
                    <a:p>
                      <a:r>
                        <a:rPr lang="en-IN" dirty="0"/>
                        <a:t>0</a:t>
                      </a:r>
                    </a:p>
                  </a:txBody>
                  <a:tcPr/>
                </a:tc>
                <a:tc>
                  <a:txBody>
                    <a:bodyPr/>
                    <a:lstStyle/>
                    <a:p>
                      <a:r>
                        <a:rPr lang="en-IN" dirty="0"/>
                        <a:t>Null</a:t>
                      </a:r>
                    </a:p>
                  </a:txBody>
                  <a:tcPr/>
                </a:tc>
                <a:extLst>
                  <a:ext uri="{0D108BD9-81ED-4DB2-BD59-A6C34878D82A}">
                    <a16:rowId xmlns:a16="http://schemas.microsoft.com/office/drawing/2014/main" val="10002"/>
                  </a:ext>
                </a:extLst>
              </a:tr>
              <a:tr h="370840">
                <a:tc>
                  <a:txBody>
                    <a:bodyPr/>
                    <a:lstStyle/>
                    <a:p>
                      <a:r>
                        <a:rPr lang="en-IN" dirty="0"/>
                        <a:t>Allocated on</a:t>
                      </a:r>
                    </a:p>
                  </a:txBody>
                  <a:tcPr/>
                </a:tc>
                <a:tc>
                  <a:txBody>
                    <a:bodyPr/>
                    <a:lstStyle/>
                    <a:p>
                      <a:r>
                        <a:rPr lang="en-IN" dirty="0"/>
                        <a:t>stack</a:t>
                      </a:r>
                    </a:p>
                  </a:txBody>
                  <a:tcPr/>
                </a:tc>
                <a:tc>
                  <a:txBody>
                    <a:bodyPr/>
                    <a:lstStyle/>
                    <a:p>
                      <a:r>
                        <a:rPr lang="en-IN" dirty="0"/>
                        <a:t>Heap</a:t>
                      </a:r>
                    </a:p>
                  </a:txBody>
                  <a:tcPr/>
                </a:tc>
                <a:extLst>
                  <a:ext uri="{0D108BD9-81ED-4DB2-BD59-A6C34878D82A}">
                    <a16:rowId xmlns:a16="http://schemas.microsoft.com/office/drawing/2014/main" val="10003"/>
                  </a:ext>
                </a:extLst>
              </a:tr>
              <a:tr h="370840">
                <a:tc>
                  <a:txBody>
                    <a:bodyPr/>
                    <a:lstStyle/>
                    <a:p>
                      <a:r>
                        <a:rPr lang="en-IN" dirty="0"/>
                        <a:t>Null ability</a:t>
                      </a:r>
                    </a:p>
                  </a:txBody>
                  <a:tcPr/>
                </a:tc>
                <a:tc>
                  <a:txBody>
                    <a:bodyPr/>
                    <a:lstStyle/>
                    <a:p>
                      <a:r>
                        <a:rPr lang="en-IN" dirty="0"/>
                        <a:t>Always has value</a:t>
                      </a:r>
                    </a:p>
                  </a:txBody>
                  <a:tcPr/>
                </a:tc>
                <a:tc>
                  <a:txBody>
                    <a:bodyPr/>
                    <a:lstStyle/>
                    <a:p>
                      <a:r>
                        <a:rPr lang="en-IN" dirty="0"/>
                        <a:t>May</a:t>
                      </a:r>
                      <a:r>
                        <a:rPr lang="en-IN" baseline="0" dirty="0"/>
                        <a:t> be null</a:t>
                      </a:r>
                      <a:endParaRPr lang="en-IN" dirty="0"/>
                    </a:p>
                  </a:txBody>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p:txBody>
          <a:bodyPr/>
          <a:lstStyle/>
          <a:p>
            <a:r>
              <a:rPr lang="en-IN" dirty="0"/>
              <a:t>Value Type Vs Reference Type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 y="76200"/>
          <a:ext cx="9143998" cy="6893560"/>
        </p:xfrm>
        <a:graphic>
          <a:graphicData uri="http://schemas.openxmlformats.org/drawingml/2006/table">
            <a:tbl>
              <a:tblPr firstRow="1" bandRow="1">
                <a:tableStyleId>{5C22544A-7EE6-4342-B048-85BDC9FD1C3A}</a:tableStyleId>
              </a:tblPr>
              <a:tblGrid>
                <a:gridCol w="1054885">
                  <a:extLst>
                    <a:ext uri="{9D8B030D-6E8A-4147-A177-3AD203B41FA5}">
                      <a16:colId xmlns:a16="http://schemas.microsoft.com/office/drawing/2014/main" val="20000"/>
                    </a:ext>
                  </a:extLst>
                </a:gridCol>
                <a:gridCol w="3935685">
                  <a:extLst>
                    <a:ext uri="{9D8B030D-6E8A-4147-A177-3AD203B41FA5}">
                      <a16:colId xmlns:a16="http://schemas.microsoft.com/office/drawing/2014/main" val="20001"/>
                    </a:ext>
                  </a:extLst>
                </a:gridCol>
                <a:gridCol w="3239029">
                  <a:extLst>
                    <a:ext uri="{9D8B030D-6E8A-4147-A177-3AD203B41FA5}">
                      <a16:colId xmlns:a16="http://schemas.microsoft.com/office/drawing/2014/main" val="20002"/>
                    </a:ext>
                  </a:extLst>
                </a:gridCol>
                <a:gridCol w="914399">
                  <a:extLst>
                    <a:ext uri="{9D8B030D-6E8A-4147-A177-3AD203B41FA5}">
                      <a16:colId xmlns:a16="http://schemas.microsoft.com/office/drawing/2014/main" val="20003"/>
                    </a:ext>
                  </a:extLst>
                </a:gridCol>
              </a:tblGrid>
              <a:tr h="370840">
                <a:tc>
                  <a:txBody>
                    <a:bodyPr/>
                    <a:lstStyle/>
                    <a:p>
                      <a:r>
                        <a:rPr lang="en-IN" sz="1600" dirty="0"/>
                        <a:t>Type</a:t>
                      </a:r>
                    </a:p>
                  </a:txBody>
                  <a:tcPr anchor="ctr"/>
                </a:tc>
                <a:tc>
                  <a:txBody>
                    <a:bodyPr/>
                    <a:lstStyle/>
                    <a:p>
                      <a:r>
                        <a:rPr lang="en-IN" sz="1600"/>
                        <a:t>Represents</a:t>
                      </a:r>
                    </a:p>
                  </a:txBody>
                  <a:tcPr anchor="ctr"/>
                </a:tc>
                <a:tc>
                  <a:txBody>
                    <a:bodyPr/>
                    <a:lstStyle/>
                    <a:p>
                      <a:r>
                        <a:rPr lang="en-IN" sz="1600"/>
                        <a:t>Range</a:t>
                      </a:r>
                    </a:p>
                  </a:txBody>
                  <a:tcPr anchor="ctr"/>
                </a:tc>
                <a:tc>
                  <a:txBody>
                    <a:bodyPr/>
                    <a:lstStyle/>
                    <a:p>
                      <a:r>
                        <a:rPr lang="en-IN" sz="1600" dirty="0"/>
                        <a:t>Default Value</a:t>
                      </a:r>
                    </a:p>
                  </a:txBody>
                  <a:tcPr anchor="ctr"/>
                </a:tc>
                <a:extLst>
                  <a:ext uri="{0D108BD9-81ED-4DB2-BD59-A6C34878D82A}">
                    <a16:rowId xmlns:a16="http://schemas.microsoft.com/office/drawing/2014/main" val="10000"/>
                  </a:ext>
                </a:extLst>
              </a:tr>
              <a:tr h="370840">
                <a:tc>
                  <a:txBody>
                    <a:bodyPr/>
                    <a:lstStyle/>
                    <a:p>
                      <a:r>
                        <a:rPr lang="en-IN" sz="1600"/>
                        <a:t>bool</a:t>
                      </a:r>
                    </a:p>
                  </a:txBody>
                  <a:tcPr anchor="ctr"/>
                </a:tc>
                <a:tc>
                  <a:txBody>
                    <a:bodyPr/>
                    <a:lstStyle/>
                    <a:p>
                      <a:r>
                        <a:rPr lang="en-IN" sz="1600"/>
                        <a:t>Boolean value</a:t>
                      </a:r>
                    </a:p>
                  </a:txBody>
                  <a:tcPr anchor="ctr"/>
                </a:tc>
                <a:tc>
                  <a:txBody>
                    <a:bodyPr/>
                    <a:lstStyle/>
                    <a:p>
                      <a:r>
                        <a:rPr lang="en-IN" sz="1600"/>
                        <a:t>True or False</a:t>
                      </a:r>
                    </a:p>
                  </a:txBody>
                  <a:tcPr anchor="ctr"/>
                </a:tc>
                <a:tc>
                  <a:txBody>
                    <a:bodyPr/>
                    <a:lstStyle/>
                    <a:p>
                      <a:r>
                        <a:rPr lang="en-IN" sz="1600"/>
                        <a:t>False</a:t>
                      </a:r>
                    </a:p>
                  </a:txBody>
                  <a:tcPr anchor="ctr"/>
                </a:tc>
                <a:extLst>
                  <a:ext uri="{0D108BD9-81ED-4DB2-BD59-A6C34878D82A}">
                    <a16:rowId xmlns:a16="http://schemas.microsoft.com/office/drawing/2014/main" val="10001"/>
                  </a:ext>
                </a:extLst>
              </a:tr>
              <a:tr h="370840">
                <a:tc>
                  <a:txBody>
                    <a:bodyPr/>
                    <a:lstStyle/>
                    <a:p>
                      <a:r>
                        <a:rPr lang="en-IN" sz="1600"/>
                        <a:t>byte</a:t>
                      </a:r>
                    </a:p>
                  </a:txBody>
                  <a:tcPr anchor="ctr"/>
                </a:tc>
                <a:tc>
                  <a:txBody>
                    <a:bodyPr/>
                    <a:lstStyle/>
                    <a:p>
                      <a:r>
                        <a:rPr lang="en-IN" sz="1600"/>
                        <a:t>8-bit unsigned integer</a:t>
                      </a:r>
                    </a:p>
                  </a:txBody>
                  <a:tcPr anchor="ctr"/>
                </a:tc>
                <a:tc>
                  <a:txBody>
                    <a:bodyPr/>
                    <a:lstStyle/>
                    <a:p>
                      <a:r>
                        <a:rPr lang="en-IN" sz="1600"/>
                        <a:t>0 to 255</a:t>
                      </a:r>
                    </a:p>
                  </a:txBody>
                  <a:tcPr anchor="ctr"/>
                </a:tc>
                <a:tc>
                  <a:txBody>
                    <a:bodyPr/>
                    <a:lstStyle/>
                    <a:p>
                      <a:r>
                        <a:rPr lang="en-IN" sz="1600"/>
                        <a:t>0</a:t>
                      </a:r>
                    </a:p>
                  </a:txBody>
                  <a:tcPr anchor="ctr"/>
                </a:tc>
                <a:extLst>
                  <a:ext uri="{0D108BD9-81ED-4DB2-BD59-A6C34878D82A}">
                    <a16:rowId xmlns:a16="http://schemas.microsoft.com/office/drawing/2014/main" val="10002"/>
                  </a:ext>
                </a:extLst>
              </a:tr>
              <a:tr h="370840">
                <a:tc>
                  <a:txBody>
                    <a:bodyPr/>
                    <a:lstStyle/>
                    <a:p>
                      <a:r>
                        <a:rPr lang="en-IN" sz="1600"/>
                        <a:t>char</a:t>
                      </a:r>
                    </a:p>
                  </a:txBody>
                  <a:tcPr anchor="ctr"/>
                </a:tc>
                <a:tc>
                  <a:txBody>
                    <a:bodyPr/>
                    <a:lstStyle/>
                    <a:p>
                      <a:r>
                        <a:rPr lang="en-IN" sz="1600"/>
                        <a:t>16-bit Unicode character</a:t>
                      </a:r>
                    </a:p>
                  </a:txBody>
                  <a:tcPr anchor="ctr"/>
                </a:tc>
                <a:tc>
                  <a:txBody>
                    <a:bodyPr/>
                    <a:lstStyle/>
                    <a:p>
                      <a:r>
                        <a:rPr lang="pl-PL" sz="1600"/>
                        <a:t>U +0000 to U +ffff</a:t>
                      </a:r>
                    </a:p>
                  </a:txBody>
                  <a:tcPr anchor="ctr"/>
                </a:tc>
                <a:tc>
                  <a:txBody>
                    <a:bodyPr/>
                    <a:lstStyle/>
                    <a:p>
                      <a:r>
                        <a:rPr lang="en-IN" sz="1600"/>
                        <a:t>'\0'</a:t>
                      </a:r>
                    </a:p>
                  </a:txBody>
                  <a:tcPr anchor="ctr"/>
                </a:tc>
                <a:extLst>
                  <a:ext uri="{0D108BD9-81ED-4DB2-BD59-A6C34878D82A}">
                    <a16:rowId xmlns:a16="http://schemas.microsoft.com/office/drawing/2014/main" val="10003"/>
                  </a:ext>
                </a:extLst>
              </a:tr>
              <a:tr h="370840">
                <a:tc>
                  <a:txBody>
                    <a:bodyPr/>
                    <a:lstStyle/>
                    <a:p>
                      <a:r>
                        <a:rPr lang="en-IN" sz="1600"/>
                        <a:t>decimal</a:t>
                      </a:r>
                    </a:p>
                  </a:txBody>
                  <a:tcPr anchor="ctr"/>
                </a:tc>
                <a:tc>
                  <a:txBody>
                    <a:bodyPr/>
                    <a:lstStyle/>
                    <a:p>
                      <a:r>
                        <a:rPr lang="en-IN" sz="1600"/>
                        <a:t>128-bit precise decimal values with 28-29 significant digits</a:t>
                      </a:r>
                    </a:p>
                  </a:txBody>
                  <a:tcPr anchor="ctr"/>
                </a:tc>
                <a:tc>
                  <a:txBody>
                    <a:bodyPr/>
                    <a:lstStyle/>
                    <a:p>
                      <a:r>
                        <a:rPr lang="en-IN" sz="1600"/>
                        <a:t>(-7.9 x 10</a:t>
                      </a:r>
                      <a:r>
                        <a:rPr lang="en-IN" sz="1600" baseline="30000"/>
                        <a:t>28</a:t>
                      </a:r>
                      <a:r>
                        <a:rPr lang="en-IN" sz="1600"/>
                        <a:t> to 7.9 x 10</a:t>
                      </a:r>
                      <a:r>
                        <a:rPr lang="en-IN" sz="1600" baseline="30000"/>
                        <a:t>28</a:t>
                      </a:r>
                      <a:r>
                        <a:rPr lang="en-IN" sz="1600"/>
                        <a:t>) / 10</a:t>
                      </a:r>
                      <a:r>
                        <a:rPr lang="en-IN" sz="1600" baseline="30000"/>
                        <a:t>0 to 28</a:t>
                      </a:r>
                      <a:r>
                        <a:rPr lang="en-IN" sz="1600"/>
                        <a:t> </a:t>
                      </a:r>
                    </a:p>
                  </a:txBody>
                  <a:tcPr anchor="ctr"/>
                </a:tc>
                <a:tc>
                  <a:txBody>
                    <a:bodyPr/>
                    <a:lstStyle/>
                    <a:p>
                      <a:r>
                        <a:rPr lang="en-IN" sz="1600"/>
                        <a:t>0.0M</a:t>
                      </a:r>
                    </a:p>
                  </a:txBody>
                  <a:tcPr anchor="ctr"/>
                </a:tc>
                <a:extLst>
                  <a:ext uri="{0D108BD9-81ED-4DB2-BD59-A6C34878D82A}">
                    <a16:rowId xmlns:a16="http://schemas.microsoft.com/office/drawing/2014/main" val="10004"/>
                  </a:ext>
                </a:extLst>
              </a:tr>
              <a:tr h="370840">
                <a:tc>
                  <a:txBody>
                    <a:bodyPr/>
                    <a:lstStyle/>
                    <a:p>
                      <a:r>
                        <a:rPr lang="en-IN" sz="1600"/>
                        <a:t>double</a:t>
                      </a:r>
                    </a:p>
                  </a:txBody>
                  <a:tcPr anchor="ctr"/>
                </a:tc>
                <a:tc>
                  <a:txBody>
                    <a:bodyPr/>
                    <a:lstStyle/>
                    <a:p>
                      <a:r>
                        <a:rPr lang="en-IN" sz="1600"/>
                        <a:t>64-bit double-precision floating point type</a:t>
                      </a:r>
                    </a:p>
                  </a:txBody>
                  <a:tcPr anchor="ctr"/>
                </a:tc>
                <a:tc>
                  <a:txBody>
                    <a:bodyPr/>
                    <a:lstStyle/>
                    <a:p>
                      <a:r>
                        <a:rPr lang="en-IN" sz="1600"/>
                        <a:t>(+/-)5.0 x 10</a:t>
                      </a:r>
                      <a:r>
                        <a:rPr lang="en-IN" sz="1600" baseline="30000"/>
                        <a:t>-324</a:t>
                      </a:r>
                      <a:r>
                        <a:rPr lang="en-IN" sz="1600"/>
                        <a:t> to (+/-)1.7 x 10</a:t>
                      </a:r>
                      <a:r>
                        <a:rPr lang="en-IN" sz="1600" baseline="30000"/>
                        <a:t>308</a:t>
                      </a:r>
                      <a:endParaRPr lang="en-IN" sz="1600"/>
                    </a:p>
                  </a:txBody>
                  <a:tcPr anchor="ctr"/>
                </a:tc>
                <a:tc>
                  <a:txBody>
                    <a:bodyPr/>
                    <a:lstStyle/>
                    <a:p>
                      <a:r>
                        <a:rPr lang="en-IN" sz="1600"/>
                        <a:t>0.0D</a:t>
                      </a:r>
                    </a:p>
                  </a:txBody>
                  <a:tcPr anchor="ctr"/>
                </a:tc>
                <a:extLst>
                  <a:ext uri="{0D108BD9-81ED-4DB2-BD59-A6C34878D82A}">
                    <a16:rowId xmlns:a16="http://schemas.microsoft.com/office/drawing/2014/main" val="10005"/>
                  </a:ext>
                </a:extLst>
              </a:tr>
              <a:tr h="370840">
                <a:tc>
                  <a:txBody>
                    <a:bodyPr/>
                    <a:lstStyle/>
                    <a:p>
                      <a:r>
                        <a:rPr lang="en-IN" sz="1600"/>
                        <a:t>float</a:t>
                      </a:r>
                    </a:p>
                  </a:txBody>
                  <a:tcPr anchor="ctr"/>
                </a:tc>
                <a:tc>
                  <a:txBody>
                    <a:bodyPr/>
                    <a:lstStyle/>
                    <a:p>
                      <a:r>
                        <a:rPr lang="en-IN" sz="1600"/>
                        <a:t>32-bit single-precision floating point type</a:t>
                      </a:r>
                    </a:p>
                  </a:txBody>
                  <a:tcPr anchor="ctr"/>
                </a:tc>
                <a:tc>
                  <a:txBody>
                    <a:bodyPr/>
                    <a:lstStyle/>
                    <a:p>
                      <a:r>
                        <a:rPr lang="en-IN" sz="1600"/>
                        <a:t>-3.4 x 10</a:t>
                      </a:r>
                      <a:r>
                        <a:rPr lang="en-IN" sz="1600" baseline="30000"/>
                        <a:t>38</a:t>
                      </a:r>
                      <a:r>
                        <a:rPr lang="en-IN" sz="1600"/>
                        <a:t> to + 3.4 x 10</a:t>
                      </a:r>
                      <a:r>
                        <a:rPr lang="en-IN" sz="1600" baseline="30000"/>
                        <a:t>38</a:t>
                      </a:r>
                      <a:endParaRPr lang="en-IN" sz="1600"/>
                    </a:p>
                  </a:txBody>
                  <a:tcPr anchor="ctr"/>
                </a:tc>
                <a:tc>
                  <a:txBody>
                    <a:bodyPr/>
                    <a:lstStyle/>
                    <a:p>
                      <a:r>
                        <a:rPr lang="en-IN" sz="1600"/>
                        <a:t>0.0F</a:t>
                      </a:r>
                    </a:p>
                  </a:txBody>
                  <a:tcPr anchor="ctr"/>
                </a:tc>
                <a:extLst>
                  <a:ext uri="{0D108BD9-81ED-4DB2-BD59-A6C34878D82A}">
                    <a16:rowId xmlns:a16="http://schemas.microsoft.com/office/drawing/2014/main" val="10006"/>
                  </a:ext>
                </a:extLst>
              </a:tr>
              <a:tr h="370840">
                <a:tc>
                  <a:txBody>
                    <a:bodyPr/>
                    <a:lstStyle/>
                    <a:p>
                      <a:r>
                        <a:rPr lang="en-IN" sz="1600" dirty="0"/>
                        <a:t>int</a:t>
                      </a:r>
                    </a:p>
                  </a:txBody>
                  <a:tcPr anchor="ctr"/>
                </a:tc>
                <a:tc>
                  <a:txBody>
                    <a:bodyPr/>
                    <a:lstStyle/>
                    <a:p>
                      <a:r>
                        <a:rPr lang="en-IN" sz="1600" dirty="0"/>
                        <a:t>32-bit signed integer type</a:t>
                      </a:r>
                    </a:p>
                  </a:txBody>
                  <a:tcPr anchor="ctr"/>
                </a:tc>
                <a:tc>
                  <a:txBody>
                    <a:bodyPr/>
                    <a:lstStyle/>
                    <a:p>
                      <a:r>
                        <a:rPr lang="en-IN" sz="1600" dirty="0"/>
                        <a:t>-2,147,483,648 to 2,147,483,647</a:t>
                      </a:r>
                    </a:p>
                  </a:txBody>
                  <a:tcPr anchor="ctr"/>
                </a:tc>
                <a:tc>
                  <a:txBody>
                    <a:bodyPr/>
                    <a:lstStyle/>
                    <a:p>
                      <a:r>
                        <a:rPr lang="en-IN" sz="1600"/>
                        <a:t>0</a:t>
                      </a:r>
                    </a:p>
                  </a:txBody>
                  <a:tcPr anchor="ctr"/>
                </a:tc>
                <a:extLst>
                  <a:ext uri="{0D108BD9-81ED-4DB2-BD59-A6C34878D82A}">
                    <a16:rowId xmlns:a16="http://schemas.microsoft.com/office/drawing/2014/main" val="10007"/>
                  </a:ext>
                </a:extLst>
              </a:tr>
              <a:tr h="370840">
                <a:tc>
                  <a:txBody>
                    <a:bodyPr/>
                    <a:lstStyle/>
                    <a:p>
                      <a:r>
                        <a:rPr lang="en-IN" sz="1600" dirty="0"/>
                        <a:t>long</a:t>
                      </a:r>
                    </a:p>
                  </a:txBody>
                  <a:tcPr anchor="ctr"/>
                </a:tc>
                <a:tc>
                  <a:txBody>
                    <a:bodyPr/>
                    <a:lstStyle/>
                    <a:p>
                      <a:r>
                        <a:rPr lang="en-IN" sz="1600"/>
                        <a:t>64-bit signed integer type</a:t>
                      </a:r>
                    </a:p>
                  </a:txBody>
                  <a:tcPr anchor="ctr"/>
                </a:tc>
                <a:tc>
                  <a:txBody>
                    <a:bodyPr/>
                    <a:lstStyle/>
                    <a:p>
                      <a:r>
                        <a:rPr lang="en-IN" sz="1600" dirty="0"/>
                        <a:t>-9,223,372,036,854,775,808 to 9,223,372,036,854,775,807 </a:t>
                      </a:r>
                    </a:p>
                  </a:txBody>
                  <a:tcPr anchor="ctr"/>
                </a:tc>
                <a:tc>
                  <a:txBody>
                    <a:bodyPr/>
                    <a:lstStyle/>
                    <a:p>
                      <a:r>
                        <a:rPr lang="en-IN" sz="1600"/>
                        <a:t>0L</a:t>
                      </a:r>
                    </a:p>
                  </a:txBody>
                  <a:tcPr anchor="ctr"/>
                </a:tc>
                <a:extLst>
                  <a:ext uri="{0D108BD9-81ED-4DB2-BD59-A6C34878D82A}">
                    <a16:rowId xmlns:a16="http://schemas.microsoft.com/office/drawing/2014/main" val="10008"/>
                  </a:ext>
                </a:extLst>
              </a:tr>
              <a:tr h="370840">
                <a:tc>
                  <a:txBody>
                    <a:bodyPr/>
                    <a:lstStyle/>
                    <a:p>
                      <a:r>
                        <a:rPr lang="en-IN" sz="1600"/>
                        <a:t>sbyte</a:t>
                      </a:r>
                    </a:p>
                  </a:txBody>
                  <a:tcPr anchor="ctr"/>
                </a:tc>
                <a:tc>
                  <a:txBody>
                    <a:bodyPr/>
                    <a:lstStyle/>
                    <a:p>
                      <a:r>
                        <a:rPr lang="en-IN" sz="1600"/>
                        <a:t>8-bit signed integer type</a:t>
                      </a:r>
                    </a:p>
                  </a:txBody>
                  <a:tcPr anchor="ctr"/>
                </a:tc>
                <a:tc>
                  <a:txBody>
                    <a:bodyPr/>
                    <a:lstStyle/>
                    <a:p>
                      <a:r>
                        <a:rPr lang="en-IN" sz="1600" dirty="0"/>
                        <a:t>-128 to 127</a:t>
                      </a:r>
                    </a:p>
                  </a:txBody>
                  <a:tcPr anchor="ctr"/>
                </a:tc>
                <a:tc>
                  <a:txBody>
                    <a:bodyPr/>
                    <a:lstStyle/>
                    <a:p>
                      <a:r>
                        <a:rPr lang="en-IN" sz="1600"/>
                        <a:t>0</a:t>
                      </a:r>
                    </a:p>
                  </a:txBody>
                  <a:tcPr anchor="ctr"/>
                </a:tc>
                <a:extLst>
                  <a:ext uri="{0D108BD9-81ED-4DB2-BD59-A6C34878D82A}">
                    <a16:rowId xmlns:a16="http://schemas.microsoft.com/office/drawing/2014/main" val="10009"/>
                  </a:ext>
                </a:extLst>
              </a:tr>
              <a:tr h="370840">
                <a:tc>
                  <a:txBody>
                    <a:bodyPr/>
                    <a:lstStyle/>
                    <a:p>
                      <a:r>
                        <a:rPr lang="en-IN" sz="1600" dirty="0"/>
                        <a:t>short</a:t>
                      </a:r>
                    </a:p>
                  </a:txBody>
                  <a:tcPr anchor="ctr"/>
                </a:tc>
                <a:tc>
                  <a:txBody>
                    <a:bodyPr/>
                    <a:lstStyle/>
                    <a:p>
                      <a:r>
                        <a:rPr lang="en-IN" sz="1600" dirty="0"/>
                        <a:t>16-bit signed integer type</a:t>
                      </a:r>
                    </a:p>
                  </a:txBody>
                  <a:tcPr anchor="ctr"/>
                </a:tc>
                <a:tc>
                  <a:txBody>
                    <a:bodyPr/>
                    <a:lstStyle/>
                    <a:p>
                      <a:r>
                        <a:rPr lang="en-IN" sz="1600" dirty="0"/>
                        <a:t>-32,768 to 32,767</a:t>
                      </a:r>
                    </a:p>
                  </a:txBody>
                  <a:tcPr anchor="ctr"/>
                </a:tc>
                <a:tc>
                  <a:txBody>
                    <a:bodyPr/>
                    <a:lstStyle/>
                    <a:p>
                      <a:r>
                        <a:rPr lang="en-IN" sz="1600"/>
                        <a:t>0</a:t>
                      </a:r>
                    </a:p>
                  </a:txBody>
                  <a:tcPr anchor="ctr"/>
                </a:tc>
                <a:extLst>
                  <a:ext uri="{0D108BD9-81ED-4DB2-BD59-A6C34878D82A}">
                    <a16:rowId xmlns:a16="http://schemas.microsoft.com/office/drawing/2014/main" val="10010"/>
                  </a:ext>
                </a:extLst>
              </a:tr>
              <a:tr h="370840">
                <a:tc>
                  <a:txBody>
                    <a:bodyPr/>
                    <a:lstStyle/>
                    <a:p>
                      <a:r>
                        <a:rPr lang="en-IN" sz="1600"/>
                        <a:t>uint</a:t>
                      </a:r>
                    </a:p>
                  </a:txBody>
                  <a:tcPr anchor="ctr"/>
                </a:tc>
                <a:tc>
                  <a:txBody>
                    <a:bodyPr/>
                    <a:lstStyle/>
                    <a:p>
                      <a:r>
                        <a:rPr lang="en-IN" sz="1600"/>
                        <a:t>32-bit unsigned integer type</a:t>
                      </a:r>
                    </a:p>
                  </a:txBody>
                  <a:tcPr anchor="ctr"/>
                </a:tc>
                <a:tc>
                  <a:txBody>
                    <a:bodyPr/>
                    <a:lstStyle/>
                    <a:p>
                      <a:r>
                        <a:rPr lang="en-IN" sz="1600"/>
                        <a:t>0 to 4,294,967,295</a:t>
                      </a:r>
                    </a:p>
                  </a:txBody>
                  <a:tcPr anchor="ctr"/>
                </a:tc>
                <a:tc>
                  <a:txBody>
                    <a:bodyPr/>
                    <a:lstStyle/>
                    <a:p>
                      <a:r>
                        <a:rPr lang="en-IN" sz="1600"/>
                        <a:t>0</a:t>
                      </a:r>
                    </a:p>
                  </a:txBody>
                  <a:tcPr anchor="ctr"/>
                </a:tc>
                <a:extLst>
                  <a:ext uri="{0D108BD9-81ED-4DB2-BD59-A6C34878D82A}">
                    <a16:rowId xmlns:a16="http://schemas.microsoft.com/office/drawing/2014/main" val="10011"/>
                  </a:ext>
                </a:extLst>
              </a:tr>
              <a:tr h="370840">
                <a:tc>
                  <a:txBody>
                    <a:bodyPr/>
                    <a:lstStyle/>
                    <a:p>
                      <a:r>
                        <a:rPr lang="en-IN" sz="1600"/>
                        <a:t>ulong</a:t>
                      </a:r>
                    </a:p>
                  </a:txBody>
                  <a:tcPr anchor="ctr"/>
                </a:tc>
                <a:tc>
                  <a:txBody>
                    <a:bodyPr/>
                    <a:lstStyle/>
                    <a:p>
                      <a:r>
                        <a:rPr lang="en-IN" sz="1600"/>
                        <a:t>64-bit unsigned integer type</a:t>
                      </a:r>
                    </a:p>
                  </a:txBody>
                  <a:tcPr anchor="ctr"/>
                </a:tc>
                <a:tc>
                  <a:txBody>
                    <a:bodyPr/>
                    <a:lstStyle/>
                    <a:p>
                      <a:r>
                        <a:rPr lang="en-IN" sz="1600"/>
                        <a:t>0 to 18,446,744,073,709,551,615</a:t>
                      </a:r>
                    </a:p>
                  </a:txBody>
                  <a:tcPr anchor="ctr"/>
                </a:tc>
                <a:tc>
                  <a:txBody>
                    <a:bodyPr/>
                    <a:lstStyle/>
                    <a:p>
                      <a:r>
                        <a:rPr lang="en-IN" sz="1600"/>
                        <a:t>0</a:t>
                      </a:r>
                    </a:p>
                  </a:txBody>
                  <a:tcPr anchor="ctr"/>
                </a:tc>
                <a:extLst>
                  <a:ext uri="{0D108BD9-81ED-4DB2-BD59-A6C34878D82A}">
                    <a16:rowId xmlns:a16="http://schemas.microsoft.com/office/drawing/2014/main" val="10012"/>
                  </a:ext>
                </a:extLst>
              </a:tr>
              <a:tr h="370840">
                <a:tc>
                  <a:txBody>
                    <a:bodyPr/>
                    <a:lstStyle/>
                    <a:p>
                      <a:r>
                        <a:rPr lang="en-IN" sz="1600"/>
                        <a:t>ushort</a:t>
                      </a:r>
                    </a:p>
                  </a:txBody>
                  <a:tcPr anchor="ctr"/>
                </a:tc>
                <a:tc>
                  <a:txBody>
                    <a:bodyPr/>
                    <a:lstStyle/>
                    <a:p>
                      <a:r>
                        <a:rPr lang="en-IN" sz="1600"/>
                        <a:t>16-bit unsigned integer type</a:t>
                      </a:r>
                    </a:p>
                  </a:txBody>
                  <a:tcPr anchor="ctr"/>
                </a:tc>
                <a:tc>
                  <a:txBody>
                    <a:bodyPr/>
                    <a:lstStyle/>
                    <a:p>
                      <a:r>
                        <a:rPr lang="en-IN" sz="1600"/>
                        <a:t>0 to 65,535</a:t>
                      </a:r>
                    </a:p>
                  </a:txBody>
                  <a:tcPr anchor="ctr"/>
                </a:tc>
                <a:tc>
                  <a:txBody>
                    <a:bodyPr/>
                    <a:lstStyle/>
                    <a:p>
                      <a:r>
                        <a:rPr lang="en-IN" sz="1600" dirty="0"/>
                        <a:t>0</a:t>
                      </a:r>
                    </a:p>
                  </a:txBody>
                  <a:tcPr anchor="ctr"/>
                </a:tc>
                <a:extLst>
                  <a:ext uri="{0D108BD9-81ED-4DB2-BD59-A6C34878D82A}">
                    <a16:rowId xmlns:a16="http://schemas.microsoft.com/office/drawing/2014/main" val="1001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B98832-864E-4B8D-BE21-79D114403D9C}"/>
              </a:ext>
            </a:extLst>
          </p:cNvPr>
          <p:cNvSpPr>
            <a:spLocks noGrp="1"/>
          </p:cNvSpPr>
          <p:nvPr>
            <p:ph idx="1"/>
          </p:nvPr>
        </p:nvSpPr>
        <p:spPr/>
        <p:txBody>
          <a:bodyPr/>
          <a:lstStyle/>
          <a:p>
            <a:r>
              <a:rPr lang="en-US" dirty="0"/>
              <a:t>Can’t store null value in value type variable</a:t>
            </a:r>
          </a:p>
          <a:p>
            <a:r>
              <a:rPr lang="en-US" dirty="0"/>
              <a:t>Some time we need to store null value in value type like accepting data from database or external API if they providing null value run time it will generate issue then</a:t>
            </a:r>
          </a:p>
          <a:p>
            <a:r>
              <a:rPr lang="en-US" dirty="0"/>
              <a:t>To solve such issues C# introduced nullable </a:t>
            </a:r>
          </a:p>
          <a:p>
            <a:r>
              <a:rPr lang="en-US" dirty="0"/>
              <a:t>Nullable value type variable allow to store null values </a:t>
            </a:r>
          </a:p>
          <a:p>
            <a:pPr marL="109728" indent="0">
              <a:buNone/>
            </a:pPr>
            <a:r>
              <a:rPr lang="en-US" dirty="0"/>
              <a:t>e.g. int x=null; // invalid </a:t>
            </a:r>
          </a:p>
          <a:p>
            <a:pPr marL="109728" indent="0">
              <a:buNone/>
            </a:pPr>
            <a:r>
              <a:rPr lang="en-US" dirty="0"/>
              <a:t>       int</a:t>
            </a:r>
            <a:r>
              <a:rPr lang="en-US" b="1" dirty="0">
                <a:solidFill>
                  <a:srgbClr val="FF0000"/>
                </a:solidFill>
              </a:rPr>
              <a:t> ? </a:t>
            </a:r>
            <a:r>
              <a:rPr lang="en-US" dirty="0"/>
              <a:t>Y=null // valid</a:t>
            </a:r>
            <a:endParaRPr lang="en-IN" dirty="0"/>
          </a:p>
        </p:txBody>
      </p:sp>
      <p:sp>
        <p:nvSpPr>
          <p:cNvPr id="3" name="Title 2">
            <a:extLst>
              <a:ext uri="{FF2B5EF4-FFF2-40B4-BE49-F238E27FC236}">
                <a16:creationId xmlns:a16="http://schemas.microsoft.com/office/drawing/2014/main" id="{B933A5FB-48C2-4D63-68F5-EB958D428B55}"/>
              </a:ext>
            </a:extLst>
          </p:cNvPr>
          <p:cNvSpPr>
            <a:spLocks noGrp="1"/>
          </p:cNvSpPr>
          <p:nvPr>
            <p:ph type="title"/>
          </p:nvPr>
        </p:nvSpPr>
        <p:spPr/>
        <p:txBody>
          <a:bodyPr>
            <a:normAutofit/>
          </a:bodyPr>
          <a:lstStyle/>
          <a:p>
            <a:pPr algn="ctr"/>
            <a:r>
              <a:rPr lang="en-IN" b="1" i="0" dirty="0">
                <a:solidFill>
                  <a:srgbClr val="000000"/>
                </a:solidFill>
                <a:effectLst/>
                <a:latin typeface="var(--ff-lato)"/>
              </a:rPr>
              <a:t>Nullable (?)</a:t>
            </a:r>
            <a:endParaRPr lang="en-IN" dirty="0"/>
          </a:p>
        </p:txBody>
      </p:sp>
    </p:spTree>
    <p:extLst>
      <p:ext uri="{BB962C8B-B14F-4D97-AF65-F5344CB8AC3E}">
        <p14:creationId xmlns:p14="http://schemas.microsoft.com/office/powerpoint/2010/main" val="1791179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D881FB-4552-DB50-22A0-38E31DC70BCF}"/>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used with the nullable value types and reference types.</a:t>
            </a:r>
          </a:p>
          <a:p>
            <a:pPr marL="109728" indent="0">
              <a:buNone/>
            </a:pPr>
            <a:r>
              <a:rPr lang="en-IN" dirty="0"/>
              <a:t> e.g.</a:t>
            </a:r>
          </a:p>
          <a:p>
            <a:pPr marL="109728" indent="0">
              <a:buNone/>
            </a:pPr>
            <a:r>
              <a:rPr lang="en-IN" dirty="0"/>
              <a:t>        int?  x=null;</a:t>
            </a:r>
          </a:p>
          <a:p>
            <a:pPr marL="109728" indent="0">
              <a:buNone/>
            </a:pPr>
            <a:r>
              <a:rPr lang="en-IN" dirty="0"/>
              <a:t>        int y= x</a:t>
            </a:r>
            <a:r>
              <a:rPr lang="en-IN" b="1" dirty="0">
                <a:solidFill>
                  <a:srgbClr val="FF0000"/>
                </a:solidFill>
              </a:rPr>
              <a:t>??</a:t>
            </a:r>
            <a:r>
              <a:rPr lang="en-IN" dirty="0"/>
              <a:t> 20; </a:t>
            </a:r>
          </a:p>
          <a:p>
            <a:pPr marL="109728" indent="0">
              <a:buNone/>
            </a:pPr>
            <a:r>
              <a:rPr lang="en-IN" dirty="0"/>
              <a:t>	</a:t>
            </a:r>
          </a:p>
          <a:p>
            <a:pPr marL="109728" indent="0">
              <a:buNone/>
            </a:pPr>
            <a:r>
              <a:rPr lang="en-IN" dirty="0"/>
              <a:t>	</a:t>
            </a:r>
            <a:r>
              <a:rPr lang="en-IN" dirty="0">
                <a:solidFill>
                  <a:srgbClr val="FF0000"/>
                </a:solidFill>
              </a:rPr>
              <a:t>if x contain null it will store 20 into y else it will store value of x into y</a:t>
            </a:r>
          </a:p>
        </p:txBody>
      </p:sp>
      <p:sp>
        <p:nvSpPr>
          <p:cNvPr id="3" name="Title 2">
            <a:extLst>
              <a:ext uri="{FF2B5EF4-FFF2-40B4-BE49-F238E27FC236}">
                <a16:creationId xmlns:a16="http://schemas.microsoft.com/office/drawing/2014/main" id="{B0DD5D16-3B07-1CB1-C1A3-B7B87E400CBF}"/>
              </a:ext>
            </a:extLst>
          </p:cNvPr>
          <p:cNvSpPr>
            <a:spLocks noGrp="1"/>
          </p:cNvSpPr>
          <p:nvPr>
            <p:ph type="title"/>
          </p:nvPr>
        </p:nvSpPr>
        <p:spPr/>
        <p:txBody>
          <a:bodyPr/>
          <a:lstStyle/>
          <a:p>
            <a:r>
              <a:rPr lang="en-IN" b="0" i="0" dirty="0">
                <a:solidFill>
                  <a:srgbClr val="000000"/>
                </a:solidFill>
                <a:effectLst/>
                <a:latin typeface="var(--ff-lato)"/>
              </a:rPr>
              <a:t>Null Coalescing Operator (??)</a:t>
            </a:r>
            <a:endParaRPr lang="en-IN" dirty="0"/>
          </a:p>
        </p:txBody>
      </p:sp>
    </p:spTree>
    <p:extLst>
      <p:ext uri="{BB962C8B-B14F-4D97-AF65-F5344CB8AC3E}">
        <p14:creationId xmlns:p14="http://schemas.microsoft.com/office/powerpoint/2010/main" val="1845192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An </a:t>
            </a:r>
            <a:r>
              <a:rPr lang="en-IN" b="1" dirty="0"/>
              <a:t>indexer</a:t>
            </a:r>
            <a:r>
              <a:rPr lang="en-IN" dirty="0"/>
              <a:t> allows an object to be indexed such as an array.</a:t>
            </a:r>
          </a:p>
          <a:p>
            <a:r>
              <a:rPr lang="en-IN" dirty="0"/>
              <a:t>When you define an indexer for a class, this class behaves similar to a </a:t>
            </a:r>
            <a:r>
              <a:rPr lang="en-IN" b="1" dirty="0"/>
              <a:t>virtual array</a:t>
            </a:r>
            <a:r>
              <a:rPr lang="en-IN" dirty="0"/>
              <a:t>. You can then access the instance of this class using the array access operator ([ ]).</a:t>
            </a:r>
          </a:p>
        </p:txBody>
      </p:sp>
      <p:sp>
        <p:nvSpPr>
          <p:cNvPr id="3" name="Title 2"/>
          <p:cNvSpPr>
            <a:spLocks noGrp="1"/>
          </p:cNvSpPr>
          <p:nvPr>
            <p:ph type="title"/>
          </p:nvPr>
        </p:nvSpPr>
        <p:spPr>
          <a:xfrm>
            <a:off x="457200" y="338328"/>
            <a:ext cx="8229600" cy="1143000"/>
          </a:xfrm>
        </p:spPr>
        <p:txBody>
          <a:bodyPr/>
          <a:lstStyle/>
          <a:p>
            <a:r>
              <a:rPr lang="en-US" dirty="0"/>
              <a:t>Indexers</a:t>
            </a:r>
            <a:endParaRPr lang="en-IN" dirty="0"/>
          </a:p>
        </p:txBody>
      </p:sp>
      <p:sp>
        <p:nvSpPr>
          <p:cNvPr id="2049" name="Rectangle 1"/>
          <p:cNvSpPr>
            <a:spLocks noChangeArrowheads="1"/>
          </p:cNvSpPr>
          <p:nvPr/>
        </p:nvSpPr>
        <p:spPr bwMode="auto">
          <a:xfrm>
            <a:off x="3733800" y="3886200"/>
            <a:ext cx="6019800" cy="27699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a:ln>
                  <a:noFill/>
                </a:ln>
                <a:solidFill>
                  <a:schemeClr val="tx1"/>
                </a:solidFill>
                <a:effectLst/>
                <a:latin typeface="Arial" pitchFamily="34" charset="0"/>
                <a:cs typeface="Arial"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Arial Unicode MS" pitchFamily="34" charset="-128"/>
                <a:cs typeface="Arial" pitchFamily="34" charset="0"/>
              </a:rPr>
              <a:t>element-type  this[</a:t>
            </a:r>
            <a:r>
              <a:rPr kumimoji="0" lang="en-US" sz="1400" i="0" u="none" strike="noStrike" cap="none" normalizeH="0" baseline="0" dirty="0" err="1">
                <a:ln>
                  <a:noFill/>
                </a:ln>
                <a:solidFill>
                  <a:schemeClr val="tx1"/>
                </a:solidFill>
                <a:effectLst/>
                <a:latin typeface="Arial Unicode MS" pitchFamily="34" charset="-128"/>
                <a:cs typeface="Arial" pitchFamily="34" charset="0"/>
              </a:rPr>
              <a:t>int</a:t>
            </a:r>
            <a:r>
              <a:rPr kumimoji="0" lang="en-US" sz="1400" i="0" u="none" strike="noStrike" cap="none" normalizeH="0" baseline="0" dirty="0">
                <a:ln>
                  <a:noFill/>
                </a:ln>
                <a:solidFill>
                  <a:schemeClr val="tx1"/>
                </a:solidFill>
                <a:effectLst/>
                <a:latin typeface="Arial Unicode MS" pitchFamily="34" charset="-128"/>
                <a:cs typeface="Arial" pitchFamily="34" charset="0"/>
              </a:rPr>
              <a:t> index]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 // The get </a:t>
            </a:r>
            <a:r>
              <a:rPr kumimoji="0" lang="en-US" sz="1400" i="0" u="none" strike="noStrike" cap="none" normalizeH="0" baseline="0" dirty="0" err="1">
                <a:ln>
                  <a:noFill/>
                </a:ln>
                <a:solidFill>
                  <a:schemeClr val="tx1"/>
                </a:solidFill>
                <a:effectLst/>
                <a:latin typeface="Arial Unicode MS" pitchFamily="34" charset="-128"/>
                <a:cs typeface="Arial" pitchFamily="34" charset="0"/>
              </a:rPr>
              <a:t>accessor</a:t>
            </a:r>
            <a:endParaRPr kumimoji="0" lang="en-US" sz="1400" i="0" u="none" strike="noStrike" cap="none" normalizeH="0" baseline="0" dirty="0">
              <a:ln>
                <a:noFill/>
              </a:ln>
              <a:solidFill>
                <a:schemeClr val="tx1"/>
              </a:solidFill>
              <a:effectLst/>
              <a:latin typeface="Arial Unicode MS" pitchFamily="34" charset="-128"/>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 get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 // return the value specified by index</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 // The set </a:t>
            </a:r>
            <a:r>
              <a:rPr kumimoji="0" lang="en-US" sz="1400" i="0" u="none" strike="noStrike" cap="none" normalizeH="0" baseline="0" dirty="0" err="1">
                <a:ln>
                  <a:noFill/>
                </a:ln>
                <a:solidFill>
                  <a:schemeClr val="tx1"/>
                </a:solidFill>
                <a:effectLst/>
                <a:latin typeface="Arial Unicode MS" pitchFamily="34" charset="-128"/>
                <a:cs typeface="Arial" pitchFamily="34" charset="0"/>
              </a:rPr>
              <a:t>accessor</a:t>
            </a:r>
            <a:endParaRPr kumimoji="0" lang="en-US" sz="1400" i="0" u="none" strike="noStrike" cap="none" normalizeH="0" baseline="0" dirty="0">
              <a:ln>
                <a:noFill/>
              </a:ln>
              <a:solidFill>
                <a:schemeClr val="tx1"/>
              </a:solidFill>
              <a:effectLst/>
              <a:latin typeface="Arial Unicode MS" pitchFamily="34" charset="-128"/>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set {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 set the value specified by index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latin typeface="Arial Unicode MS" pitchFamily="34" charset="-128"/>
                <a:cs typeface="Arial" pitchFamily="34" charset="0"/>
              </a:rPr>
              <a:t>  </a:t>
            </a:r>
            <a:r>
              <a:rPr kumimoji="0" lang="en-US" sz="1400" i="0" u="none" strike="noStrike" cap="none" normalizeH="0" baseline="0" dirty="0">
                <a:ln>
                  <a:noFill/>
                </a:ln>
                <a:solidFill>
                  <a:schemeClr val="tx1"/>
                </a:solidFill>
                <a:effectLst/>
                <a:latin typeface="Arial Unicode MS" pitchFamily="34" charset="-128"/>
                <a:cs typeface="Arial" pitchFamily="34" charset="0"/>
              </a:rPr>
              <a:t>}</a:t>
            </a:r>
            <a:r>
              <a:rPr kumimoji="0" lang="en-US" sz="1200" i="0" u="none" strike="noStrike" cap="none" normalizeH="0" baseline="0" dirty="0">
                <a:ln>
                  <a:noFill/>
                </a:ln>
                <a:solidFill>
                  <a:schemeClr val="tx1"/>
                </a:solidFill>
                <a:effectLst/>
                <a:latin typeface="Arial" pitchFamily="34" charset="0"/>
                <a:cs typeface="Arial" pitchFamily="34" charset="0"/>
              </a:rPr>
              <a:t> </a:t>
            </a:r>
            <a:endParaRPr kumimoji="0" lang="en-US" sz="320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 y="49500"/>
            <a:ext cx="5181600" cy="601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800" y="304800"/>
            <a:ext cx="5029200" cy="5509200"/>
          </a:xfrm>
          <a:prstGeom prst="rect">
            <a:avLst/>
          </a:prstGeom>
          <a:noFill/>
        </p:spPr>
        <p:txBody>
          <a:bodyPr wrap="square" rtlCol="0">
            <a:spAutoFit/>
          </a:bodyPr>
          <a:lstStyle/>
          <a:p>
            <a:r>
              <a:rPr lang="en-US" sz="1600" dirty="0"/>
              <a:t>public class demo</a:t>
            </a:r>
          </a:p>
          <a:p>
            <a:r>
              <a:rPr lang="en-US" sz="1600" dirty="0"/>
              <a:t>    {</a:t>
            </a:r>
          </a:p>
          <a:p>
            <a:r>
              <a:rPr lang="en-US" sz="1600" dirty="0"/>
              <a:t>        string[] cities = new string[10];</a:t>
            </a:r>
          </a:p>
          <a:p>
            <a:r>
              <a:rPr lang="en-US" sz="1600" dirty="0"/>
              <a:t>        public demo()</a:t>
            </a:r>
          </a:p>
          <a:p>
            <a:r>
              <a:rPr lang="en-US" sz="1600" dirty="0"/>
              <a:t>        {</a:t>
            </a:r>
          </a:p>
          <a:p>
            <a:r>
              <a:rPr lang="nn-NO" sz="1600" dirty="0"/>
              <a:t>            for (int i = 0; i &lt; 10; i++)</a:t>
            </a:r>
          </a:p>
          <a:p>
            <a:r>
              <a:rPr lang="en-US" sz="1600" dirty="0"/>
              <a:t>            {</a:t>
            </a:r>
          </a:p>
          <a:p>
            <a:r>
              <a:rPr lang="en-US" sz="1600" dirty="0"/>
              <a:t>                cities[</a:t>
            </a:r>
            <a:r>
              <a:rPr lang="en-US" sz="1600" dirty="0" err="1"/>
              <a:t>i</a:t>
            </a:r>
            <a:r>
              <a:rPr lang="en-US" sz="1600" dirty="0"/>
              <a:t>] = "empty";</a:t>
            </a:r>
          </a:p>
          <a:p>
            <a:r>
              <a:rPr lang="en-US" sz="1600" dirty="0"/>
              <a:t>            }</a:t>
            </a:r>
          </a:p>
          <a:p>
            <a:r>
              <a:rPr lang="en-US" sz="1600" dirty="0"/>
              <a:t>        }</a:t>
            </a:r>
          </a:p>
          <a:p>
            <a:r>
              <a:rPr lang="en-US" sz="1600" dirty="0"/>
              <a:t>        public string this[</a:t>
            </a:r>
            <a:r>
              <a:rPr lang="en-US" sz="1600" dirty="0" err="1"/>
              <a:t>int</a:t>
            </a:r>
            <a:r>
              <a:rPr lang="en-US" sz="1600" dirty="0"/>
              <a:t> index]</a:t>
            </a:r>
          </a:p>
          <a:p>
            <a:r>
              <a:rPr lang="en-US" sz="1600" dirty="0"/>
              <a:t>        {</a:t>
            </a:r>
          </a:p>
          <a:p>
            <a:r>
              <a:rPr lang="en-US" sz="1600" dirty="0"/>
              <a:t>            get</a:t>
            </a:r>
          </a:p>
          <a:p>
            <a:r>
              <a:rPr lang="en-US" sz="1600" dirty="0"/>
              <a:t>              {</a:t>
            </a:r>
          </a:p>
          <a:p>
            <a:r>
              <a:rPr lang="en-US" sz="1600" dirty="0"/>
              <a:t>                return cities[index];</a:t>
            </a:r>
          </a:p>
          <a:p>
            <a:r>
              <a:rPr lang="en-US" sz="1600" dirty="0"/>
              <a:t>              }</a:t>
            </a:r>
          </a:p>
          <a:p>
            <a:r>
              <a:rPr lang="en-US" sz="1600" dirty="0"/>
              <a:t>            set</a:t>
            </a:r>
          </a:p>
          <a:p>
            <a:r>
              <a:rPr lang="en-US" sz="1600" dirty="0"/>
              <a:t>               {</a:t>
            </a:r>
          </a:p>
          <a:p>
            <a:r>
              <a:rPr lang="en-US" sz="1600" dirty="0"/>
              <a:t>                cities[index] = value;</a:t>
            </a:r>
          </a:p>
          <a:p>
            <a:r>
              <a:rPr lang="en-US" sz="1600" dirty="0"/>
              <a:t>               }</a:t>
            </a:r>
          </a:p>
          <a:p>
            <a:r>
              <a:rPr lang="en-US" sz="1600" dirty="0"/>
              <a:t>        }</a:t>
            </a:r>
          </a:p>
          <a:p>
            <a:r>
              <a:rPr lang="en-US" sz="1600" dirty="0"/>
              <a:t>    }</a:t>
            </a:r>
          </a:p>
        </p:txBody>
      </p:sp>
      <p:sp>
        <p:nvSpPr>
          <p:cNvPr id="6" name="Rectangle 5"/>
          <p:cNvSpPr/>
          <p:nvPr/>
        </p:nvSpPr>
        <p:spPr>
          <a:xfrm>
            <a:off x="4343400" y="1828409"/>
            <a:ext cx="4343400" cy="3962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0600" y="2209800"/>
            <a:ext cx="3276600" cy="762000"/>
          </a:xfrm>
          <a:prstGeom prst="rect">
            <a:avLst/>
          </a:prstGeom>
          <a:noFill/>
        </p:spPr>
        <p:txBody>
          <a:bodyPr wrap="square" rtlCol="0">
            <a:spAutoFit/>
          </a:bodyPr>
          <a:lstStyle/>
          <a:p>
            <a:endParaRPr lang="en-US" dirty="0"/>
          </a:p>
        </p:txBody>
      </p:sp>
      <p:sp>
        <p:nvSpPr>
          <p:cNvPr id="8" name="TextBox 7"/>
          <p:cNvSpPr txBox="1"/>
          <p:nvPr/>
        </p:nvSpPr>
        <p:spPr>
          <a:xfrm>
            <a:off x="4668742" y="1962949"/>
            <a:ext cx="4170458" cy="2585323"/>
          </a:xfrm>
          <a:prstGeom prst="rect">
            <a:avLst/>
          </a:prstGeom>
          <a:noFill/>
        </p:spPr>
        <p:txBody>
          <a:bodyPr wrap="square" rtlCol="0">
            <a:spAutoFit/>
          </a:bodyPr>
          <a:lstStyle/>
          <a:p>
            <a:r>
              <a:rPr lang="en-US" dirty="0"/>
              <a:t>demo </a:t>
            </a:r>
            <a:r>
              <a:rPr lang="en-US" dirty="0" err="1"/>
              <a:t>dd</a:t>
            </a:r>
            <a:r>
              <a:rPr lang="en-US" dirty="0"/>
              <a:t> = new demo();</a:t>
            </a:r>
          </a:p>
          <a:p>
            <a:endParaRPr lang="en-US" dirty="0"/>
          </a:p>
          <a:p>
            <a:r>
              <a:rPr lang="en-US" dirty="0"/>
              <a:t>            </a:t>
            </a:r>
            <a:r>
              <a:rPr lang="en-US" dirty="0" err="1"/>
              <a:t>dd</a:t>
            </a:r>
            <a:r>
              <a:rPr lang="en-US" dirty="0"/>
              <a:t>[1] = "</a:t>
            </a:r>
            <a:r>
              <a:rPr lang="en-US" dirty="0" err="1"/>
              <a:t>solapur</a:t>
            </a:r>
            <a:r>
              <a:rPr lang="en-US" dirty="0"/>
              <a:t>";</a:t>
            </a:r>
          </a:p>
          <a:p>
            <a:r>
              <a:rPr lang="en-US" dirty="0"/>
              <a:t>            </a:t>
            </a:r>
            <a:r>
              <a:rPr lang="en-US" dirty="0" err="1"/>
              <a:t>dd</a:t>
            </a:r>
            <a:r>
              <a:rPr lang="en-US" dirty="0"/>
              <a:t>[4] = "</a:t>
            </a:r>
            <a:r>
              <a:rPr lang="en-US" dirty="0" err="1"/>
              <a:t>pune</a:t>
            </a:r>
            <a:r>
              <a:rPr lang="en-US" dirty="0"/>
              <a:t>";</a:t>
            </a:r>
          </a:p>
          <a:p>
            <a:endParaRPr lang="en-US" dirty="0"/>
          </a:p>
          <a:p>
            <a:r>
              <a:rPr lang="en-US" dirty="0" err="1"/>
              <a:t>Console.WriteLine</a:t>
            </a:r>
            <a:r>
              <a:rPr lang="en-US" dirty="0"/>
              <a:t>("{0}", </a:t>
            </a:r>
            <a:r>
              <a:rPr lang="en-US" dirty="0" err="1"/>
              <a:t>dd</a:t>
            </a:r>
            <a:r>
              <a:rPr lang="en-US" dirty="0"/>
              <a:t>[1]);</a:t>
            </a:r>
          </a:p>
          <a:p>
            <a:endParaRPr lang="en-US" dirty="0"/>
          </a:p>
          <a:p>
            <a:r>
              <a:rPr lang="en-US" dirty="0" err="1"/>
              <a:t>Console.WriteLine</a:t>
            </a:r>
            <a:r>
              <a:rPr lang="en-US" dirty="0"/>
              <a:t>("{0}", </a:t>
            </a:r>
            <a:r>
              <a:rPr lang="en-US" dirty="0" err="1"/>
              <a:t>dd</a:t>
            </a:r>
            <a:r>
              <a:rPr lang="en-US" dirty="0"/>
              <a:t>[4]);</a:t>
            </a:r>
          </a:p>
          <a:p>
            <a:r>
              <a:rPr lang="en-US" dirty="0"/>
              <a:t>            </a:t>
            </a:r>
          </a:p>
        </p:txBody>
      </p:sp>
      <p:sp>
        <p:nvSpPr>
          <p:cNvPr id="9" name="Title 2"/>
          <p:cNvSpPr>
            <a:spLocks noGrp="1"/>
          </p:cNvSpPr>
          <p:nvPr>
            <p:ph type="title"/>
          </p:nvPr>
        </p:nvSpPr>
        <p:spPr>
          <a:xfrm>
            <a:off x="4114800" y="5920236"/>
            <a:ext cx="5029200" cy="1143000"/>
          </a:xfrm>
        </p:spPr>
        <p:txBody>
          <a:bodyPr>
            <a:normAutofit/>
          </a:bodyPr>
          <a:lstStyle/>
          <a:p>
            <a:r>
              <a:rPr lang="en-US" sz="3600" dirty="0"/>
              <a:t>Indexers Example</a:t>
            </a:r>
            <a:endParaRPr lang="en-IN" sz="3600" dirty="0"/>
          </a:p>
        </p:txBody>
      </p:sp>
    </p:spTree>
    <p:extLst>
      <p:ext uri="{BB962C8B-B14F-4D97-AF65-F5344CB8AC3E}">
        <p14:creationId xmlns:p14="http://schemas.microsoft.com/office/powerpoint/2010/main" val="3762088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similar to pointers to functions</a:t>
            </a:r>
          </a:p>
          <a:p>
            <a:pPr>
              <a:buNone/>
            </a:pPr>
            <a:r>
              <a:rPr lang="en-US" dirty="0"/>
              <a:t> syntax:</a:t>
            </a:r>
          </a:p>
          <a:p>
            <a:pPr>
              <a:buNone/>
            </a:pPr>
            <a:r>
              <a:rPr lang="en-US" dirty="0"/>
              <a:t>		</a:t>
            </a:r>
            <a:r>
              <a:rPr lang="en-US" sz="1800" dirty="0"/>
              <a:t>delegate </a:t>
            </a:r>
            <a:r>
              <a:rPr lang="en-US" sz="1800" i="1" dirty="0"/>
              <a:t>&lt;return type&gt; &lt;delegate-name&gt; (&lt;parameter list&gt;)</a:t>
            </a:r>
          </a:p>
          <a:p>
            <a:pPr>
              <a:buNone/>
            </a:pPr>
            <a:r>
              <a:rPr lang="en-US" sz="1800" i="1" dirty="0"/>
              <a:t>          </a:t>
            </a:r>
            <a:r>
              <a:rPr lang="en-US" sz="1800" i="1" dirty="0">
                <a:solidFill>
                  <a:srgbClr val="FF0000"/>
                </a:solidFill>
              </a:rPr>
              <a:t>e.g. </a:t>
            </a:r>
            <a:r>
              <a:rPr lang="en-US" sz="1800" dirty="0">
                <a:solidFill>
                  <a:srgbClr val="FF0000"/>
                </a:solidFill>
              </a:rPr>
              <a:t>public delegate </a:t>
            </a:r>
            <a:r>
              <a:rPr lang="en-US" sz="1800" dirty="0" err="1">
                <a:solidFill>
                  <a:srgbClr val="FF0000"/>
                </a:solidFill>
              </a:rPr>
              <a:t>int</a:t>
            </a:r>
            <a:r>
              <a:rPr lang="en-US" sz="1800" dirty="0">
                <a:solidFill>
                  <a:srgbClr val="FF0000"/>
                </a:solidFill>
              </a:rPr>
              <a:t> </a:t>
            </a:r>
            <a:r>
              <a:rPr lang="en-US" sz="1800" dirty="0" err="1">
                <a:solidFill>
                  <a:srgbClr val="FF0000"/>
                </a:solidFill>
              </a:rPr>
              <a:t>MyDelegate</a:t>
            </a:r>
            <a:r>
              <a:rPr lang="en-US" sz="1800" dirty="0">
                <a:solidFill>
                  <a:srgbClr val="FF0000"/>
                </a:solidFill>
              </a:rPr>
              <a:t> (string s);</a:t>
            </a:r>
          </a:p>
          <a:p>
            <a:pPr>
              <a:buNone/>
            </a:pPr>
            <a:endParaRPr lang="en-US" sz="1800" dirty="0">
              <a:solidFill>
                <a:srgbClr val="FF0000"/>
              </a:solidFill>
            </a:endParaRPr>
          </a:p>
          <a:p>
            <a:pPr>
              <a:buNone/>
            </a:pPr>
            <a:r>
              <a:rPr lang="en-US" sz="1800" dirty="0"/>
              <a:t>The “</a:t>
            </a:r>
            <a:r>
              <a:rPr lang="en-US" sz="1800" dirty="0" err="1"/>
              <a:t>MyDelegate</a:t>
            </a:r>
            <a:r>
              <a:rPr lang="en-US" sz="1800" dirty="0"/>
              <a:t>”  can be used to reference any method that has a single </a:t>
            </a:r>
            <a:r>
              <a:rPr lang="en-US" sz="1800" i="1" dirty="0"/>
              <a:t>string</a:t>
            </a:r>
            <a:r>
              <a:rPr lang="en-US" sz="1800" dirty="0"/>
              <a:t> parameter and returns an </a:t>
            </a:r>
            <a:r>
              <a:rPr lang="en-US" sz="1800" i="1" dirty="0"/>
              <a:t>int</a:t>
            </a:r>
            <a:r>
              <a:rPr lang="en-US" sz="1800" dirty="0"/>
              <a:t> type variable.</a:t>
            </a:r>
          </a:p>
          <a:p>
            <a:pPr>
              <a:buNone/>
            </a:pPr>
            <a:endParaRPr lang="en-US" sz="1800" dirty="0"/>
          </a:p>
          <a:p>
            <a:pPr>
              <a:buNone/>
            </a:pPr>
            <a:r>
              <a:rPr lang="en-US" sz="1800" dirty="0"/>
              <a:t>//create delegate instances </a:t>
            </a:r>
          </a:p>
          <a:p>
            <a:pPr>
              <a:buNone/>
            </a:pPr>
            <a:r>
              <a:rPr lang="en-US" sz="1800" dirty="0" err="1"/>
              <a:t>NumberChanger</a:t>
            </a:r>
            <a:r>
              <a:rPr lang="en-US" sz="1800" dirty="0"/>
              <a:t> nc1 = new </a:t>
            </a:r>
            <a:r>
              <a:rPr lang="en-US" sz="1800" dirty="0" err="1"/>
              <a:t>NumberChanger</a:t>
            </a:r>
            <a:r>
              <a:rPr lang="en-US" sz="1800" dirty="0"/>
              <a:t>(</a:t>
            </a:r>
            <a:r>
              <a:rPr lang="en-US" sz="1800" dirty="0" err="1"/>
              <a:t>AddNum</a:t>
            </a:r>
            <a:r>
              <a:rPr lang="en-US" sz="1800" dirty="0"/>
              <a:t>);</a:t>
            </a:r>
          </a:p>
          <a:p>
            <a:pPr>
              <a:buNone/>
            </a:pPr>
            <a:r>
              <a:rPr lang="en-US" sz="1800" dirty="0"/>
              <a:t>&lt;</a:t>
            </a:r>
            <a:r>
              <a:rPr lang="en-US" sz="1800" dirty="0" err="1"/>
              <a:t>delegate_name</a:t>
            </a:r>
            <a:r>
              <a:rPr lang="en-US" sz="1800" dirty="0"/>
              <a:t>&gt; </a:t>
            </a:r>
            <a:r>
              <a:rPr lang="en-US" sz="1800" dirty="0" err="1"/>
              <a:t>obj</a:t>
            </a:r>
            <a:r>
              <a:rPr lang="en-US" sz="1800" dirty="0"/>
              <a:t>=new &lt;</a:t>
            </a:r>
            <a:r>
              <a:rPr lang="en-US" sz="1800" dirty="0" err="1"/>
              <a:t>delegate_name</a:t>
            </a:r>
            <a:r>
              <a:rPr lang="en-US" sz="1800" dirty="0"/>
              <a:t>&gt;(</a:t>
            </a:r>
            <a:r>
              <a:rPr lang="en-US" sz="1800" dirty="0" err="1"/>
              <a:t>function_name</a:t>
            </a:r>
            <a:r>
              <a:rPr lang="en-US" sz="1800" dirty="0"/>
              <a:t>);</a:t>
            </a:r>
          </a:p>
          <a:p>
            <a:pPr>
              <a:buNone/>
            </a:pPr>
            <a:r>
              <a:rPr lang="en-US" sz="1800" dirty="0"/>
              <a:t>//executing delegate</a:t>
            </a:r>
          </a:p>
          <a:p>
            <a:pPr>
              <a:buNone/>
            </a:pPr>
            <a:r>
              <a:rPr lang="en-US" sz="1800" dirty="0"/>
              <a:t>  </a:t>
            </a:r>
            <a:r>
              <a:rPr lang="en-US" sz="1800" dirty="0" err="1"/>
              <a:t>obj</a:t>
            </a:r>
            <a:r>
              <a:rPr lang="en-US" sz="1800" dirty="0"/>
              <a:t>(</a:t>
            </a:r>
            <a:r>
              <a:rPr lang="en-US" sz="1800" dirty="0" err="1"/>
              <a:t>param</a:t>
            </a:r>
            <a:r>
              <a:rPr lang="en-US" sz="1800" dirty="0"/>
              <a:t>);</a:t>
            </a:r>
            <a:endParaRPr lang="en-IN" sz="1800" dirty="0"/>
          </a:p>
        </p:txBody>
      </p:sp>
      <p:sp>
        <p:nvSpPr>
          <p:cNvPr id="3" name="Title 2"/>
          <p:cNvSpPr>
            <a:spLocks noGrp="1"/>
          </p:cNvSpPr>
          <p:nvPr>
            <p:ph type="title"/>
          </p:nvPr>
        </p:nvSpPr>
        <p:spPr/>
        <p:txBody>
          <a:bodyPr/>
          <a:lstStyle/>
          <a:p>
            <a:r>
              <a:rPr lang="en-US" dirty="0"/>
              <a:t>Delegates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530" y="26504"/>
            <a:ext cx="5181600" cy="4088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800" y="304800"/>
            <a:ext cx="5029200" cy="3539430"/>
          </a:xfrm>
          <a:prstGeom prst="rect">
            <a:avLst/>
          </a:prstGeom>
          <a:noFill/>
        </p:spPr>
        <p:txBody>
          <a:bodyPr wrap="square" rtlCol="0">
            <a:spAutoFit/>
          </a:bodyPr>
          <a:lstStyle/>
          <a:p>
            <a:r>
              <a:rPr lang="en-US" sz="1600" dirty="0"/>
              <a:t>delegate </a:t>
            </a:r>
            <a:r>
              <a:rPr lang="en-US" sz="1600" dirty="0" err="1"/>
              <a:t>int</a:t>
            </a:r>
            <a:r>
              <a:rPr lang="en-US" sz="1600" dirty="0"/>
              <a:t>  Del1(</a:t>
            </a:r>
            <a:r>
              <a:rPr lang="en-US" sz="1600" dirty="0" err="1"/>
              <a:t>int</a:t>
            </a:r>
            <a:r>
              <a:rPr lang="en-US" sz="1600" dirty="0"/>
              <a:t> a, </a:t>
            </a:r>
            <a:r>
              <a:rPr lang="en-US" sz="1600" dirty="0" err="1"/>
              <a:t>int</a:t>
            </a:r>
            <a:r>
              <a:rPr lang="en-US" sz="1600" dirty="0"/>
              <a:t> b);</a:t>
            </a:r>
          </a:p>
          <a:p>
            <a:r>
              <a:rPr lang="en-US" sz="1600" dirty="0"/>
              <a:t>delegate string  Del2(string a, string b);</a:t>
            </a:r>
          </a:p>
          <a:p>
            <a:endParaRPr lang="en-US" sz="1600" dirty="0"/>
          </a:p>
          <a:p>
            <a:r>
              <a:rPr lang="en-US" sz="1600" dirty="0"/>
              <a:t>class Demo</a:t>
            </a:r>
          </a:p>
          <a:p>
            <a:r>
              <a:rPr lang="en-US" sz="1600" dirty="0"/>
              <a:t>    {</a:t>
            </a:r>
          </a:p>
          <a:p>
            <a:r>
              <a:rPr lang="en-US" sz="1600" dirty="0"/>
              <a:t>        public </a:t>
            </a:r>
            <a:r>
              <a:rPr lang="en-US" sz="1600" dirty="0" err="1"/>
              <a:t>int</a:t>
            </a:r>
            <a:r>
              <a:rPr lang="en-US" sz="1600" dirty="0"/>
              <a:t> add(</a:t>
            </a:r>
            <a:r>
              <a:rPr lang="en-US" sz="1600" dirty="0" err="1"/>
              <a:t>int</a:t>
            </a:r>
            <a:r>
              <a:rPr lang="en-US" sz="1600" dirty="0"/>
              <a:t> x, </a:t>
            </a:r>
            <a:r>
              <a:rPr lang="en-US" sz="1600" dirty="0" err="1"/>
              <a:t>int</a:t>
            </a:r>
            <a:r>
              <a:rPr lang="en-US" sz="1600" dirty="0"/>
              <a:t> y)</a:t>
            </a:r>
          </a:p>
          <a:p>
            <a:r>
              <a:rPr lang="en-US" sz="1600" dirty="0"/>
              <a:t>        {</a:t>
            </a:r>
          </a:p>
          <a:p>
            <a:r>
              <a:rPr lang="en-US" sz="1600" dirty="0"/>
              <a:t>            return x + y;</a:t>
            </a:r>
          </a:p>
          <a:p>
            <a:r>
              <a:rPr lang="en-US" sz="1600" dirty="0"/>
              <a:t>        }</a:t>
            </a:r>
          </a:p>
          <a:p>
            <a:r>
              <a:rPr lang="en-US" sz="1600" dirty="0"/>
              <a:t>        public string </a:t>
            </a:r>
            <a:r>
              <a:rPr lang="en-US" sz="1600" dirty="0" err="1"/>
              <a:t>concatstr</a:t>
            </a:r>
            <a:r>
              <a:rPr lang="en-US" sz="1600" dirty="0"/>
              <a:t>(string s1, string s2)</a:t>
            </a:r>
          </a:p>
          <a:p>
            <a:r>
              <a:rPr lang="en-US" sz="1600" dirty="0"/>
              <a:t>        {</a:t>
            </a:r>
          </a:p>
          <a:p>
            <a:r>
              <a:rPr lang="en-US" sz="1600" dirty="0"/>
              <a:t>            return s1 + s2;</a:t>
            </a:r>
          </a:p>
          <a:p>
            <a:r>
              <a:rPr lang="en-US" sz="1600" dirty="0"/>
              <a:t>        }</a:t>
            </a:r>
          </a:p>
          <a:p>
            <a:r>
              <a:rPr lang="en-US" sz="1600" dirty="0"/>
              <a:t>    }</a:t>
            </a:r>
          </a:p>
        </p:txBody>
      </p:sp>
      <p:sp>
        <p:nvSpPr>
          <p:cNvPr id="6" name="Rectangle 5"/>
          <p:cNvSpPr/>
          <p:nvPr/>
        </p:nvSpPr>
        <p:spPr>
          <a:xfrm>
            <a:off x="1600200" y="3895387"/>
            <a:ext cx="7543800" cy="29361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0600" y="2209800"/>
            <a:ext cx="3276600" cy="762000"/>
          </a:xfrm>
          <a:prstGeom prst="rect">
            <a:avLst/>
          </a:prstGeom>
          <a:noFill/>
        </p:spPr>
        <p:txBody>
          <a:bodyPr wrap="square" rtlCol="0">
            <a:spAutoFit/>
          </a:bodyPr>
          <a:lstStyle/>
          <a:p>
            <a:endParaRPr lang="en-US" dirty="0"/>
          </a:p>
        </p:txBody>
      </p:sp>
      <p:sp>
        <p:nvSpPr>
          <p:cNvPr id="8" name="TextBox 7"/>
          <p:cNvSpPr txBox="1"/>
          <p:nvPr/>
        </p:nvSpPr>
        <p:spPr>
          <a:xfrm>
            <a:off x="1600200" y="4114800"/>
            <a:ext cx="7391400" cy="2031325"/>
          </a:xfrm>
          <a:prstGeom prst="rect">
            <a:avLst/>
          </a:prstGeom>
          <a:noFill/>
        </p:spPr>
        <p:txBody>
          <a:bodyPr wrap="square" rtlCol="0">
            <a:spAutoFit/>
          </a:bodyPr>
          <a:lstStyle/>
          <a:p>
            <a:r>
              <a:rPr lang="en-US" dirty="0"/>
              <a:t>Demo </a:t>
            </a:r>
            <a:r>
              <a:rPr lang="en-US" dirty="0" err="1"/>
              <a:t>dd</a:t>
            </a:r>
            <a:r>
              <a:rPr lang="en-US" dirty="0"/>
              <a:t> = new Demo();</a:t>
            </a:r>
          </a:p>
          <a:p>
            <a:r>
              <a:rPr lang="en-US" dirty="0"/>
              <a:t>  Del1 id = new Del1(</a:t>
            </a:r>
            <a:r>
              <a:rPr lang="en-US" dirty="0" err="1"/>
              <a:t>dd.add</a:t>
            </a:r>
            <a:r>
              <a:rPr lang="en-US" dirty="0"/>
              <a:t>);</a:t>
            </a:r>
          </a:p>
          <a:p>
            <a:r>
              <a:rPr lang="en-US" dirty="0"/>
              <a:t>  Del2 </a:t>
            </a:r>
            <a:r>
              <a:rPr lang="en-US" dirty="0" err="1"/>
              <a:t>strd</a:t>
            </a:r>
            <a:r>
              <a:rPr lang="en-US" dirty="0"/>
              <a:t> = new Del2(</a:t>
            </a:r>
            <a:r>
              <a:rPr lang="en-US" dirty="0" err="1"/>
              <a:t>dd.concatstr</a:t>
            </a:r>
            <a:r>
              <a:rPr lang="en-US" dirty="0"/>
              <a:t>);</a:t>
            </a:r>
          </a:p>
          <a:p>
            <a:r>
              <a:rPr lang="en-US" dirty="0"/>
              <a:t>       </a:t>
            </a:r>
            <a:r>
              <a:rPr lang="en-US" dirty="0" err="1"/>
              <a:t>Console.WriteLine</a:t>
            </a:r>
            <a:r>
              <a:rPr lang="en-US" dirty="0"/>
              <a:t>("</a:t>
            </a:r>
            <a:r>
              <a:rPr lang="en-US" dirty="0" err="1"/>
              <a:t>int</a:t>
            </a:r>
            <a:r>
              <a:rPr lang="en-US" dirty="0"/>
              <a:t> add={0}",id(200,300));</a:t>
            </a:r>
          </a:p>
          <a:p>
            <a:r>
              <a:rPr lang="en-US" dirty="0"/>
              <a:t>  string str1=“</a:t>
            </a:r>
            <a:r>
              <a:rPr lang="en-US" dirty="0" err="1"/>
              <a:t>solapur</a:t>
            </a:r>
            <a:r>
              <a:rPr lang="en-US" dirty="0"/>
              <a:t>”;</a:t>
            </a:r>
          </a:p>
          <a:p>
            <a:r>
              <a:rPr lang="en-US" dirty="0"/>
              <a:t>String str2=“university”;  </a:t>
            </a:r>
          </a:p>
          <a:p>
            <a:r>
              <a:rPr lang="en-US" dirty="0" err="1"/>
              <a:t>Console.WriteLine</a:t>
            </a:r>
            <a:r>
              <a:rPr lang="en-US" dirty="0"/>
              <a:t>("string </a:t>
            </a:r>
            <a:r>
              <a:rPr lang="en-US" dirty="0" err="1"/>
              <a:t>concat</a:t>
            </a:r>
            <a:r>
              <a:rPr lang="en-US" dirty="0"/>
              <a:t>={0}", </a:t>
            </a:r>
            <a:r>
              <a:rPr lang="en-US" dirty="0" err="1"/>
              <a:t>strd</a:t>
            </a:r>
            <a:r>
              <a:rPr lang="en-US" dirty="0"/>
              <a:t>(str1,str2));</a:t>
            </a:r>
          </a:p>
        </p:txBody>
      </p:sp>
      <p:sp>
        <p:nvSpPr>
          <p:cNvPr id="9" name="Title 2"/>
          <p:cNvSpPr>
            <a:spLocks noGrp="1"/>
          </p:cNvSpPr>
          <p:nvPr>
            <p:ph type="title"/>
          </p:nvPr>
        </p:nvSpPr>
        <p:spPr>
          <a:xfrm>
            <a:off x="5410200" y="253644"/>
            <a:ext cx="3733800" cy="1143000"/>
          </a:xfrm>
        </p:spPr>
        <p:txBody>
          <a:bodyPr>
            <a:normAutofit/>
          </a:bodyPr>
          <a:lstStyle/>
          <a:p>
            <a:r>
              <a:rPr lang="en-US" sz="2800" dirty="0"/>
              <a:t>Delegate Example</a:t>
            </a:r>
            <a:endParaRPr lang="en-IN" sz="2800" dirty="0"/>
          </a:p>
        </p:txBody>
      </p:sp>
    </p:spTree>
    <p:extLst>
      <p:ext uri="{BB962C8B-B14F-4D97-AF65-F5344CB8AC3E}">
        <p14:creationId xmlns:p14="http://schemas.microsoft.com/office/powerpoint/2010/main" val="3453522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1546" y="566758"/>
            <a:ext cx="8686800" cy="5791200"/>
          </a:xfrm>
        </p:spPr>
        <p:txBody>
          <a:bodyPr>
            <a:normAutofit fontScale="92500" lnSpcReduction="20000"/>
          </a:bodyPr>
          <a:lstStyle/>
          <a:p>
            <a:r>
              <a:rPr lang="en-IN" dirty="0"/>
              <a:t>C#: Introduction to C#</a:t>
            </a:r>
          </a:p>
          <a:p>
            <a:r>
              <a:rPr lang="en-IN" dirty="0"/>
              <a:t>Programming structure of C#</a:t>
            </a:r>
          </a:p>
          <a:p>
            <a:r>
              <a:rPr lang="en-IN" dirty="0"/>
              <a:t>editing, compiling &amp; executing C# programs</a:t>
            </a:r>
          </a:p>
          <a:p>
            <a:r>
              <a:rPr lang="en-IN" dirty="0"/>
              <a:t>namespace, comments, using aliases for namespace</a:t>
            </a:r>
          </a:p>
          <a:p>
            <a:r>
              <a:rPr lang="en-IN" dirty="0"/>
              <a:t>classes, using command line argument</a:t>
            </a:r>
          </a:p>
          <a:p>
            <a:r>
              <a:rPr lang="en-IN" dirty="0"/>
              <a:t>math functions</a:t>
            </a:r>
          </a:p>
          <a:p>
            <a:r>
              <a:rPr lang="en-IN" dirty="0"/>
              <a:t>boxing &amp; unboxing</a:t>
            </a:r>
          </a:p>
          <a:p>
            <a:r>
              <a:rPr lang="en-IN" dirty="0"/>
              <a:t>Indexes</a:t>
            </a:r>
          </a:p>
          <a:p>
            <a:r>
              <a:rPr lang="en-IN" dirty="0"/>
              <a:t>Delegates</a:t>
            </a:r>
          </a:p>
          <a:p>
            <a:r>
              <a:rPr lang="en-IN" dirty="0"/>
              <a:t>Pre-processor</a:t>
            </a:r>
          </a:p>
          <a:p>
            <a:r>
              <a:rPr lang="en-IN" dirty="0"/>
              <a:t>file operations</a:t>
            </a:r>
          </a:p>
          <a:p>
            <a:r>
              <a:rPr lang="en-IN" dirty="0"/>
              <a:t>creating win form applications</a:t>
            </a:r>
          </a:p>
          <a:p>
            <a:r>
              <a:rPr lang="en-IN" dirty="0"/>
              <a:t>COM interoperability, using COM / COM+</a:t>
            </a:r>
          </a:p>
          <a:p>
            <a:r>
              <a:rPr lang="en-IN" dirty="0"/>
              <a:t>components in C#,</a:t>
            </a:r>
          </a:p>
          <a:p>
            <a:r>
              <a:rPr lang="en-IN" dirty="0"/>
              <a:t>Handling databases using ADO.net.</a:t>
            </a:r>
          </a:p>
        </p:txBody>
      </p:sp>
      <p:sp>
        <p:nvSpPr>
          <p:cNvPr id="3" name="Title 2"/>
          <p:cNvSpPr>
            <a:spLocks noGrp="1"/>
          </p:cNvSpPr>
          <p:nvPr>
            <p:ph type="title"/>
          </p:nvPr>
        </p:nvSpPr>
        <p:spPr>
          <a:xfrm>
            <a:off x="457200" y="-152400"/>
            <a:ext cx="8686800" cy="1143000"/>
          </a:xfrm>
        </p:spPr>
        <p:txBody>
          <a:bodyPr>
            <a:normAutofit/>
          </a:bodyPr>
          <a:lstStyle/>
          <a:p>
            <a:r>
              <a:rPr lang="en-IN" dirty="0"/>
              <a:t>Unit II contents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C59C76-5D9B-F12B-7808-21DFDBA8FAEB}"/>
              </a:ext>
            </a:extLst>
          </p:cNvPr>
          <p:cNvSpPr>
            <a:spLocks noGrp="1"/>
          </p:cNvSpPr>
          <p:nvPr>
            <p:ph type="title"/>
          </p:nvPr>
        </p:nvSpPr>
        <p:spPr>
          <a:xfrm>
            <a:off x="139321" y="274638"/>
            <a:ext cx="8865358" cy="1143000"/>
          </a:xfrm>
        </p:spPr>
        <p:txBody>
          <a:bodyPr>
            <a:noAutofit/>
          </a:bodyPr>
          <a:lstStyle/>
          <a:p>
            <a:r>
              <a:rPr lang="en-US" sz="3600" dirty="0"/>
              <a:t>Common use cases of delegates in C#:</a:t>
            </a:r>
            <a:endParaRPr lang="en-IN" sz="3600" dirty="0"/>
          </a:p>
        </p:txBody>
      </p:sp>
      <p:sp>
        <p:nvSpPr>
          <p:cNvPr id="7" name="TextBox 6">
            <a:extLst>
              <a:ext uri="{FF2B5EF4-FFF2-40B4-BE49-F238E27FC236}">
                <a16:creationId xmlns:a16="http://schemas.microsoft.com/office/drawing/2014/main" id="{A1BD3ACE-0796-C9DA-382F-BFB267F0FB3D}"/>
              </a:ext>
            </a:extLst>
          </p:cNvPr>
          <p:cNvSpPr txBox="1"/>
          <p:nvPr/>
        </p:nvSpPr>
        <p:spPr>
          <a:xfrm>
            <a:off x="139321" y="1828800"/>
            <a:ext cx="8865358" cy="4524315"/>
          </a:xfrm>
          <a:prstGeom prst="rect">
            <a:avLst/>
          </a:prstGeom>
          <a:noFill/>
        </p:spPr>
        <p:txBody>
          <a:bodyPr wrap="square">
            <a:spAutoFit/>
          </a:bodyPr>
          <a:lstStyle/>
          <a:p>
            <a:pPr algn="just">
              <a:buFont typeface="+mj-lt"/>
              <a:buAutoNum type="arabicPeriod"/>
            </a:pPr>
            <a:r>
              <a:rPr lang="en-US" sz="2400" b="1" dirty="0"/>
              <a:t>Event Handling</a:t>
            </a:r>
            <a:r>
              <a:rPr lang="en-US" sz="2400" dirty="0"/>
              <a:t>: Delegates are commonly used to implement event handling mechanisms in C#. Events are a way for a class to provide notifications to clients of that class when certain things happen. Delegates are used to define the signature of the event handler methods, and instances of the delegate type are used to subscribe to or unsubscribe from the event.</a:t>
            </a:r>
          </a:p>
          <a:p>
            <a:pPr algn="just"/>
            <a:endParaRPr lang="en-US" sz="2400" dirty="0"/>
          </a:p>
          <a:p>
            <a:pPr algn="just"/>
            <a:r>
              <a:rPr lang="en-US" sz="2400" b="1" dirty="0"/>
              <a:t>2.Callback Functions</a:t>
            </a:r>
            <a:r>
              <a:rPr lang="en-US" sz="2400" dirty="0"/>
              <a:t>: Delegates can be used to implement callback mechanisms, where a method accepts another method as a parameter and calls it at a later time, often in response to some event or condition.</a:t>
            </a:r>
          </a:p>
        </p:txBody>
      </p:sp>
    </p:spTree>
    <p:extLst>
      <p:ext uri="{BB962C8B-B14F-4D97-AF65-F5344CB8AC3E}">
        <p14:creationId xmlns:p14="http://schemas.microsoft.com/office/powerpoint/2010/main" val="1097911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1BD3ACE-0796-C9DA-382F-BFB267F0FB3D}"/>
              </a:ext>
            </a:extLst>
          </p:cNvPr>
          <p:cNvSpPr txBox="1"/>
          <p:nvPr/>
        </p:nvSpPr>
        <p:spPr>
          <a:xfrm>
            <a:off x="100084" y="838201"/>
            <a:ext cx="8917674" cy="6001643"/>
          </a:xfrm>
          <a:prstGeom prst="rect">
            <a:avLst/>
          </a:prstGeom>
          <a:noFill/>
        </p:spPr>
        <p:txBody>
          <a:bodyPr wrap="square">
            <a:spAutoFit/>
          </a:bodyPr>
          <a:lstStyle/>
          <a:p>
            <a:r>
              <a:rPr lang="en-US" sz="2400" b="1" dirty="0"/>
              <a:t>3.Asynchronous Programming</a:t>
            </a:r>
            <a:r>
              <a:rPr lang="en-US" sz="2400" dirty="0"/>
              <a:t>: Delegates can be used in asynchronous programming models like the Asynchronous Programming Model (APM) or the Event-based Asynchronous Pattern (EAP) to represent asynchronous operations. For example, in the Begin Invoke/End Invoke pattern, delegates are used to represent asynchronous operations.</a:t>
            </a:r>
          </a:p>
          <a:p>
            <a:r>
              <a:rPr lang="en-US" sz="2400" b="1" dirty="0"/>
              <a:t>4.LINQ (Language Integrated Query)</a:t>
            </a:r>
            <a:r>
              <a:rPr lang="en-US" sz="2400" dirty="0"/>
              <a:t>: Delegates are used extensively in LINQ for defining predicates, projections, and transformations on collections or sequences of data.</a:t>
            </a:r>
          </a:p>
          <a:p>
            <a:endParaRPr lang="en-US" sz="2400" dirty="0"/>
          </a:p>
          <a:p>
            <a:r>
              <a:rPr lang="en-US" sz="2400" b="1" dirty="0"/>
              <a:t>5.Functional Programming</a:t>
            </a:r>
            <a:r>
              <a:rPr lang="en-US" sz="2400" dirty="0"/>
              <a:t>: Delegates enable functional programming constructs like lambda expressions and anonymous methods in C#. These features allow for more concise and expressive code by defining inline delegate instances without explicitly declaring delegate types.</a:t>
            </a:r>
          </a:p>
        </p:txBody>
      </p:sp>
      <p:sp>
        <p:nvSpPr>
          <p:cNvPr id="2" name="Title 2">
            <a:extLst>
              <a:ext uri="{FF2B5EF4-FFF2-40B4-BE49-F238E27FC236}">
                <a16:creationId xmlns:a16="http://schemas.microsoft.com/office/drawing/2014/main" id="{050376E7-9DF3-57C5-4A8F-506278FF5071}"/>
              </a:ext>
            </a:extLst>
          </p:cNvPr>
          <p:cNvSpPr>
            <a:spLocks noGrp="1"/>
          </p:cNvSpPr>
          <p:nvPr>
            <p:ph type="title"/>
          </p:nvPr>
        </p:nvSpPr>
        <p:spPr>
          <a:xfrm>
            <a:off x="126242" y="0"/>
            <a:ext cx="8865358" cy="1143000"/>
          </a:xfrm>
        </p:spPr>
        <p:txBody>
          <a:bodyPr>
            <a:noAutofit/>
          </a:bodyPr>
          <a:lstStyle/>
          <a:p>
            <a:r>
              <a:rPr lang="en-US" sz="3600" dirty="0"/>
              <a:t>Common use cases of delegates in C#:</a:t>
            </a:r>
            <a:endParaRPr lang="en-IN" sz="3600" dirty="0"/>
          </a:p>
        </p:txBody>
      </p:sp>
    </p:spTree>
    <p:extLst>
      <p:ext uri="{BB962C8B-B14F-4D97-AF65-F5344CB8AC3E}">
        <p14:creationId xmlns:p14="http://schemas.microsoft.com/office/powerpoint/2010/main" val="3310584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686800" cy="1871472"/>
          </a:xfrm>
        </p:spPr>
        <p:txBody>
          <a:bodyPr/>
          <a:lstStyle/>
          <a:p>
            <a:r>
              <a:rPr lang="en-IN" dirty="0" err="1"/>
              <a:t>System.Math</a:t>
            </a:r>
            <a:r>
              <a:rPr lang="en-IN" dirty="0"/>
              <a:t> class offers many constant fields and static methods </a:t>
            </a:r>
          </a:p>
          <a:p>
            <a:r>
              <a:rPr lang="en-IN" dirty="0"/>
              <a:t>that you can use to do trigonometric, logarithmic, and other mathematical calculations</a:t>
            </a:r>
          </a:p>
        </p:txBody>
      </p:sp>
      <p:sp>
        <p:nvSpPr>
          <p:cNvPr id="3" name="Title 2"/>
          <p:cNvSpPr>
            <a:spLocks noGrp="1"/>
          </p:cNvSpPr>
          <p:nvPr>
            <p:ph type="title"/>
          </p:nvPr>
        </p:nvSpPr>
        <p:spPr/>
        <p:txBody>
          <a:bodyPr/>
          <a:lstStyle/>
          <a:p>
            <a:r>
              <a:rPr lang="en-IN" dirty="0"/>
              <a:t>math functions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584200"/>
          <a:ext cx="9144000" cy="5054600"/>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a:txBody>
                    <a:bodyPr/>
                    <a:lstStyle/>
                    <a:p>
                      <a:r>
                        <a:rPr lang="en-IN" dirty="0">
                          <a:solidFill>
                            <a:schemeClr val="tx1"/>
                          </a:solidFill>
                        </a:rPr>
                        <a:t>Name</a:t>
                      </a:r>
                    </a:p>
                  </a:txBody>
                  <a:tcPr anchor="ctr"/>
                </a:tc>
                <a:tc>
                  <a:txBody>
                    <a:bodyPr/>
                    <a:lstStyle/>
                    <a:p>
                      <a:r>
                        <a:rPr lang="en-IN"/>
                        <a:t>Description</a:t>
                      </a:r>
                    </a:p>
                  </a:txBody>
                  <a:tcPr anchor="ctr"/>
                </a:tc>
                <a:extLst>
                  <a:ext uri="{0D108BD9-81ED-4DB2-BD59-A6C34878D82A}">
                    <a16:rowId xmlns:a16="http://schemas.microsoft.com/office/drawing/2014/main" val="10000"/>
                  </a:ext>
                </a:extLst>
              </a:tr>
              <a:tr h="370840">
                <a:tc>
                  <a:txBody>
                    <a:bodyPr/>
                    <a:lstStyle/>
                    <a:p>
                      <a:r>
                        <a:rPr lang="en-IN" dirty="0">
                          <a:solidFill>
                            <a:schemeClr val="tx1"/>
                          </a:solidFill>
                        </a:rPr>
                        <a:t>Abs(Decimal)</a:t>
                      </a:r>
                    </a:p>
                  </a:txBody>
                  <a:tcPr anchor="ctr"/>
                </a:tc>
                <a:tc>
                  <a:txBody>
                    <a:bodyPr/>
                    <a:lstStyle/>
                    <a:p>
                      <a:r>
                        <a:rPr lang="en-IN" dirty="0"/>
                        <a:t>Returns the absolute value of a Decimal number.</a:t>
                      </a:r>
                    </a:p>
                  </a:txBody>
                  <a:tcPr anchor="ctr"/>
                </a:tc>
                <a:extLst>
                  <a:ext uri="{0D108BD9-81ED-4DB2-BD59-A6C34878D82A}">
                    <a16:rowId xmlns:a16="http://schemas.microsoft.com/office/drawing/2014/main" val="10001"/>
                  </a:ext>
                </a:extLst>
              </a:tr>
              <a:tr h="370840">
                <a:tc>
                  <a:txBody>
                    <a:bodyPr/>
                    <a:lstStyle/>
                    <a:p>
                      <a:r>
                        <a:rPr lang="en-IN" dirty="0">
                          <a:solidFill>
                            <a:schemeClr val="tx1"/>
                          </a:solidFill>
                        </a:rPr>
                        <a:t>Abs(Double)</a:t>
                      </a:r>
                    </a:p>
                  </a:txBody>
                  <a:tcPr anchor="ctr"/>
                </a:tc>
                <a:tc>
                  <a:txBody>
                    <a:bodyPr/>
                    <a:lstStyle/>
                    <a:p>
                      <a:r>
                        <a:rPr lang="en-IN"/>
                        <a:t>Returns the absolute value of a double-precision floating-point number.</a:t>
                      </a:r>
                    </a:p>
                  </a:txBody>
                  <a:tcPr anchor="ctr"/>
                </a:tc>
                <a:extLst>
                  <a:ext uri="{0D108BD9-81ED-4DB2-BD59-A6C34878D82A}">
                    <a16:rowId xmlns:a16="http://schemas.microsoft.com/office/drawing/2014/main" val="10002"/>
                  </a:ext>
                </a:extLst>
              </a:tr>
              <a:tr h="370840">
                <a:tc>
                  <a:txBody>
                    <a:bodyPr/>
                    <a:lstStyle/>
                    <a:p>
                      <a:r>
                        <a:rPr lang="en-IN" dirty="0">
                          <a:solidFill>
                            <a:schemeClr val="tx1"/>
                          </a:solidFill>
                        </a:rPr>
                        <a:t>Acos(Double)</a:t>
                      </a:r>
                    </a:p>
                  </a:txBody>
                  <a:tcPr anchor="ctr"/>
                </a:tc>
                <a:tc>
                  <a:txBody>
                    <a:bodyPr/>
                    <a:lstStyle/>
                    <a:p>
                      <a:r>
                        <a:rPr lang="en-IN"/>
                        <a:t>Returns the angle whose cosine is the specified number.</a:t>
                      </a:r>
                    </a:p>
                  </a:txBody>
                  <a:tcPr anchor="ctr"/>
                </a:tc>
                <a:extLst>
                  <a:ext uri="{0D108BD9-81ED-4DB2-BD59-A6C34878D82A}">
                    <a16:rowId xmlns:a16="http://schemas.microsoft.com/office/drawing/2014/main" val="10003"/>
                  </a:ext>
                </a:extLst>
              </a:tr>
              <a:tr h="370840">
                <a:tc>
                  <a:txBody>
                    <a:bodyPr/>
                    <a:lstStyle/>
                    <a:p>
                      <a:r>
                        <a:rPr lang="en-IN" dirty="0">
                          <a:solidFill>
                            <a:schemeClr val="tx1"/>
                          </a:solidFill>
                        </a:rPr>
                        <a:t>Asin(Double)</a:t>
                      </a:r>
                    </a:p>
                  </a:txBody>
                  <a:tcPr anchor="ctr"/>
                </a:tc>
                <a:tc>
                  <a:txBody>
                    <a:bodyPr/>
                    <a:lstStyle/>
                    <a:p>
                      <a:r>
                        <a:rPr lang="en-IN"/>
                        <a:t>Returns the angle whose sine is the specified number.</a:t>
                      </a:r>
                    </a:p>
                  </a:txBody>
                  <a:tcPr anchor="ctr"/>
                </a:tc>
                <a:extLst>
                  <a:ext uri="{0D108BD9-81ED-4DB2-BD59-A6C34878D82A}">
                    <a16:rowId xmlns:a16="http://schemas.microsoft.com/office/drawing/2014/main" val="10004"/>
                  </a:ext>
                </a:extLst>
              </a:tr>
              <a:tr h="370840">
                <a:tc>
                  <a:txBody>
                    <a:bodyPr/>
                    <a:lstStyle/>
                    <a:p>
                      <a:r>
                        <a:rPr lang="en-IN" dirty="0">
                          <a:solidFill>
                            <a:schemeClr val="tx1"/>
                          </a:solidFill>
                        </a:rPr>
                        <a:t>Atan(Double)</a:t>
                      </a:r>
                    </a:p>
                  </a:txBody>
                  <a:tcPr anchor="ctr"/>
                </a:tc>
                <a:tc>
                  <a:txBody>
                    <a:bodyPr/>
                    <a:lstStyle/>
                    <a:p>
                      <a:r>
                        <a:rPr lang="en-IN"/>
                        <a:t>Returns the angle whose tangent is the specified number.</a:t>
                      </a:r>
                    </a:p>
                  </a:txBody>
                  <a:tcPr anchor="ctr"/>
                </a:tc>
                <a:extLst>
                  <a:ext uri="{0D108BD9-81ED-4DB2-BD59-A6C34878D82A}">
                    <a16:rowId xmlns:a16="http://schemas.microsoft.com/office/drawing/2014/main" val="10005"/>
                  </a:ext>
                </a:extLst>
              </a:tr>
              <a:tr h="370840">
                <a:tc>
                  <a:txBody>
                    <a:bodyPr/>
                    <a:lstStyle/>
                    <a:p>
                      <a:r>
                        <a:rPr lang="en-IN" dirty="0">
                          <a:solidFill>
                            <a:schemeClr val="tx1"/>
                          </a:solidFill>
                          <a:hlinkClick r:id="rId2"/>
                        </a:rPr>
                        <a:t>Atan2(Double, Double)</a:t>
                      </a:r>
                      <a:endParaRPr lang="en-IN" dirty="0">
                        <a:solidFill>
                          <a:schemeClr val="tx1"/>
                        </a:solidFill>
                      </a:endParaRPr>
                    </a:p>
                  </a:txBody>
                  <a:tcPr anchor="ctr"/>
                </a:tc>
                <a:tc>
                  <a:txBody>
                    <a:bodyPr/>
                    <a:lstStyle/>
                    <a:p>
                      <a:r>
                        <a:rPr lang="en-IN"/>
                        <a:t>Returns the angle whose tangent is the quotient of two specified numbers.</a:t>
                      </a:r>
                    </a:p>
                  </a:txBody>
                  <a:tcPr anchor="ctr"/>
                </a:tc>
                <a:extLst>
                  <a:ext uri="{0D108BD9-81ED-4DB2-BD59-A6C34878D82A}">
                    <a16:rowId xmlns:a16="http://schemas.microsoft.com/office/drawing/2014/main" val="10006"/>
                  </a:ext>
                </a:extLst>
              </a:tr>
              <a:tr h="370840">
                <a:tc>
                  <a:txBody>
                    <a:bodyPr/>
                    <a:lstStyle/>
                    <a:p>
                      <a:r>
                        <a:rPr lang="en-IN" dirty="0" err="1">
                          <a:solidFill>
                            <a:schemeClr val="tx1"/>
                          </a:solidFill>
                          <a:hlinkClick r:id="rId3"/>
                        </a:rPr>
                        <a:t>BigMul</a:t>
                      </a:r>
                      <a:r>
                        <a:rPr lang="en-IN" dirty="0">
                          <a:solidFill>
                            <a:schemeClr val="tx1"/>
                          </a:solidFill>
                          <a:hlinkClick r:id="rId3"/>
                        </a:rPr>
                        <a:t>(Int32, Int32)</a:t>
                      </a:r>
                      <a:endParaRPr lang="en-IN" dirty="0">
                        <a:solidFill>
                          <a:schemeClr val="tx1"/>
                        </a:solidFill>
                      </a:endParaRPr>
                    </a:p>
                  </a:txBody>
                  <a:tcPr anchor="ctr"/>
                </a:tc>
                <a:tc>
                  <a:txBody>
                    <a:bodyPr/>
                    <a:lstStyle/>
                    <a:p>
                      <a:r>
                        <a:rPr lang="en-IN"/>
                        <a:t>Produces the full product of two 32-bit numbers.</a:t>
                      </a:r>
                    </a:p>
                  </a:txBody>
                  <a:tcPr anchor="ctr"/>
                </a:tc>
                <a:extLst>
                  <a:ext uri="{0D108BD9-81ED-4DB2-BD59-A6C34878D82A}">
                    <a16:rowId xmlns:a16="http://schemas.microsoft.com/office/drawing/2014/main" val="10007"/>
                  </a:ext>
                </a:extLst>
              </a:tr>
              <a:tr h="370840">
                <a:tc>
                  <a:txBody>
                    <a:bodyPr/>
                    <a:lstStyle/>
                    <a:p>
                      <a:r>
                        <a:rPr lang="en-IN" dirty="0">
                          <a:solidFill>
                            <a:schemeClr val="tx1"/>
                          </a:solidFill>
                          <a:hlinkClick r:id="rId4"/>
                        </a:rPr>
                        <a:t>Ceiling(Decimal)</a:t>
                      </a:r>
                      <a:endParaRPr lang="en-IN" dirty="0">
                        <a:solidFill>
                          <a:schemeClr val="tx1"/>
                        </a:solidFill>
                      </a:endParaRPr>
                    </a:p>
                  </a:txBody>
                  <a:tcPr anchor="ctr"/>
                </a:tc>
                <a:tc>
                  <a:txBody>
                    <a:bodyPr/>
                    <a:lstStyle/>
                    <a:p>
                      <a:r>
                        <a:rPr lang="en-IN"/>
                        <a:t>Returns the smallest integral value that is greater than or equal to the specified decimal number.</a:t>
                      </a:r>
                    </a:p>
                  </a:txBody>
                  <a:tcPr anchor="ctr"/>
                </a:tc>
                <a:extLst>
                  <a:ext uri="{0D108BD9-81ED-4DB2-BD59-A6C34878D82A}">
                    <a16:rowId xmlns:a16="http://schemas.microsoft.com/office/drawing/2014/main" val="10008"/>
                  </a:ext>
                </a:extLst>
              </a:tr>
              <a:tr h="370840">
                <a:tc>
                  <a:txBody>
                    <a:bodyPr/>
                    <a:lstStyle/>
                    <a:p>
                      <a:r>
                        <a:rPr lang="en-IN" dirty="0">
                          <a:solidFill>
                            <a:schemeClr val="tx1"/>
                          </a:solidFill>
                          <a:hlinkClick r:id="rId5"/>
                        </a:rPr>
                        <a:t>Cos(Double)</a:t>
                      </a:r>
                      <a:endParaRPr lang="en-IN" dirty="0">
                        <a:solidFill>
                          <a:schemeClr val="tx1"/>
                        </a:solidFill>
                      </a:endParaRPr>
                    </a:p>
                  </a:txBody>
                  <a:tcPr anchor="ctr"/>
                </a:tc>
                <a:tc>
                  <a:txBody>
                    <a:bodyPr/>
                    <a:lstStyle/>
                    <a:p>
                      <a:r>
                        <a:rPr lang="en-IN" dirty="0"/>
                        <a:t>Returns the cosine of the specified angle.</a:t>
                      </a:r>
                    </a:p>
                  </a:txBody>
                  <a:tcPr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472518" cy="4525963"/>
          </a:xfrm>
        </p:spPr>
        <p:txBody>
          <a:bodyPr/>
          <a:lstStyle/>
          <a:p>
            <a:r>
              <a:rPr lang="en-IN" dirty="0"/>
              <a:t>give instruction to the compiler to pre-process the information before actual compilation starts.</a:t>
            </a:r>
          </a:p>
          <a:p>
            <a:r>
              <a:rPr lang="en-IN" dirty="0"/>
              <a:t>begin with #</a:t>
            </a:r>
          </a:p>
          <a:p>
            <a:r>
              <a:rPr lang="en-IN" dirty="0"/>
              <a:t>do not end with a semicolon      ;</a:t>
            </a:r>
          </a:p>
        </p:txBody>
      </p:sp>
      <p:sp>
        <p:nvSpPr>
          <p:cNvPr id="3" name="Title 2"/>
          <p:cNvSpPr>
            <a:spLocks noGrp="1"/>
          </p:cNvSpPr>
          <p:nvPr>
            <p:ph type="title"/>
          </p:nvPr>
        </p:nvSpPr>
        <p:spPr/>
        <p:txBody>
          <a:bodyPr/>
          <a:lstStyle/>
          <a:p>
            <a:r>
              <a:rPr lang="en-IN" dirty="0" err="1"/>
              <a:t>Preprocessor</a:t>
            </a:r>
            <a:r>
              <a:rPr lang="en-IN" dirty="0"/>
              <a:t> Directives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43519664"/>
              </p:ext>
            </p:extLst>
          </p:nvPr>
        </p:nvGraphicFramePr>
        <p:xfrm>
          <a:off x="0" y="106068"/>
          <a:ext cx="9144000" cy="6751934"/>
        </p:xfrm>
        <a:graphic>
          <a:graphicData uri="http://schemas.openxmlformats.org/drawingml/2006/table">
            <a:tbl>
              <a:tblPr firstRow="1" bandRow="1">
                <a:tableStyleId>{5C22544A-7EE6-4342-B048-85BDC9FD1C3A}</a:tableStyleId>
              </a:tblPr>
              <a:tblGrid>
                <a:gridCol w="1774640">
                  <a:extLst>
                    <a:ext uri="{9D8B030D-6E8A-4147-A177-3AD203B41FA5}">
                      <a16:colId xmlns:a16="http://schemas.microsoft.com/office/drawing/2014/main" val="20000"/>
                    </a:ext>
                  </a:extLst>
                </a:gridCol>
                <a:gridCol w="7369360">
                  <a:extLst>
                    <a:ext uri="{9D8B030D-6E8A-4147-A177-3AD203B41FA5}">
                      <a16:colId xmlns:a16="http://schemas.microsoft.com/office/drawing/2014/main" val="20001"/>
                    </a:ext>
                  </a:extLst>
                </a:gridCol>
              </a:tblGrid>
              <a:tr h="653915">
                <a:tc>
                  <a:txBody>
                    <a:bodyPr/>
                    <a:lstStyle/>
                    <a:p>
                      <a:r>
                        <a:rPr lang="en-IN" dirty="0" err="1"/>
                        <a:t>Preprocessor</a:t>
                      </a:r>
                      <a:r>
                        <a:rPr lang="en-IN" dirty="0"/>
                        <a:t> Directive</a:t>
                      </a:r>
                    </a:p>
                  </a:txBody>
                  <a:tcPr anchor="ctr"/>
                </a:tc>
                <a:tc>
                  <a:txBody>
                    <a:bodyPr/>
                    <a:lstStyle/>
                    <a:p>
                      <a:r>
                        <a:rPr lang="en-IN" dirty="0"/>
                        <a:t>Description.</a:t>
                      </a:r>
                    </a:p>
                  </a:txBody>
                  <a:tcPr anchor="ctr"/>
                </a:tc>
                <a:extLst>
                  <a:ext uri="{0D108BD9-81ED-4DB2-BD59-A6C34878D82A}">
                    <a16:rowId xmlns:a16="http://schemas.microsoft.com/office/drawing/2014/main" val="10000"/>
                  </a:ext>
                </a:extLst>
              </a:tr>
              <a:tr h="378856">
                <a:tc>
                  <a:txBody>
                    <a:bodyPr/>
                    <a:lstStyle/>
                    <a:p>
                      <a:r>
                        <a:rPr lang="en-IN"/>
                        <a:t>#define</a:t>
                      </a:r>
                    </a:p>
                  </a:txBody>
                  <a:tcPr anchor="ctr"/>
                </a:tc>
                <a:tc>
                  <a:txBody>
                    <a:bodyPr/>
                    <a:lstStyle/>
                    <a:p>
                      <a:r>
                        <a:rPr lang="en-IN"/>
                        <a:t>It defines a sequence of characters, called symbol.</a:t>
                      </a:r>
                    </a:p>
                  </a:txBody>
                  <a:tcPr anchor="ctr"/>
                </a:tc>
                <a:extLst>
                  <a:ext uri="{0D108BD9-81ED-4DB2-BD59-A6C34878D82A}">
                    <a16:rowId xmlns:a16="http://schemas.microsoft.com/office/drawing/2014/main" val="10001"/>
                  </a:ext>
                </a:extLst>
              </a:tr>
              <a:tr h="378856">
                <a:tc>
                  <a:txBody>
                    <a:bodyPr/>
                    <a:lstStyle/>
                    <a:p>
                      <a:r>
                        <a:rPr lang="en-IN"/>
                        <a:t>#undef</a:t>
                      </a:r>
                    </a:p>
                  </a:txBody>
                  <a:tcPr anchor="ctr"/>
                </a:tc>
                <a:tc>
                  <a:txBody>
                    <a:bodyPr/>
                    <a:lstStyle/>
                    <a:p>
                      <a:r>
                        <a:rPr lang="en-IN"/>
                        <a:t>It allows you to undefine a symbol.</a:t>
                      </a:r>
                    </a:p>
                  </a:txBody>
                  <a:tcPr anchor="ctr"/>
                </a:tc>
                <a:extLst>
                  <a:ext uri="{0D108BD9-81ED-4DB2-BD59-A6C34878D82A}">
                    <a16:rowId xmlns:a16="http://schemas.microsoft.com/office/drawing/2014/main" val="10002"/>
                  </a:ext>
                </a:extLst>
              </a:tr>
              <a:tr h="653915">
                <a:tc>
                  <a:txBody>
                    <a:bodyPr/>
                    <a:lstStyle/>
                    <a:p>
                      <a:r>
                        <a:rPr lang="en-IN"/>
                        <a:t>#if</a:t>
                      </a:r>
                    </a:p>
                  </a:txBody>
                  <a:tcPr anchor="ctr"/>
                </a:tc>
                <a:tc>
                  <a:txBody>
                    <a:bodyPr/>
                    <a:lstStyle/>
                    <a:p>
                      <a:r>
                        <a:rPr lang="en-IN"/>
                        <a:t>It allows testing a symbol or symbols to see if they evaluate to true.</a:t>
                      </a:r>
                    </a:p>
                  </a:txBody>
                  <a:tcPr anchor="ctr"/>
                </a:tc>
                <a:extLst>
                  <a:ext uri="{0D108BD9-81ED-4DB2-BD59-A6C34878D82A}">
                    <a16:rowId xmlns:a16="http://schemas.microsoft.com/office/drawing/2014/main" val="10003"/>
                  </a:ext>
                </a:extLst>
              </a:tr>
              <a:tr h="653915">
                <a:tc>
                  <a:txBody>
                    <a:bodyPr/>
                    <a:lstStyle/>
                    <a:p>
                      <a:r>
                        <a:rPr lang="en-IN"/>
                        <a:t>#else</a:t>
                      </a:r>
                    </a:p>
                  </a:txBody>
                  <a:tcPr anchor="ctr"/>
                </a:tc>
                <a:tc>
                  <a:txBody>
                    <a:bodyPr/>
                    <a:lstStyle/>
                    <a:p>
                      <a:r>
                        <a:rPr lang="en-IN"/>
                        <a:t>It allows to create a compound conditional directive, along with #if.</a:t>
                      </a:r>
                    </a:p>
                  </a:txBody>
                  <a:tcPr anchor="ctr"/>
                </a:tc>
                <a:extLst>
                  <a:ext uri="{0D108BD9-81ED-4DB2-BD59-A6C34878D82A}">
                    <a16:rowId xmlns:a16="http://schemas.microsoft.com/office/drawing/2014/main" val="10004"/>
                  </a:ext>
                </a:extLst>
              </a:tr>
              <a:tr h="378856">
                <a:tc>
                  <a:txBody>
                    <a:bodyPr/>
                    <a:lstStyle/>
                    <a:p>
                      <a:r>
                        <a:rPr lang="en-IN"/>
                        <a:t>#elif</a:t>
                      </a:r>
                    </a:p>
                  </a:txBody>
                  <a:tcPr anchor="ctr"/>
                </a:tc>
                <a:tc>
                  <a:txBody>
                    <a:bodyPr/>
                    <a:lstStyle/>
                    <a:p>
                      <a:r>
                        <a:rPr lang="en-IN"/>
                        <a:t>It allows creating a compound conditional directive.</a:t>
                      </a:r>
                    </a:p>
                  </a:txBody>
                  <a:tcPr anchor="ctr"/>
                </a:tc>
                <a:extLst>
                  <a:ext uri="{0D108BD9-81ED-4DB2-BD59-A6C34878D82A}">
                    <a16:rowId xmlns:a16="http://schemas.microsoft.com/office/drawing/2014/main" val="10005"/>
                  </a:ext>
                </a:extLst>
              </a:tr>
              <a:tr h="378856">
                <a:tc>
                  <a:txBody>
                    <a:bodyPr/>
                    <a:lstStyle/>
                    <a:p>
                      <a:r>
                        <a:rPr lang="en-IN" dirty="0"/>
                        <a:t>#</a:t>
                      </a:r>
                      <a:r>
                        <a:rPr lang="en-IN" dirty="0" err="1"/>
                        <a:t>endif</a:t>
                      </a:r>
                      <a:endParaRPr lang="en-IN" dirty="0"/>
                    </a:p>
                  </a:txBody>
                  <a:tcPr anchor="ctr"/>
                </a:tc>
                <a:tc>
                  <a:txBody>
                    <a:bodyPr/>
                    <a:lstStyle/>
                    <a:p>
                      <a:r>
                        <a:rPr lang="en-IN"/>
                        <a:t>Specifies the end of a conditional directive.</a:t>
                      </a:r>
                    </a:p>
                  </a:txBody>
                  <a:tcPr anchor="ctr"/>
                </a:tc>
                <a:extLst>
                  <a:ext uri="{0D108BD9-81ED-4DB2-BD59-A6C34878D82A}">
                    <a16:rowId xmlns:a16="http://schemas.microsoft.com/office/drawing/2014/main" val="10006"/>
                  </a:ext>
                </a:extLst>
              </a:tr>
              <a:tr h="653915">
                <a:tc>
                  <a:txBody>
                    <a:bodyPr/>
                    <a:lstStyle/>
                    <a:p>
                      <a:r>
                        <a:rPr lang="en-IN" dirty="0"/>
                        <a:t>#line</a:t>
                      </a:r>
                    </a:p>
                  </a:txBody>
                  <a:tcPr anchor="ctr"/>
                </a:tc>
                <a:tc>
                  <a:txBody>
                    <a:bodyPr/>
                    <a:lstStyle/>
                    <a:p>
                      <a:r>
                        <a:rPr lang="en-IN" dirty="0"/>
                        <a:t>It lets you modify the compiler's line number for errors and warnings.  </a:t>
                      </a:r>
                      <a:r>
                        <a:rPr lang="en-IN" b="1" dirty="0">
                          <a:solidFill>
                            <a:srgbClr val="FF0000"/>
                          </a:solidFill>
                        </a:rPr>
                        <a:t>E.g. #line 123  or #line</a:t>
                      </a:r>
                      <a:r>
                        <a:rPr lang="en-IN" b="1" baseline="0" dirty="0">
                          <a:solidFill>
                            <a:srgbClr val="FF0000"/>
                          </a:solidFill>
                        </a:rPr>
                        <a:t> 500 title</a:t>
                      </a:r>
                      <a:r>
                        <a:rPr lang="en-IN" b="1" dirty="0">
                          <a:solidFill>
                            <a:srgbClr val="FF0000"/>
                          </a:solidFill>
                        </a:rPr>
                        <a:t>   #line default</a:t>
                      </a:r>
                    </a:p>
                  </a:txBody>
                  <a:tcPr anchor="ctr"/>
                </a:tc>
                <a:extLst>
                  <a:ext uri="{0D108BD9-81ED-4DB2-BD59-A6C34878D82A}">
                    <a16:rowId xmlns:a16="http://schemas.microsoft.com/office/drawing/2014/main" val="10007"/>
                  </a:ext>
                </a:extLst>
              </a:tr>
              <a:tr h="653915">
                <a:tc>
                  <a:txBody>
                    <a:bodyPr/>
                    <a:lstStyle/>
                    <a:p>
                      <a:r>
                        <a:rPr lang="en-IN" dirty="0"/>
                        <a:t>#error</a:t>
                      </a:r>
                    </a:p>
                  </a:txBody>
                  <a:tcPr anchor="ctr"/>
                </a:tc>
                <a:tc>
                  <a:txBody>
                    <a:bodyPr/>
                    <a:lstStyle/>
                    <a:p>
                      <a:r>
                        <a:rPr lang="en-IN" dirty="0"/>
                        <a:t>It allows generating an error from a specific location in your code.</a:t>
                      </a:r>
                    </a:p>
                  </a:txBody>
                  <a:tcPr anchor="ctr"/>
                </a:tc>
                <a:extLst>
                  <a:ext uri="{0D108BD9-81ED-4DB2-BD59-A6C34878D82A}">
                    <a16:rowId xmlns:a16="http://schemas.microsoft.com/office/drawing/2014/main" val="10008"/>
                  </a:ext>
                </a:extLst>
              </a:tr>
              <a:tr h="653915">
                <a:tc>
                  <a:txBody>
                    <a:bodyPr/>
                    <a:lstStyle/>
                    <a:p>
                      <a:r>
                        <a:rPr lang="en-IN" dirty="0"/>
                        <a:t>#warning</a:t>
                      </a:r>
                    </a:p>
                  </a:txBody>
                  <a:tcPr anchor="ctr"/>
                </a:tc>
                <a:tc>
                  <a:txBody>
                    <a:bodyPr/>
                    <a:lstStyle/>
                    <a:p>
                      <a:r>
                        <a:rPr lang="en-IN" dirty="0"/>
                        <a:t>It allows generating a level one warning from a specific location in your code.</a:t>
                      </a:r>
                    </a:p>
                  </a:txBody>
                  <a:tcPr anchor="ctr"/>
                </a:tc>
                <a:extLst>
                  <a:ext uri="{0D108BD9-81ED-4DB2-BD59-A6C34878D82A}">
                    <a16:rowId xmlns:a16="http://schemas.microsoft.com/office/drawing/2014/main" val="10009"/>
                  </a:ext>
                </a:extLst>
              </a:tr>
              <a:tr h="934164">
                <a:tc>
                  <a:txBody>
                    <a:bodyPr/>
                    <a:lstStyle/>
                    <a:p>
                      <a:r>
                        <a:rPr lang="en-US" dirty="0"/>
                        <a:t>#region</a:t>
                      </a:r>
                    </a:p>
                  </a:txBody>
                  <a:tcPr anchor="ctr"/>
                </a:tc>
                <a:tc>
                  <a:txBody>
                    <a:bodyPr/>
                    <a:lstStyle/>
                    <a:p>
                      <a:r>
                        <a:rPr lang="en-US"/>
                        <a:t>It lets you specify a block of code that you can expand or collapse when using the outlining feature of the Visual Studio Code Editor.</a:t>
                      </a:r>
                    </a:p>
                  </a:txBody>
                  <a:tcPr anchor="ctr"/>
                </a:tc>
                <a:extLst>
                  <a:ext uri="{0D108BD9-81ED-4DB2-BD59-A6C34878D82A}">
                    <a16:rowId xmlns:a16="http://schemas.microsoft.com/office/drawing/2014/main" val="10010"/>
                  </a:ext>
                </a:extLst>
              </a:tr>
              <a:tr h="378856">
                <a:tc>
                  <a:txBody>
                    <a:bodyPr/>
                    <a:lstStyle/>
                    <a:p>
                      <a:r>
                        <a:rPr lang="en-US" dirty="0"/>
                        <a:t>#</a:t>
                      </a:r>
                      <a:r>
                        <a:rPr lang="en-US" dirty="0" err="1"/>
                        <a:t>endregion</a:t>
                      </a:r>
                      <a:endParaRPr lang="en-US" dirty="0"/>
                    </a:p>
                  </a:txBody>
                  <a:tcPr anchor="ctr"/>
                </a:tc>
                <a:tc>
                  <a:txBody>
                    <a:bodyPr/>
                    <a:lstStyle/>
                    <a:p>
                      <a:r>
                        <a:rPr lang="en-US" dirty="0"/>
                        <a:t>It marks the end of a #region block.</a:t>
                      </a:r>
                    </a:p>
                  </a:txBody>
                  <a:tcPr anchor="ctr"/>
                </a:tc>
                <a:extLst>
                  <a:ext uri="{0D108BD9-81ED-4DB2-BD59-A6C34878D82A}">
                    <a16:rowId xmlns:a16="http://schemas.microsoft.com/office/drawing/2014/main" val="1001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143000"/>
            <a:ext cx="8229600" cy="4525963"/>
          </a:xfrm>
        </p:spPr>
        <p:txBody>
          <a:bodyPr/>
          <a:lstStyle/>
          <a:p>
            <a:r>
              <a:rPr lang="en-US" dirty="0"/>
              <a:t>Compiler reports the lines of errors</a:t>
            </a:r>
          </a:p>
          <a:p>
            <a:r>
              <a:rPr lang="en-US" dirty="0"/>
              <a:t>#line report the current line error</a:t>
            </a:r>
          </a:p>
          <a:p>
            <a:endParaRPr lang="en-US" dirty="0"/>
          </a:p>
        </p:txBody>
      </p:sp>
      <p:sp>
        <p:nvSpPr>
          <p:cNvPr id="3" name="Title 2"/>
          <p:cNvSpPr>
            <a:spLocks noGrp="1"/>
          </p:cNvSpPr>
          <p:nvPr>
            <p:ph type="title"/>
          </p:nvPr>
        </p:nvSpPr>
        <p:spPr/>
        <p:txBody>
          <a:bodyPr/>
          <a:lstStyle/>
          <a:p>
            <a:r>
              <a:rPr lang="en-US" dirty="0"/>
              <a:t>#line</a:t>
            </a:r>
          </a:p>
        </p:txBody>
      </p:sp>
      <p:sp>
        <p:nvSpPr>
          <p:cNvPr id="4" name="Rectangle 3"/>
          <p:cNvSpPr>
            <a:spLocks noChangeArrowheads="1"/>
          </p:cNvSpPr>
          <p:nvPr/>
        </p:nvSpPr>
        <p:spPr bwMode="auto">
          <a:xfrm>
            <a:off x="3200400" y="2181285"/>
            <a:ext cx="5943600" cy="452431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class Program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static void Main()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#line 999</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dirty="0">
                <a:ln>
                  <a:noFill/>
                </a:ln>
                <a:solidFill>
                  <a:schemeClr val="tx1"/>
                </a:solidFill>
                <a:effectLst/>
                <a:latin typeface="Arial Unicode MS" pitchFamily="34" charset="-128"/>
                <a:cs typeface="Arial" pitchFamily="34" charset="0"/>
              </a:rPr>
              <a:t>       throw new Exception();</a:t>
            </a:r>
          </a:p>
          <a:p>
            <a:pPr lvl="0" fontAlgn="base">
              <a:spcBef>
                <a:spcPct val="0"/>
              </a:spcBef>
              <a:spcAft>
                <a:spcPct val="0"/>
              </a:spcAft>
            </a:pPr>
            <a:r>
              <a:rPr lang="en-US" sz="2400" dirty="0">
                <a:latin typeface="Arial Unicode MS" pitchFamily="34" charset="-128"/>
                <a:cs typeface="Arial" pitchFamily="34" charset="0"/>
              </a:rPr>
              <a:t> #line default</a:t>
            </a:r>
          </a:p>
          <a:p>
            <a:pPr lvl="0" fontAlgn="base">
              <a:spcBef>
                <a:spcPct val="0"/>
              </a:spcBef>
              <a:spcAft>
                <a:spcPct val="0"/>
              </a:spcAft>
            </a:pPr>
            <a:r>
              <a:rPr lang="en-US" sz="2400" dirty="0">
                <a:latin typeface="Arial Unicode MS" pitchFamily="34" charset="-128"/>
                <a:cs typeface="Arial" pitchFamily="34" charset="0"/>
              </a:rPr>
              <a:t>       throw new Exception();</a:t>
            </a:r>
          </a:p>
          <a:p>
            <a:pPr lvl="0" fontAlgn="base">
              <a:spcBef>
                <a:spcPct val="0"/>
              </a:spcBef>
              <a:spcAft>
                <a:spcPct val="0"/>
              </a:spcAft>
            </a:pPr>
            <a:r>
              <a:rPr lang="en-US" sz="2400" dirty="0">
                <a:latin typeface="Arial Unicode MS" pitchFamily="34" charset="-128"/>
                <a:cs typeface="Arial" pitchFamily="34" charset="0"/>
              </a:rPr>
              <a:t> #line hidden</a:t>
            </a:r>
          </a:p>
          <a:p>
            <a:pPr lvl="0" fontAlgn="base">
              <a:spcBef>
                <a:spcPct val="0"/>
              </a:spcBef>
              <a:spcAft>
                <a:spcPct val="0"/>
              </a:spcAft>
            </a:pPr>
            <a:r>
              <a:rPr lang="en-US" sz="2400" dirty="0">
                <a:latin typeface="Arial Unicode MS" pitchFamily="34" charset="-128"/>
                <a:cs typeface="Arial" pitchFamily="34" charset="0"/>
              </a:rPr>
              <a:t>       throw new Exception();</a:t>
            </a:r>
            <a:endParaRPr kumimoji="0" lang="en-US" sz="2400" b="0" i="0" u="none" strike="noStrike" cap="none" normalizeH="0" baseline="0" dirty="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r>
              <a:rPr kumimoji="0" lang="en-US" sz="2000" b="0" i="0" u="none" strike="noStrike" cap="none" normalizeH="0" baseline="0" dirty="0">
                <a:ln>
                  <a:noFill/>
                </a:ln>
                <a:solidFill>
                  <a:schemeClr val="tx1"/>
                </a:solidFill>
                <a:effectLst/>
                <a:latin typeface="Arial" pitchFamily="34" charset="0"/>
                <a:cs typeface="Arial" pitchFamily="34" charset="0"/>
              </a:rPr>
              <a:t> </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525963"/>
          </a:xfrm>
        </p:spPr>
        <p:txBody>
          <a:bodyPr/>
          <a:lstStyle/>
          <a:p>
            <a:r>
              <a:rPr lang="en-US" dirty="0"/>
              <a:t>The #error directive creates a compilation error. When this directive is reached, your program won't compile.</a:t>
            </a:r>
          </a:p>
          <a:p>
            <a:endParaRPr lang="en-US" dirty="0"/>
          </a:p>
        </p:txBody>
      </p:sp>
      <p:sp>
        <p:nvSpPr>
          <p:cNvPr id="3" name="Title 2"/>
          <p:cNvSpPr>
            <a:spLocks noGrp="1"/>
          </p:cNvSpPr>
          <p:nvPr>
            <p:ph type="title"/>
          </p:nvPr>
        </p:nvSpPr>
        <p:spPr/>
        <p:txBody>
          <a:bodyPr/>
          <a:lstStyle/>
          <a:p>
            <a:r>
              <a:rPr lang="en-US" dirty="0"/>
              <a:t>#error</a:t>
            </a:r>
          </a:p>
        </p:txBody>
      </p:sp>
      <p:sp>
        <p:nvSpPr>
          <p:cNvPr id="5" name="Rectangle 4"/>
          <p:cNvSpPr/>
          <p:nvPr/>
        </p:nvSpPr>
        <p:spPr>
          <a:xfrm>
            <a:off x="4343400" y="2361808"/>
            <a:ext cx="4800600" cy="472479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Rectangle 1"/>
          <p:cNvSpPr>
            <a:spLocks noChangeArrowheads="1"/>
          </p:cNvSpPr>
          <p:nvPr/>
        </p:nvSpPr>
        <p:spPr bwMode="auto">
          <a:xfrm>
            <a:off x="4343400" y="2333685"/>
            <a:ext cx="48006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#define A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#define B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#if A &amp;&amp; B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#error Never define A and B at the same time!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a:t>
            </a:r>
            <a:r>
              <a:rPr kumimoji="0" lang="en-US" sz="2400" b="0" i="0" u="none" strike="noStrike" cap="none" normalizeH="0" baseline="0" dirty="0" err="1">
                <a:ln>
                  <a:noFill/>
                </a:ln>
                <a:solidFill>
                  <a:schemeClr val="tx1"/>
                </a:solidFill>
                <a:effectLst/>
                <a:latin typeface="Arial Unicode MS" pitchFamily="34" charset="-128"/>
                <a:cs typeface="Arial" pitchFamily="34" charset="0"/>
              </a:rPr>
              <a:t>endif</a:t>
            </a:r>
            <a:endParaRPr kumimoji="0" lang="en-US" sz="2400" b="0" i="0" u="none" strike="noStrike" cap="none" normalizeH="0" baseline="0" dirty="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 class Program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static void Main()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r>
              <a:rPr kumimoji="0" lang="en-US" sz="2000" b="0" i="0" u="none" strike="noStrike" cap="none" normalizeH="0" baseline="0" dirty="0">
                <a:ln>
                  <a:noFill/>
                </a:ln>
                <a:solidFill>
                  <a:schemeClr val="tx1"/>
                </a:solidFill>
                <a:effectLst/>
                <a:latin typeface="Arial" pitchFamily="34" charset="0"/>
                <a:cs typeface="Arial" pitchFamily="34" charset="0"/>
              </a:rPr>
              <a:t> </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#warning directive adds a compile-time warning.</a:t>
            </a:r>
          </a:p>
          <a:p>
            <a:r>
              <a:rPr lang="en-US" dirty="0"/>
              <a:t>It issues warnings. </a:t>
            </a:r>
          </a:p>
          <a:p>
            <a:r>
              <a:rPr lang="en-US" dirty="0"/>
              <a:t>These are shown in </a:t>
            </a:r>
          </a:p>
          <a:p>
            <a:pPr>
              <a:buNone/>
            </a:pPr>
            <a:r>
              <a:rPr lang="en-US" dirty="0"/>
              <a:t>  Visual Studio in the </a:t>
            </a:r>
          </a:p>
          <a:p>
            <a:pPr>
              <a:buNone/>
            </a:pPr>
            <a:r>
              <a:rPr lang="en-US" dirty="0"/>
              <a:t>   source file and in </a:t>
            </a:r>
          </a:p>
          <a:p>
            <a:pPr>
              <a:buNone/>
            </a:pPr>
            <a:r>
              <a:rPr lang="en-US" dirty="0"/>
              <a:t>   the Error List dialog.</a:t>
            </a:r>
          </a:p>
        </p:txBody>
      </p:sp>
      <p:sp>
        <p:nvSpPr>
          <p:cNvPr id="3" name="Title 2"/>
          <p:cNvSpPr>
            <a:spLocks noGrp="1"/>
          </p:cNvSpPr>
          <p:nvPr>
            <p:ph type="title"/>
          </p:nvPr>
        </p:nvSpPr>
        <p:spPr/>
        <p:txBody>
          <a:bodyPr/>
          <a:lstStyle/>
          <a:p>
            <a:r>
              <a:rPr lang="en-US" dirty="0"/>
              <a:t>#warning</a:t>
            </a:r>
          </a:p>
        </p:txBody>
      </p:sp>
      <p:sp>
        <p:nvSpPr>
          <p:cNvPr id="4" name="Rectangle 1"/>
          <p:cNvSpPr>
            <a:spLocks noChangeArrowheads="1"/>
          </p:cNvSpPr>
          <p:nvPr/>
        </p:nvSpPr>
        <p:spPr bwMode="auto">
          <a:xfrm>
            <a:off x="4343400" y="2333685"/>
            <a:ext cx="4800600" cy="267765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8100000" scaled="1"/>
            <a:tileRect/>
          </a:gra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Unicode MS" pitchFamily="34" charset="-128"/>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 class Program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static void Main()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a:latin typeface="Arial Unicode MS" pitchFamily="34" charset="-128"/>
                <a:cs typeface="Arial" pitchFamily="34" charset="0"/>
              </a:rPr>
              <a:t>        </a:t>
            </a: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Unicode MS" pitchFamily="34" charset="-128"/>
                <a:cs typeface="Arial" pitchFamily="34" charset="0"/>
              </a:rPr>
              <a:t>     }</a:t>
            </a:r>
            <a:r>
              <a:rPr kumimoji="0" lang="en-US" sz="2000" b="0" i="0" u="none" strike="noStrike" cap="none" normalizeH="0" baseline="0" dirty="0">
                <a:ln>
                  <a:noFill/>
                </a:ln>
                <a:solidFill>
                  <a:schemeClr val="tx1"/>
                </a:solidFill>
                <a:effectLst/>
                <a:latin typeface="Arial" pitchFamily="34" charset="0"/>
                <a:cs typeface="Arial" pitchFamily="34" charset="0"/>
              </a:rPr>
              <a:t> </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08037"/>
            <a:ext cx="8229600" cy="4525963"/>
          </a:xfrm>
        </p:spPr>
        <p:txBody>
          <a:bodyPr/>
          <a:lstStyle/>
          <a:p>
            <a:r>
              <a:rPr lang="en-US" dirty="0"/>
              <a:t>#region directive partitions written code.</a:t>
            </a:r>
          </a:p>
          <a:p>
            <a:r>
              <a:rPr lang="en-US" dirty="0"/>
              <a:t>Organize code into blocks that can be expanded or collapsed visually.</a:t>
            </a:r>
          </a:p>
        </p:txBody>
      </p:sp>
      <p:sp>
        <p:nvSpPr>
          <p:cNvPr id="3" name="Title 2"/>
          <p:cNvSpPr>
            <a:spLocks noGrp="1"/>
          </p:cNvSpPr>
          <p:nvPr>
            <p:ph type="title"/>
          </p:nvPr>
        </p:nvSpPr>
        <p:spPr>
          <a:xfrm>
            <a:off x="457200" y="-76200"/>
            <a:ext cx="8229600" cy="1143000"/>
          </a:xfrm>
        </p:spPr>
        <p:txBody>
          <a:bodyPr/>
          <a:lstStyle/>
          <a:p>
            <a:r>
              <a:rPr lang="en-US" dirty="0"/>
              <a:t>#region ……….#</a:t>
            </a:r>
            <a:r>
              <a:rPr lang="en-US" dirty="0" err="1"/>
              <a:t>endregion</a:t>
            </a:r>
            <a:endParaRPr lang="en-US" dirty="0"/>
          </a:p>
        </p:txBody>
      </p:sp>
      <p:sp>
        <p:nvSpPr>
          <p:cNvPr id="4" name="Rectangle 3"/>
          <p:cNvSpPr/>
          <p:nvPr/>
        </p:nvSpPr>
        <p:spPr>
          <a:xfrm>
            <a:off x="2819400" y="2286000"/>
            <a:ext cx="5943600" cy="415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lvl="0" fontAlgn="base">
              <a:spcBef>
                <a:spcPct val="0"/>
              </a:spcBef>
              <a:spcAft>
                <a:spcPct val="0"/>
              </a:spcAft>
            </a:pPr>
            <a:r>
              <a:rPr lang="en-US" sz="2400" dirty="0">
                <a:latin typeface="Arial Unicode MS" pitchFamily="34" charset="-128"/>
                <a:cs typeface="Arial" pitchFamily="34" charset="0"/>
              </a:rPr>
              <a:t>class Program </a:t>
            </a:r>
          </a:p>
          <a:p>
            <a:pPr lvl="0" fontAlgn="base">
              <a:spcBef>
                <a:spcPct val="0"/>
              </a:spcBef>
              <a:spcAft>
                <a:spcPct val="0"/>
              </a:spcAft>
            </a:pPr>
            <a:r>
              <a:rPr lang="en-US" sz="2400" dirty="0">
                <a:latin typeface="Arial Unicode MS" pitchFamily="34" charset="-128"/>
                <a:cs typeface="Arial" pitchFamily="34" charset="0"/>
              </a:rPr>
              <a:t>    { </a:t>
            </a:r>
          </a:p>
          <a:p>
            <a:pPr lvl="0" fontAlgn="base">
              <a:spcBef>
                <a:spcPct val="0"/>
              </a:spcBef>
              <a:spcAft>
                <a:spcPct val="0"/>
              </a:spcAft>
            </a:pPr>
            <a:r>
              <a:rPr lang="en-US" sz="2400" dirty="0">
                <a:latin typeface="Arial Unicode MS" pitchFamily="34" charset="-128"/>
                <a:cs typeface="Arial" pitchFamily="34" charset="0"/>
              </a:rPr>
              <a:t>       static void Main() </a:t>
            </a:r>
          </a:p>
          <a:p>
            <a:pPr lvl="0" fontAlgn="base">
              <a:spcBef>
                <a:spcPct val="0"/>
              </a:spcBef>
              <a:spcAft>
                <a:spcPct val="0"/>
              </a:spcAft>
            </a:pPr>
            <a:r>
              <a:rPr lang="en-US" sz="2400" dirty="0">
                <a:latin typeface="Arial Unicode MS" pitchFamily="34" charset="-128"/>
                <a:cs typeface="Arial" pitchFamily="34" charset="0"/>
              </a:rPr>
              <a:t>        {</a:t>
            </a:r>
          </a:p>
          <a:p>
            <a:pPr lvl="0" fontAlgn="base">
              <a:spcBef>
                <a:spcPct val="0"/>
              </a:spcBef>
              <a:spcAft>
                <a:spcPct val="0"/>
              </a:spcAft>
            </a:pPr>
            <a:r>
              <a:rPr lang="en-US" sz="2400" dirty="0">
                <a:latin typeface="Arial Unicode MS" pitchFamily="34" charset="-128"/>
                <a:cs typeface="Arial" pitchFamily="34" charset="0"/>
              </a:rPr>
              <a:t>  #region </a:t>
            </a:r>
            <a:r>
              <a:rPr lang="en-US" sz="2400" dirty="0" err="1">
                <a:latin typeface="Arial Unicode MS" pitchFamily="34" charset="-128"/>
                <a:cs typeface="Arial" pitchFamily="34" charset="0"/>
              </a:rPr>
              <a:t>primeNo</a:t>
            </a:r>
            <a:endParaRPr lang="en-US" sz="2400" dirty="0">
              <a:latin typeface="Arial Unicode MS" pitchFamily="34" charset="-128"/>
              <a:cs typeface="Arial" pitchFamily="34" charset="0"/>
            </a:endParaRPr>
          </a:p>
          <a:p>
            <a:pPr lvl="0" fontAlgn="base">
              <a:spcBef>
                <a:spcPct val="0"/>
              </a:spcBef>
              <a:spcAft>
                <a:spcPct val="0"/>
              </a:spcAft>
            </a:pPr>
            <a:r>
              <a:rPr lang="en-US" sz="2400" dirty="0">
                <a:latin typeface="Arial Unicode MS" pitchFamily="34" charset="-128"/>
                <a:cs typeface="Arial" pitchFamily="34" charset="0"/>
              </a:rPr>
              <a:t>          	line 1</a:t>
            </a:r>
          </a:p>
          <a:p>
            <a:pPr lvl="0" fontAlgn="base">
              <a:spcBef>
                <a:spcPct val="0"/>
              </a:spcBef>
              <a:spcAft>
                <a:spcPct val="0"/>
              </a:spcAft>
            </a:pPr>
            <a:r>
              <a:rPr lang="en-US" sz="2400" dirty="0">
                <a:latin typeface="Arial Unicode MS" pitchFamily="34" charset="-128"/>
                <a:cs typeface="Arial" pitchFamily="34" charset="0"/>
              </a:rPr>
              <a:t>	Line 2</a:t>
            </a:r>
          </a:p>
          <a:p>
            <a:pPr lvl="0" fontAlgn="base">
              <a:spcBef>
                <a:spcPct val="0"/>
              </a:spcBef>
              <a:spcAft>
                <a:spcPct val="0"/>
              </a:spcAft>
            </a:pPr>
            <a:r>
              <a:rPr lang="en-US" sz="2400" dirty="0">
                <a:latin typeface="Arial Unicode MS" pitchFamily="34" charset="-128"/>
                <a:cs typeface="Arial" pitchFamily="34" charset="0"/>
              </a:rPr>
              <a:t>  #</a:t>
            </a:r>
            <a:r>
              <a:rPr lang="en-US" sz="2400" dirty="0" err="1">
                <a:latin typeface="Arial Unicode MS" pitchFamily="34" charset="-128"/>
                <a:cs typeface="Arial" pitchFamily="34" charset="0"/>
              </a:rPr>
              <a:t>endregion</a:t>
            </a:r>
            <a:endParaRPr lang="en-US" sz="2400" dirty="0">
              <a:latin typeface="Arial Unicode MS" pitchFamily="34" charset="-128"/>
              <a:cs typeface="Arial" pitchFamily="34" charset="0"/>
            </a:endParaRPr>
          </a:p>
          <a:p>
            <a:pPr lvl="0" fontAlgn="base">
              <a:spcBef>
                <a:spcPct val="0"/>
              </a:spcBef>
              <a:spcAft>
                <a:spcPct val="0"/>
              </a:spcAft>
            </a:pPr>
            <a:r>
              <a:rPr lang="en-US" sz="2400" dirty="0">
                <a:latin typeface="Arial Unicode MS" pitchFamily="34" charset="-128"/>
                <a:cs typeface="Arial" pitchFamily="34" charset="0"/>
              </a:rPr>
              <a:t>	Line 3</a:t>
            </a:r>
          </a:p>
          <a:p>
            <a:pPr lvl="0" fontAlgn="base">
              <a:spcBef>
                <a:spcPct val="0"/>
              </a:spcBef>
              <a:spcAft>
                <a:spcPct val="0"/>
              </a:spcAft>
            </a:pPr>
            <a:r>
              <a:rPr lang="en-US" sz="2400" dirty="0">
                <a:latin typeface="Arial Unicode MS" pitchFamily="34" charset="-128"/>
                <a:cs typeface="Arial" pitchFamily="34" charset="0"/>
              </a:rPr>
              <a:t>         }</a:t>
            </a:r>
          </a:p>
          <a:p>
            <a:pPr lvl="0" fontAlgn="base">
              <a:spcBef>
                <a:spcPct val="0"/>
              </a:spcBef>
              <a:spcAft>
                <a:spcPct val="0"/>
              </a:spcAft>
            </a:pPr>
            <a:r>
              <a:rPr lang="en-US" sz="2400" dirty="0">
                <a:latin typeface="Arial Unicode MS" pitchFamily="34" charset="-128"/>
                <a:cs typeface="Arial" pitchFamily="34" charset="0"/>
              </a:rPr>
              <a:t>     }</a:t>
            </a:r>
            <a:r>
              <a:rPr lang="en-US" sz="2000" dirty="0">
                <a:latin typeface="Arial" pitchFamily="34" charset="0"/>
                <a:cs typeface="Arial" pitchFamily="34" charset="0"/>
              </a:rPr>
              <a:t> </a:t>
            </a:r>
            <a:endParaRPr lang="en-US" sz="48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Invented by </a:t>
            </a:r>
            <a:r>
              <a:rPr lang="en-US" b="1" u="sng" dirty="0">
                <a:solidFill>
                  <a:srgbClr val="FF0000"/>
                </a:solidFill>
              </a:rPr>
              <a:t>Anders Hejlsberg</a:t>
            </a:r>
          </a:p>
          <a:p>
            <a:r>
              <a:rPr lang="en-US" dirty="0"/>
              <a:t>C# uses simplicity of </a:t>
            </a:r>
            <a:r>
              <a:rPr lang="en-US" b="1" dirty="0"/>
              <a:t>java and c++ </a:t>
            </a:r>
          </a:p>
          <a:p>
            <a:r>
              <a:rPr lang="en-US" dirty="0"/>
              <a:t>Has access to Framework Class Library of .NET for application development</a:t>
            </a:r>
          </a:p>
          <a:p>
            <a:r>
              <a:rPr lang="en-US" dirty="0"/>
              <a:t>C# source code can access both unmanaged &amp; managed code in .NET application</a:t>
            </a:r>
          </a:p>
          <a:p>
            <a:r>
              <a:rPr lang="en-US" dirty="0"/>
              <a:t>Source code syntax is similar to C,C++, and JAVA</a:t>
            </a:r>
          </a:p>
          <a:p>
            <a:r>
              <a:rPr lang="en-US" dirty="0"/>
              <a:t>C# is case sensitive</a:t>
            </a:r>
          </a:p>
          <a:p>
            <a:r>
              <a:rPr lang="en-US" dirty="0"/>
              <a:t>Own set of keywords to represent program</a:t>
            </a:r>
          </a:p>
          <a:p>
            <a:endParaRPr lang="en-US" dirty="0"/>
          </a:p>
        </p:txBody>
      </p:sp>
      <p:sp>
        <p:nvSpPr>
          <p:cNvPr id="3" name="Title 2"/>
          <p:cNvSpPr>
            <a:spLocks noGrp="1"/>
          </p:cNvSpPr>
          <p:nvPr>
            <p:ph type="title"/>
          </p:nvPr>
        </p:nvSpPr>
        <p:spPr/>
        <p:txBody>
          <a:bodyPr/>
          <a:lstStyle/>
          <a:p>
            <a:r>
              <a:rPr lang="en-US" dirty="0"/>
              <a:t>Introduction to 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49019543"/>
              </p:ext>
            </p:extLst>
          </p:nvPr>
        </p:nvGraphicFramePr>
        <p:xfrm>
          <a:off x="457200" y="1481138"/>
          <a:ext cx="8458200" cy="3937000"/>
        </p:xfrm>
        <a:graphic>
          <a:graphicData uri="http://schemas.openxmlformats.org/drawingml/2006/table">
            <a:tbl>
              <a:tblPr firstRow="1" bandRow="1">
                <a:tableStyleId>{5C22544A-7EE6-4342-B048-85BDC9FD1C3A}</a:tableStyleId>
              </a:tblPr>
              <a:tblGrid>
                <a:gridCol w="3330100">
                  <a:extLst>
                    <a:ext uri="{9D8B030D-6E8A-4147-A177-3AD203B41FA5}">
                      <a16:colId xmlns:a16="http://schemas.microsoft.com/office/drawing/2014/main" val="20000"/>
                    </a:ext>
                  </a:extLst>
                </a:gridCol>
                <a:gridCol w="5128100">
                  <a:extLst>
                    <a:ext uri="{9D8B030D-6E8A-4147-A177-3AD203B41FA5}">
                      <a16:colId xmlns:a16="http://schemas.microsoft.com/office/drawing/2014/main" val="20001"/>
                    </a:ext>
                  </a:extLst>
                </a:gridCol>
              </a:tblGrid>
              <a:tr h="370840">
                <a:tc>
                  <a:txBody>
                    <a:bodyPr/>
                    <a:lstStyle/>
                    <a:p>
                      <a:r>
                        <a:rPr kumimoji="0" lang="en-US" sz="1800" b="1" kern="1200" baseline="0" dirty="0">
                          <a:solidFill>
                            <a:schemeClr val="lt1"/>
                          </a:solidFill>
                          <a:latin typeface="+mn-lt"/>
                          <a:ea typeface="+mn-ea"/>
                          <a:cs typeface="+mn-cs"/>
                        </a:rPr>
                        <a:t>Mechanism</a:t>
                      </a:r>
                      <a:endParaRPr lang="en-US" dirty="0"/>
                    </a:p>
                  </a:txBody>
                  <a:tcPr/>
                </a:tc>
                <a:tc>
                  <a:txBody>
                    <a:bodyPr/>
                    <a:lstStyle/>
                    <a:p>
                      <a:r>
                        <a:rPr kumimoji="0" lang="en-US" sz="1800" b="1" kern="1200" baseline="0" dirty="0">
                          <a:solidFill>
                            <a:schemeClr val="lt1"/>
                          </a:solidFill>
                          <a:latin typeface="+mn-lt"/>
                          <a:ea typeface="+mn-ea"/>
                          <a:cs typeface="+mn-cs"/>
                        </a:rPr>
                        <a:t>Description</a:t>
                      </a:r>
                      <a:endParaRPr lang="en-US" dirty="0"/>
                    </a:p>
                  </a:txBody>
                  <a:tcPr/>
                </a:tc>
                <a:extLst>
                  <a:ext uri="{0D108BD9-81ED-4DB2-BD59-A6C34878D82A}">
                    <a16:rowId xmlns:a16="http://schemas.microsoft.com/office/drawing/2014/main" val="10000"/>
                  </a:ext>
                </a:extLst>
              </a:tr>
              <a:tr h="370840">
                <a:tc>
                  <a:txBody>
                    <a:bodyPr/>
                    <a:lstStyle/>
                    <a:p>
                      <a:r>
                        <a:rPr kumimoji="0" lang="en-US" sz="1800" kern="1200" baseline="0" dirty="0">
                          <a:solidFill>
                            <a:schemeClr val="dk1"/>
                          </a:solidFill>
                          <a:latin typeface="+mn-lt"/>
                          <a:ea typeface="+mn-ea"/>
                          <a:cs typeface="+mn-cs"/>
                        </a:rPr>
                        <a:t>Value parameters</a:t>
                      </a:r>
                      <a:endParaRPr lang="en-US" dirty="0"/>
                    </a:p>
                  </a:txBody>
                  <a:tcPr/>
                </a:tc>
                <a:tc>
                  <a:txBody>
                    <a:bodyPr/>
                    <a:lstStyle/>
                    <a:p>
                      <a:r>
                        <a:rPr kumimoji="0" lang="en-US" sz="1800" kern="1200" baseline="0" dirty="0">
                          <a:solidFill>
                            <a:schemeClr val="dk1"/>
                          </a:solidFill>
                          <a:latin typeface="+mn-lt"/>
                          <a:ea typeface="+mn-ea"/>
                          <a:cs typeface="+mn-cs"/>
                        </a:rPr>
                        <a:t>This method copies the actual value of an argument into the formal parameter of</a:t>
                      </a:r>
                    </a:p>
                    <a:p>
                      <a:r>
                        <a:rPr kumimoji="0" lang="en-US" sz="1800" kern="1200" baseline="0" dirty="0">
                          <a:solidFill>
                            <a:schemeClr val="dk1"/>
                          </a:solidFill>
                          <a:latin typeface="+mn-lt"/>
                          <a:ea typeface="+mn-ea"/>
                          <a:cs typeface="+mn-cs"/>
                        </a:rPr>
                        <a:t>the function. In this case, changes made to the parameter inside the function have</a:t>
                      </a:r>
                    </a:p>
                    <a:p>
                      <a:r>
                        <a:rPr kumimoji="0" lang="en-US" sz="1800" kern="1200" baseline="0" dirty="0">
                          <a:solidFill>
                            <a:schemeClr val="dk1"/>
                          </a:solidFill>
                          <a:latin typeface="+mn-lt"/>
                          <a:ea typeface="+mn-ea"/>
                          <a:cs typeface="+mn-cs"/>
                        </a:rPr>
                        <a:t>no effect on the argument.</a:t>
                      </a:r>
                      <a:endParaRPr lang="en-US" dirty="0"/>
                    </a:p>
                  </a:txBody>
                  <a:tcPr/>
                </a:tc>
                <a:extLst>
                  <a:ext uri="{0D108BD9-81ED-4DB2-BD59-A6C34878D82A}">
                    <a16:rowId xmlns:a16="http://schemas.microsoft.com/office/drawing/2014/main" val="10001"/>
                  </a:ext>
                </a:extLst>
              </a:tr>
              <a:tr h="370840">
                <a:tc>
                  <a:txBody>
                    <a:bodyPr/>
                    <a:lstStyle/>
                    <a:p>
                      <a:r>
                        <a:rPr kumimoji="0" lang="en-US" sz="1800" kern="1200" baseline="0" dirty="0">
                          <a:solidFill>
                            <a:schemeClr val="dk1"/>
                          </a:solidFill>
                          <a:latin typeface="+mn-lt"/>
                          <a:ea typeface="+mn-ea"/>
                          <a:cs typeface="+mn-cs"/>
                        </a:rPr>
                        <a:t>Reference parameters</a:t>
                      </a:r>
                      <a:endParaRPr lang="en-US" dirty="0"/>
                    </a:p>
                  </a:txBody>
                  <a:tcPr/>
                </a:tc>
                <a:tc>
                  <a:txBody>
                    <a:bodyPr/>
                    <a:lstStyle/>
                    <a:p>
                      <a:r>
                        <a:rPr kumimoji="0" lang="en-US" sz="1800" kern="1200" baseline="0" dirty="0">
                          <a:solidFill>
                            <a:schemeClr val="dk1"/>
                          </a:solidFill>
                          <a:latin typeface="+mn-lt"/>
                          <a:ea typeface="+mn-ea"/>
                          <a:cs typeface="+mn-cs"/>
                        </a:rPr>
                        <a:t>This method copies the reference to the memory location of an argument into the</a:t>
                      </a:r>
                    </a:p>
                    <a:p>
                      <a:r>
                        <a:rPr kumimoji="0" lang="en-US" sz="1800" kern="1200" baseline="0" dirty="0">
                          <a:solidFill>
                            <a:schemeClr val="dk1"/>
                          </a:solidFill>
                          <a:latin typeface="+mn-lt"/>
                          <a:ea typeface="+mn-ea"/>
                          <a:cs typeface="+mn-cs"/>
                        </a:rPr>
                        <a:t>formal parameter. This means that changes made to the parameter affect the</a:t>
                      </a:r>
                    </a:p>
                    <a:p>
                      <a:r>
                        <a:rPr kumimoji="0" lang="en-US" sz="1800" kern="1200" baseline="0" dirty="0">
                          <a:solidFill>
                            <a:schemeClr val="dk1"/>
                          </a:solidFill>
                          <a:latin typeface="+mn-lt"/>
                          <a:ea typeface="+mn-ea"/>
                          <a:cs typeface="+mn-cs"/>
                        </a:rPr>
                        <a:t>argument.</a:t>
                      </a:r>
                      <a:endParaRPr lang="en-US" dirty="0"/>
                    </a:p>
                  </a:txBody>
                  <a:tcPr/>
                </a:tc>
                <a:extLst>
                  <a:ext uri="{0D108BD9-81ED-4DB2-BD59-A6C34878D82A}">
                    <a16:rowId xmlns:a16="http://schemas.microsoft.com/office/drawing/2014/main" val="10002"/>
                  </a:ext>
                </a:extLst>
              </a:tr>
              <a:tr h="370840">
                <a:tc>
                  <a:txBody>
                    <a:bodyPr/>
                    <a:lstStyle/>
                    <a:p>
                      <a:r>
                        <a:rPr kumimoji="0" lang="en-US" sz="1800" kern="1200" baseline="0">
                          <a:solidFill>
                            <a:schemeClr val="dk1"/>
                          </a:solidFill>
                          <a:latin typeface="+mn-lt"/>
                          <a:ea typeface="+mn-ea"/>
                          <a:cs typeface="+mn-cs"/>
                        </a:rPr>
                        <a:t>Out </a:t>
                      </a:r>
                      <a:r>
                        <a:rPr kumimoji="0" lang="en-US" sz="1800" kern="1200" baseline="0" dirty="0">
                          <a:solidFill>
                            <a:schemeClr val="dk1"/>
                          </a:solidFill>
                          <a:latin typeface="+mn-lt"/>
                          <a:ea typeface="+mn-ea"/>
                          <a:cs typeface="+mn-cs"/>
                        </a:rPr>
                        <a:t>parameters</a:t>
                      </a:r>
                      <a:endParaRPr lang="en-US" dirty="0"/>
                    </a:p>
                  </a:txBody>
                  <a:tcPr/>
                </a:tc>
                <a:tc>
                  <a:txBody>
                    <a:bodyPr/>
                    <a:lstStyle/>
                    <a:p>
                      <a:r>
                        <a:rPr kumimoji="0" lang="en-US" sz="1800" kern="1200" baseline="0" dirty="0">
                          <a:solidFill>
                            <a:schemeClr val="dk1"/>
                          </a:solidFill>
                          <a:latin typeface="+mn-lt"/>
                          <a:ea typeface="+mn-ea"/>
                          <a:cs typeface="+mn-cs"/>
                        </a:rPr>
                        <a:t>This method helps in returning more than one value.</a:t>
                      </a:r>
                      <a:endParaRPr lang="en-US" dirty="0"/>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normAutofit/>
          </a:bodyPr>
          <a:lstStyle/>
          <a:p>
            <a:r>
              <a:rPr lang="en-US" dirty="0"/>
              <a:t>Parameter Passing Technique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143000"/>
            <a:ext cx="8229600" cy="5224272"/>
          </a:xfrm>
        </p:spPr>
        <p:txBody>
          <a:bodyPr>
            <a:normAutofit fontScale="92500" lnSpcReduction="10000"/>
          </a:bodyPr>
          <a:lstStyle/>
          <a:p>
            <a:pPr>
              <a:buNone/>
            </a:pPr>
            <a:r>
              <a:rPr lang="en-US" dirty="0"/>
              <a:t>using System;</a:t>
            </a:r>
          </a:p>
          <a:p>
            <a:pPr>
              <a:buNone/>
            </a:pPr>
            <a:r>
              <a:rPr lang="en-US" dirty="0"/>
              <a:t>…….</a:t>
            </a:r>
          </a:p>
          <a:p>
            <a:pPr>
              <a:buNone/>
            </a:pPr>
            <a:r>
              <a:rPr lang="en-US" dirty="0">
                <a:solidFill>
                  <a:srgbClr val="FF0000"/>
                </a:solidFill>
              </a:rPr>
              <a:t>// A “hello world!” program in C#</a:t>
            </a:r>
          </a:p>
          <a:p>
            <a:pPr>
              <a:buNone/>
            </a:pPr>
            <a:r>
              <a:rPr lang="en-US" dirty="0"/>
              <a:t>Class Helloworld</a:t>
            </a:r>
          </a:p>
          <a:p>
            <a:pPr>
              <a:buNone/>
            </a:pPr>
            <a:r>
              <a:rPr lang="en-US" dirty="0"/>
              <a:t>{</a:t>
            </a:r>
          </a:p>
          <a:p>
            <a:pPr>
              <a:buNone/>
            </a:pPr>
            <a:r>
              <a:rPr lang="en-US" dirty="0"/>
              <a:t>   static void Main(string [] args)</a:t>
            </a:r>
          </a:p>
          <a:p>
            <a:pPr>
              <a:buNone/>
            </a:pPr>
            <a:r>
              <a:rPr lang="en-US" dirty="0"/>
              <a:t>       {</a:t>
            </a:r>
          </a:p>
          <a:p>
            <a:pPr>
              <a:buNone/>
            </a:pPr>
            <a:r>
              <a:rPr lang="en-US" dirty="0"/>
              <a:t>            </a:t>
            </a:r>
            <a:r>
              <a:rPr lang="en-US" dirty="0" err="1"/>
              <a:t>Console.WriteLine</a:t>
            </a:r>
            <a:r>
              <a:rPr lang="en-US" dirty="0"/>
              <a:t>(“Hello World!”);</a:t>
            </a:r>
          </a:p>
          <a:p>
            <a:pPr>
              <a:buNone/>
            </a:pPr>
            <a:r>
              <a:rPr lang="en-IN" sz="2800" dirty="0"/>
              <a:t>			Console.ReadKey();</a:t>
            </a:r>
            <a:r>
              <a:rPr lang="en-US" dirty="0"/>
              <a:t>  </a:t>
            </a:r>
          </a:p>
          <a:p>
            <a:pPr>
              <a:buNone/>
            </a:pPr>
            <a:r>
              <a:rPr lang="en-US" dirty="0"/>
              <a:t>       }</a:t>
            </a:r>
          </a:p>
          <a:p>
            <a:pPr>
              <a:buNone/>
            </a:pPr>
            <a:r>
              <a:rPr lang="en-US" dirty="0"/>
              <a:t>}</a:t>
            </a:r>
          </a:p>
          <a:p>
            <a:r>
              <a:rPr lang="en-US" dirty="0"/>
              <a:t>             the </a:t>
            </a:r>
            <a:r>
              <a:rPr lang="en-US" b="1" dirty="0"/>
              <a:t>using</a:t>
            </a:r>
            <a:r>
              <a:rPr lang="en-US" dirty="0"/>
              <a:t> keyword refers to resources in      the .net Framework class Library </a:t>
            </a:r>
          </a:p>
        </p:txBody>
      </p:sp>
      <p:sp>
        <p:nvSpPr>
          <p:cNvPr id="3" name="Title 2"/>
          <p:cNvSpPr>
            <a:spLocks noGrp="1"/>
          </p:cNvSpPr>
          <p:nvPr>
            <p:ph type="title"/>
          </p:nvPr>
        </p:nvSpPr>
        <p:spPr/>
        <p:txBody>
          <a:bodyPr>
            <a:normAutofit/>
          </a:bodyPr>
          <a:lstStyle/>
          <a:p>
            <a:r>
              <a:rPr lang="en-US" dirty="0"/>
              <a:t>Programming structure of C#</a:t>
            </a:r>
          </a:p>
        </p:txBody>
      </p:sp>
      <p:sp>
        <p:nvSpPr>
          <p:cNvPr id="4" name="Rounded Rectangular Callout 3"/>
          <p:cNvSpPr/>
          <p:nvPr/>
        </p:nvSpPr>
        <p:spPr>
          <a:xfrm>
            <a:off x="6477000" y="1143000"/>
            <a:ext cx="2286000" cy="609600"/>
          </a:xfrm>
          <a:prstGeom prst="wedgeRoundRectCallout">
            <a:avLst>
              <a:gd name="adj1" fmla="val -59602"/>
              <a:gd name="adj2" fmla="val 97115"/>
              <a:gd name="adj3" fmla="val 16667"/>
            </a:avLst>
          </a:prstGeom>
          <a:ln>
            <a:noFill/>
          </a:ln>
          <a:effectLst/>
          <a:scene3d>
            <a:camera prst="orthographicFront">
              <a:rot lat="0" lon="0" rev="0"/>
            </a:camera>
            <a:lightRig rig="chilly" dir="t">
              <a:rot lat="0" lon="0" rev="18480000"/>
            </a:lightRig>
          </a:scene3d>
          <a:sp3d prstMaterial="clear">
            <a:bevelT h="63500"/>
          </a:sp3d>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Comment in C#</a:t>
            </a:r>
          </a:p>
        </p:txBody>
      </p:sp>
      <p:sp>
        <p:nvSpPr>
          <p:cNvPr id="5" name="Rounded Rectangular Callout 4"/>
          <p:cNvSpPr/>
          <p:nvPr/>
        </p:nvSpPr>
        <p:spPr>
          <a:xfrm>
            <a:off x="5943600" y="2286000"/>
            <a:ext cx="2286000" cy="609600"/>
          </a:xfrm>
          <a:prstGeom prst="wedgeRoundRectCallout">
            <a:avLst>
              <a:gd name="adj1" fmla="val -59602"/>
              <a:gd name="adj2" fmla="val 97115"/>
              <a:gd name="adj3" fmla="val 16667"/>
            </a:avLst>
          </a:prstGeom>
          <a:ln>
            <a:noFill/>
          </a:ln>
          <a:effectLst/>
          <a:scene3d>
            <a:camera prst="orthographicFront">
              <a:rot lat="0" lon="0" rev="0"/>
            </a:camera>
            <a:lightRig rig="chilly" dir="t">
              <a:rot lat="0" lon="0" rev="18480000"/>
            </a:lightRig>
          </a:scene3d>
          <a:sp3d prstMaterial="clear">
            <a:bevelT h="635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Command line arguments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224272"/>
          </a:xfrm>
        </p:spPr>
        <p:txBody>
          <a:bodyPr>
            <a:normAutofit/>
          </a:bodyPr>
          <a:lstStyle/>
          <a:p>
            <a:pPr>
              <a:buNone/>
            </a:pPr>
            <a:r>
              <a:rPr lang="en-US" dirty="0"/>
              <a:t>using System;</a:t>
            </a:r>
          </a:p>
          <a:p>
            <a:pPr>
              <a:buNone/>
            </a:pPr>
            <a:r>
              <a:rPr lang="en-US" dirty="0"/>
              <a:t>…….</a:t>
            </a:r>
          </a:p>
          <a:p>
            <a:pPr>
              <a:buNone/>
            </a:pPr>
            <a:r>
              <a:rPr lang="en-US" dirty="0">
                <a:solidFill>
                  <a:srgbClr val="FF0000"/>
                </a:solidFill>
              </a:rPr>
              <a:t>// A “hello world!” program in C#</a:t>
            </a:r>
          </a:p>
          <a:p>
            <a:pPr>
              <a:buNone/>
            </a:pPr>
            <a:r>
              <a:rPr lang="en-US" dirty="0"/>
              <a:t>Class Helloworld</a:t>
            </a:r>
          </a:p>
          <a:p>
            <a:pPr>
              <a:buNone/>
            </a:pPr>
            <a:r>
              <a:rPr lang="en-US" dirty="0"/>
              <a:t>{</a:t>
            </a:r>
          </a:p>
          <a:p>
            <a:pPr>
              <a:buNone/>
            </a:pPr>
            <a:r>
              <a:rPr lang="en-US" dirty="0"/>
              <a:t>   static void Main(string [] args)</a:t>
            </a:r>
          </a:p>
          <a:p>
            <a:pPr>
              <a:buNone/>
            </a:pPr>
            <a:r>
              <a:rPr lang="en-US" dirty="0"/>
              <a:t>       {</a:t>
            </a:r>
          </a:p>
          <a:p>
            <a:pPr>
              <a:buNone/>
            </a:pPr>
            <a:r>
              <a:rPr lang="en-US" dirty="0"/>
              <a:t>            Console.writeLine(“Hello {0}”,args[0]);</a:t>
            </a:r>
          </a:p>
          <a:p>
            <a:pPr>
              <a:buNone/>
            </a:pPr>
            <a:r>
              <a:rPr lang="en-US" dirty="0"/>
              <a:t>		    Console.writeLine(“</a:t>
            </a:r>
            <a:r>
              <a:rPr lang="en-US"/>
              <a:t>Hello {0}”,</a:t>
            </a:r>
            <a:r>
              <a:rPr lang="en-US" dirty="0"/>
              <a:t>args[1]);</a:t>
            </a:r>
          </a:p>
          <a:p>
            <a:pPr>
              <a:buNone/>
            </a:pPr>
            <a:r>
              <a:rPr lang="en-US" dirty="0"/>
              <a:t>      }</a:t>
            </a:r>
          </a:p>
          <a:p>
            <a:pPr>
              <a:buNone/>
            </a:pPr>
            <a:r>
              <a:rPr lang="en-US" dirty="0"/>
              <a:t>}</a:t>
            </a:r>
          </a:p>
        </p:txBody>
      </p:sp>
      <p:sp>
        <p:nvSpPr>
          <p:cNvPr id="3" name="Title 2"/>
          <p:cNvSpPr>
            <a:spLocks noGrp="1"/>
          </p:cNvSpPr>
          <p:nvPr>
            <p:ph type="title"/>
          </p:nvPr>
        </p:nvSpPr>
        <p:spPr/>
        <p:txBody>
          <a:bodyPr>
            <a:normAutofit/>
          </a:bodyPr>
          <a:lstStyle/>
          <a:p>
            <a:r>
              <a:rPr lang="en-US" dirty="0"/>
              <a:t>Command Line argument in C#</a:t>
            </a:r>
          </a:p>
        </p:txBody>
      </p:sp>
      <p:sp>
        <p:nvSpPr>
          <p:cNvPr id="5" name="Rounded Rectangular Callout 4"/>
          <p:cNvSpPr/>
          <p:nvPr/>
        </p:nvSpPr>
        <p:spPr>
          <a:xfrm>
            <a:off x="5943600" y="2667000"/>
            <a:ext cx="2286000" cy="609600"/>
          </a:xfrm>
          <a:prstGeom prst="wedgeRoundRectCallout">
            <a:avLst>
              <a:gd name="adj1" fmla="val -59602"/>
              <a:gd name="adj2" fmla="val 97115"/>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Command line arguments</a:t>
            </a:r>
          </a:p>
        </p:txBody>
      </p:sp>
      <p:sp>
        <p:nvSpPr>
          <p:cNvPr id="6" name="Rounded Rectangular Callout 5"/>
          <p:cNvSpPr/>
          <p:nvPr/>
        </p:nvSpPr>
        <p:spPr>
          <a:xfrm>
            <a:off x="6477000" y="5791200"/>
            <a:ext cx="2286000" cy="609600"/>
          </a:xfrm>
          <a:prstGeom prst="wedgeRoundRectCallout">
            <a:avLst>
              <a:gd name="adj1" fmla="val -56525"/>
              <a:gd name="adj2" fmla="val -122116"/>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placeholder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p:spPr>
        <p:txBody>
          <a:bodyPr/>
          <a:lstStyle/>
          <a:p>
            <a:r>
              <a:rPr lang="en-IN" dirty="0"/>
              <a:t>A </a:t>
            </a:r>
            <a:r>
              <a:rPr lang="en-IN" b="1" dirty="0"/>
              <a:t>namespace</a:t>
            </a:r>
            <a:r>
              <a:rPr lang="en-IN" dirty="0"/>
              <a:t> is designed for providing a way to keep one set of names separate from another.</a:t>
            </a:r>
          </a:p>
          <a:p>
            <a:pPr>
              <a:buNone/>
            </a:pPr>
            <a:r>
              <a:rPr lang="en-IN" sz="1600" dirty="0"/>
              <a:t>                            namespace namespace_name</a:t>
            </a:r>
          </a:p>
          <a:p>
            <a:pPr>
              <a:buNone/>
            </a:pPr>
            <a:r>
              <a:rPr lang="en-IN" sz="1600" dirty="0"/>
              <a:t>					 { </a:t>
            </a:r>
          </a:p>
          <a:p>
            <a:pPr>
              <a:buNone/>
            </a:pPr>
            <a:r>
              <a:rPr lang="en-IN" sz="1600" dirty="0"/>
              <a:t>					    // code declarations </a:t>
            </a:r>
          </a:p>
          <a:p>
            <a:pPr>
              <a:buNone/>
            </a:pPr>
            <a:r>
              <a:rPr lang="en-IN" sz="1600" dirty="0"/>
              <a:t>					}</a:t>
            </a:r>
          </a:p>
          <a:p>
            <a:pPr>
              <a:buNone/>
            </a:pPr>
            <a:r>
              <a:rPr lang="en-IN" sz="1600" dirty="0"/>
              <a:t>e.g.</a:t>
            </a:r>
          </a:p>
          <a:p>
            <a:pPr>
              <a:buNone/>
            </a:pPr>
            <a:endParaRPr lang="en-IN" sz="1600" dirty="0"/>
          </a:p>
        </p:txBody>
      </p:sp>
      <p:sp>
        <p:nvSpPr>
          <p:cNvPr id="3" name="Title 2"/>
          <p:cNvSpPr>
            <a:spLocks noGrp="1"/>
          </p:cNvSpPr>
          <p:nvPr>
            <p:ph type="title"/>
          </p:nvPr>
        </p:nvSpPr>
        <p:spPr/>
        <p:txBody>
          <a:bodyPr/>
          <a:lstStyle/>
          <a:p>
            <a:r>
              <a:rPr lang="en-US" dirty="0"/>
              <a:t>namespace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609600"/>
            <a:ext cx="8229600" cy="5376672"/>
          </a:xfrm>
        </p:spPr>
        <p:txBody>
          <a:bodyPr/>
          <a:lstStyle/>
          <a:p>
            <a:r>
              <a:rPr lang="en-US" dirty="0"/>
              <a:t>The definition of some Class looks ugly / very long</a:t>
            </a:r>
          </a:p>
          <a:p>
            <a:r>
              <a:rPr lang="en-US" sz="1600" dirty="0"/>
              <a:t>when namespace has very long name and class has long name too</a:t>
            </a:r>
            <a:r>
              <a:rPr lang="en-IN" sz="1600" dirty="0"/>
              <a:t> </a:t>
            </a:r>
          </a:p>
          <a:p>
            <a:r>
              <a:rPr lang="en-US" sz="1600" dirty="0"/>
              <a:t>we can do is to introduce </a:t>
            </a:r>
            <a:r>
              <a:rPr lang="en-US" sz="1600" b="1" dirty="0"/>
              <a:t>namespace alias</a:t>
            </a:r>
          </a:p>
          <a:p>
            <a:pPr>
              <a:buNone/>
            </a:pPr>
            <a:endParaRPr lang="en-US" sz="1600" b="1" dirty="0"/>
          </a:p>
          <a:p>
            <a:pPr>
              <a:buNone/>
            </a:pPr>
            <a:r>
              <a:rPr lang="en-US" sz="1600" b="1" dirty="0"/>
              <a:t>e.g.  using System;</a:t>
            </a:r>
          </a:p>
          <a:p>
            <a:pPr>
              <a:buNone/>
            </a:pPr>
            <a:r>
              <a:rPr lang="en-US" sz="1600" b="1" dirty="0"/>
              <a:t>        using </a:t>
            </a:r>
            <a:r>
              <a:rPr lang="en-US" sz="1600" b="1" dirty="0" err="1"/>
              <a:t>longNS</a:t>
            </a:r>
            <a:r>
              <a:rPr lang="en-US" sz="1600" b="1" dirty="0"/>
              <a:t> = myNameSpace.Namespace1.NewNameSpace;</a:t>
            </a:r>
          </a:p>
          <a:p>
            <a:pPr>
              <a:buNone/>
            </a:pPr>
            <a:r>
              <a:rPr lang="en-US" sz="1600" b="1" dirty="0"/>
              <a:t> namespace myNameSpace.Namespace1.NewNameSpace</a:t>
            </a:r>
          </a:p>
          <a:p>
            <a:pPr>
              <a:buNone/>
            </a:pPr>
            <a:r>
              <a:rPr lang="en-US" sz="1600" b="1" dirty="0"/>
              <a:t>     {	</a:t>
            </a:r>
          </a:p>
          <a:p>
            <a:pPr>
              <a:buNone/>
            </a:pPr>
            <a:r>
              <a:rPr lang="en-US" sz="1600" b="1" dirty="0"/>
              <a:t>        public class </a:t>
            </a:r>
            <a:r>
              <a:rPr lang="en-US" sz="1600" b="1" dirty="0" err="1"/>
              <a:t>SomeClass</a:t>
            </a:r>
            <a:endParaRPr lang="en-US" sz="1600" b="1" dirty="0"/>
          </a:p>
          <a:p>
            <a:pPr>
              <a:buNone/>
            </a:pPr>
            <a:r>
              <a:rPr lang="en-US" sz="1600" b="1" dirty="0"/>
              <a:t>      	{  public void show()</a:t>
            </a:r>
          </a:p>
          <a:p>
            <a:pPr>
              <a:buNone/>
            </a:pPr>
            <a:r>
              <a:rPr lang="en-US" sz="1600" b="1" dirty="0"/>
              <a:t> 		     {</a:t>
            </a:r>
          </a:p>
          <a:p>
            <a:pPr>
              <a:buNone/>
            </a:pPr>
            <a:r>
              <a:rPr lang="en-US" sz="1600" b="1" dirty="0"/>
              <a:t> 		      </a:t>
            </a:r>
            <a:r>
              <a:rPr lang="en-US" sz="1600" b="1" dirty="0" err="1"/>
              <a:t>Console.WriteLine</a:t>
            </a:r>
            <a:r>
              <a:rPr lang="en-US" sz="1600" b="1" dirty="0"/>
              <a:t>(“Hello”);</a:t>
            </a:r>
          </a:p>
          <a:p>
            <a:pPr>
              <a:buNone/>
            </a:pPr>
            <a:r>
              <a:rPr lang="en-US" sz="1600" b="1" dirty="0"/>
              <a:t>	             }</a:t>
            </a:r>
          </a:p>
          <a:p>
            <a:pPr>
              <a:buNone/>
            </a:pPr>
            <a:r>
              <a:rPr lang="en-US" sz="1600" b="1" dirty="0"/>
              <a:t>  	         }</a:t>
            </a:r>
          </a:p>
          <a:p>
            <a:pPr>
              <a:buNone/>
            </a:pPr>
            <a:r>
              <a:rPr lang="en-US" sz="1600" b="1" dirty="0"/>
              <a:t>     } </a:t>
            </a:r>
          </a:p>
          <a:p>
            <a:pPr>
              <a:buNone/>
            </a:pPr>
            <a:endParaRPr lang="en-IN" sz="1600" dirty="0"/>
          </a:p>
        </p:txBody>
      </p:sp>
      <p:sp>
        <p:nvSpPr>
          <p:cNvPr id="3" name="Title 2"/>
          <p:cNvSpPr>
            <a:spLocks noGrp="1"/>
          </p:cNvSpPr>
          <p:nvPr>
            <p:ph type="title"/>
          </p:nvPr>
        </p:nvSpPr>
        <p:spPr>
          <a:xfrm>
            <a:off x="457200" y="-228600"/>
            <a:ext cx="8229600" cy="1143000"/>
          </a:xfrm>
        </p:spPr>
        <p:txBody>
          <a:bodyPr/>
          <a:lstStyle/>
          <a:p>
            <a:r>
              <a:rPr lang="en-US" dirty="0"/>
              <a:t>Namespace alias</a:t>
            </a:r>
            <a:endParaRPr lang="en-IN" dirty="0"/>
          </a:p>
        </p:txBody>
      </p:sp>
      <p:sp>
        <p:nvSpPr>
          <p:cNvPr id="4" name="Rectangle 3"/>
          <p:cNvSpPr/>
          <p:nvPr/>
        </p:nvSpPr>
        <p:spPr>
          <a:xfrm>
            <a:off x="3810000" y="3429000"/>
            <a:ext cx="5334000" cy="286232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en-US" dirty="0"/>
              <a:t>namespace Program{</a:t>
            </a:r>
          </a:p>
          <a:p>
            <a:r>
              <a:rPr lang="en-US" dirty="0"/>
              <a:t> class Hello </a:t>
            </a:r>
          </a:p>
          <a:p>
            <a:r>
              <a:rPr lang="en-US" dirty="0"/>
              <a:t>    {</a:t>
            </a:r>
          </a:p>
          <a:p>
            <a:r>
              <a:rPr lang="en-US" dirty="0"/>
              <a:t>     static void Main() 		</a:t>
            </a:r>
          </a:p>
          <a:p>
            <a:r>
              <a:rPr lang="en-US" dirty="0"/>
              <a:t>        {</a:t>
            </a:r>
          </a:p>
          <a:p>
            <a:r>
              <a:rPr lang="en-US" dirty="0"/>
              <a:t>     </a:t>
            </a:r>
            <a:r>
              <a:rPr lang="en-US" dirty="0" err="1"/>
              <a:t>longNS.someClass</a:t>
            </a:r>
            <a:r>
              <a:rPr lang="en-US" dirty="0"/>
              <a:t> </a:t>
            </a:r>
            <a:r>
              <a:rPr lang="en-US" dirty="0" err="1"/>
              <a:t>obj</a:t>
            </a:r>
            <a:r>
              <a:rPr lang="en-US" dirty="0"/>
              <a:t> = new   </a:t>
            </a:r>
            <a:r>
              <a:rPr lang="en-US" dirty="0" err="1"/>
              <a:t>longNS.SomeClass</a:t>
            </a:r>
            <a:r>
              <a:rPr lang="en-US" dirty="0"/>
              <a:t>();</a:t>
            </a:r>
          </a:p>
          <a:p>
            <a:r>
              <a:rPr lang="en-US" dirty="0"/>
              <a:t>          </a:t>
            </a:r>
            <a:r>
              <a:rPr lang="en-US" dirty="0" err="1"/>
              <a:t>obj.show</a:t>
            </a:r>
            <a:r>
              <a:rPr lang="en-US" dirty="0"/>
              <a:t>();	</a:t>
            </a:r>
          </a:p>
          <a:p>
            <a:r>
              <a:rPr lang="en-US" dirty="0"/>
              <a:t>       </a:t>
            </a:r>
          </a:p>
          <a:p>
            <a:r>
              <a:rPr lang="en-US" dirty="0"/>
              <a:t>	}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381000" y="685800"/>
            <a:ext cx="8763000" cy="6340197"/>
          </a:xfrm>
          <a:prstGeom prst="rect">
            <a:avLst/>
          </a:prstGeom>
        </p:spPr>
        <p:txBody>
          <a:bodyPr wrap="square">
            <a:spAutoFit/>
          </a:bodyPr>
          <a:lstStyle/>
          <a:p>
            <a:r>
              <a:rPr lang="en-IN" sz="1400" dirty="0"/>
              <a:t>namespace nsp1</a:t>
            </a:r>
          </a:p>
          <a:p>
            <a:r>
              <a:rPr lang="en-IN" sz="1400" dirty="0"/>
              <a:t>{     class class1</a:t>
            </a:r>
          </a:p>
          <a:p>
            <a:r>
              <a:rPr lang="en-IN" sz="1400" dirty="0"/>
              <a:t>    {         public</a:t>
            </a:r>
          </a:p>
          <a:p>
            <a:r>
              <a:rPr lang="en-IN" sz="1400" dirty="0"/>
              <a:t>                   void show() {</a:t>
            </a:r>
          </a:p>
          <a:p>
            <a:r>
              <a:rPr lang="en-IN" sz="1400" dirty="0"/>
              <a:t>                                        Console.WriteLine("from class1 of nsp1");</a:t>
            </a:r>
          </a:p>
          <a:p>
            <a:r>
              <a:rPr lang="en-IN" sz="1400" dirty="0"/>
              <a:t>                                     }</a:t>
            </a:r>
          </a:p>
          <a:p>
            <a:r>
              <a:rPr lang="en-IN" sz="1400" dirty="0"/>
              <a:t>    }</a:t>
            </a:r>
          </a:p>
          <a:p>
            <a:r>
              <a:rPr lang="en-IN" sz="1400" dirty="0"/>
              <a:t>namespace nsp2</a:t>
            </a:r>
          </a:p>
          <a:p>
            <a:r>
              <a:rPr lang="en-IN" sz="1400" dirty="0"/>
              <a:t>{     class class1</a:t>
            </a:r>
          </a:p>
          <a:p>
            <a:r>
              <a:rPr lang="en-IN" sz="1400" dirty="0"/>
              <a:t>    {         public</a:t>
            </a:r>
          </a:p>
          <a:p>
            <a:r>
              <a:rPr lang="en-IN" sz="1400" dirty="0"/>
              <a:t>                   void show() {</a:t>
            </a:r>
          </a:p>
          <a:p>
            <a:r>
              <a:rPr lang="en-IN" sz="1400" dirty="0"/>
              <a:t>                                        Console.WriteLine("from class1 of nsp2");</a:t>
            </a:r>
          </a:p>
          <a:p>
            <a:r>
              <a:rPr lang="en-IN" sz="1400" dirty="0"/>
              <a:t>                                     }</a:t>
            </a:r>
          </a:p>
          <a:p>
            <a:r>
              <a:rPr lang="en-IN" sz="1400" dirty="0"/>
              <a:t>    }</a:t>
            </a:r>
          </a:p>
          <a:p>
            <a:endParaRPr lang="en-IN" sz="1400" dirty="0"/>
          </a:p>
          <a:p>
            <a:r>
              <a:rPr lang="en-IN" sz="1400" dirty="0"/>
              <a:t>namespace practice_prog2</a:t>
            </a:r>
          </a:p>
          <a:p>
            <a:r>
              <a:rPr lang="en-IN" sz="1400" dirty="0"/>
              <a:t>{</a:t>
            </a:r>
          </a:p>
          <a:p>
            <a:r>
              <a:rPr lang="en-IN" sz="1400" dirty="0"/>
              <a:t>    class Program</a:t>
            </a:r>
          </a:p>
          <a:p>
            <a:r>
              <a:rPr lang="en-IN" sz="1400" dirty="0"/>
              <a:t>    {</a:t>
            </a:r>
          </a:p>
          <a:p>
            <a:r>
              <a:rPr lang="en-IN" sz="1400" dirty="0"/>
              <a:t>        static void Main(string[] args)</a:t>
            </a:r>
          </a:p>
          <a:p>
            <a:r>
              <a:rPr lang="en-IN" sz="1400" dirty="0"/>
              <a:t>        {</a:t>
            </a:r>
          </a:p>
          <a:p>
            <a:r>
              <a:rPr lang="en-IN" sz="1400" dirty="0"/>
              <a:t>          		  nsp1.class1 c1 = new nsp1.class1();</a:t>
            </a:r>
          </a:p>
          <a:p>
            <a:r>
              <a:rPr lang="en-IN" sz="1400" dirty="0"/>
              <a:t>            		                      c1.show();</a:t>
            </a:r>
          </a:p>
          <a:p>
            <a:r>
              <a:rPr lang="en-IN" sz="1400" dirty="0"/>
              <a:t>		  nsp2.class1 c2 = new nsp2.class1();</a:t>
            </a:r>
          </a:p>
          <a:p>
            <a:r>
              <a:rPr lang="en-IN" sz="1400" dirty="0"/>
              <a:t>                                                      c2.show();</a:t>
            </a:r>
          </a:p>
          <a:p>
            <a:r>
              <a:rPr lang="en-IN" sz="1400" dirty="0"/>
              <a:t>		 Console.ReadKey();</a:t>
            </a:r>
          </a:p>
          <a:p>
            <a:r>
              <a:rPr lang="en-IN" sz="1400" dirty="0"/>
              <a:t>        }</a:t>
            </a:r>
          </a:p>
          <a:p>
            <a:r>
              <a:rPr lang="en-IN" sz="1400" dirty="0"/>
              <a:t>    }</a:t>
            </a:r>
          </a:p>
        </p:txBody>
      </p:sp>
      <p:sp>
        <p:nvSpPr>
          <p:cNvPr id="5" name="Title 2"/>
          <p:cNvSpPr>
            <a:spLocks noGrp="1"/>
          </p:cNvSpPr>
          <p:nvPr>
            <p:ph type="title"/>
          </p:nvPr>
        </p:nvSpPr>
        <p:spPr>
          <a:xfrm>
            <a:off x="457200" y="-228600"/>
            <a:ext cx="8229600" cy="1143000"/>
          </a:xfrm>
        </p:spPr>
        <p:txBody>
          <a:bodyPr/>
          <a:lstStyle/>
          <a:p>
            <a:r>
              <a:rPr lang="en-US" dirty="0"/>
              <a:t>Namespace e.g.</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57200" y="533400"/>
            <a:ext cx="8763000" cy="6555641"/>
          </a:xfrm>
          <a:prstGeom prst="rect">
            <a:avLst/>
          </a:prstGeom>
        </p:spPr>
        <p:txBody>
          <a:bodyPr wrap="square">
            <a:spAutoFit/>
          </a:bodyPr>
          <a:lstStyle/>
          <a:p>
            <a:r>
              <a:rPr lang="en-IN" sz="1400" dirty="0"/>
              <a:t>using nsp1;</a:t>
            </a:r>
          </a:p>
          <a:p>
            <a:r>
              <a:rPr lang="en-IN" sz="1400" dirty="0"/>
              <a:t>using nsp2;</a:t>
            </a:r>
          </a:p>
          <a:p>
            <a:r>
              <a:rPr lang="en-IN" sz="1400" dirty="0"/>
              <a:t>namespace nsp1</a:t>
            </a:r>
          </a:p>
          <a:p>
            <a:r>
              <a:rPr lang="en-IN" sz="1400" dirty="0"/>
              <a:t>{     class class1</a:t>
            </a:r>
          </a:p>
          <a:p>
            <a:r>
              <a:rPr lang="en-IN" sz="1400" dirty="0"/>
              <a:t>    {         public</a:t>
            </a:r>
          </a:p>
          <a:p>
            <a:r>
              <a:rPr lang="en-IN" sz="1400" dirty="0"/>
              <a:t>                   void show() {</a:t>
            </a:r>
          </a:p>
          <a:p>
            <a:r>
              <a:rPr lang="en-IN" sz="1400" dirty="0"/>
              <a:t>                                        Console.WriteLine("from class1 of nsp1");</a:t>
            </a:r>
          </a:p>
          <a:p>
            <a:r>
              <a:rPr lang="en-IN" sz="1400" dirty="0"/>
              <a:t>                                     }</a:t>
            </a:r>
          </a:p>
          <a:p>
            <a:r>
              <a:rPr lang="en-IN" sz="1400" dirty="0"/>
              <a:t>    }</a:t>
            </a:r>
          </a:p>
          <a:p>
            <a:r>
              <a:rPr lang="en-IN" sz="1400" dirty="0"/>
              <a:t>namespace nsp2</a:t>
            </a:r>
          </a:p>
          <a:p>
            <a:r>
              <a:rPr lang="en-IN" sz="1400" dirty="0"/>
              <a:t>{     class class2</a:t>
            </a:r>
          </a:p>
          <a:p>
            <a:r>
              <a:rPr lang="en-IN" sz="1400" dirty="0"/>
              <a:t>    {         public</a:t>
            </a:r>
          </a:p>
          <a:p>
            <a:r>
              <a:rPr lang="en-IN" sz="1400" dirty="0"/>
              <a:t>                   void show() {</a:t>
            </a:r>
          </a:p>
          <a:p>
            <a:r>
              <a:rPr lang="en-IN" sz="1400" dirty="0"/>
              <a:t>                                        Console.WriteLine("from class2 of nsp2");</a:t>
            </a:r>
          </a:p>
          <a:p>
            <a:r>
              <a:rPr lang="en-IN" sz="1400" dirty="0"/>
              <a:t>                                     }</a:t>
            </a:r>
          </a:p>
          <a:p>
            <a:r>
              <a:rPr lang="en-IN" sz="1400" dirty="0"/>
              <a:t>    }</a:t>
            </a:r>
          </a:p>
          <a:p>
            <a:r>
              <a:rPr lang="en-IN" sz="1400" dirty="0"/>
              <a:t>namespace practice_prog2</a:t>
            </a:r>
          </a:p>
          <a:p>
            <a:r>
              <a:rPr lang="en-IN" sz="1400" dirty="0"/>
              <a:t>{</a:t>
            </a:r>
          </a:p>
          <a:p>
            <a:r>
              <a:rPr lang="en-IN" sz="1400" dirty="0"/>
              <a:t>    class Program</a:t>
            </a:r>
          </a:p>
          <a:p>
            <a:r>
              <a:rPr lang="en-IN" sz="1400" dirty="0"/>
              <a:t>    {</a:t>
            </a:r>
          </a:p>
          <a:p>
            <a:r>
              <a:rPr lang="en-IN" sz="1400" dirty="0"/>
              <a:t>        static void Main(string[] args)</a:t>
            </a:r>
          </a:p>
          <a:p>
            <a:r>
              <a:rPr lang="en-IN" sz="1400" dirty="0"/>
              <a:t>        {</a:t>
            </a:r>
          </a:p>
          <a:p>
            <a:r>
              <a:rPr lang="en-IN" sz="1400" dirty="0"/>
              <a:t>          		  class1 c1 = new class1();</a:t>
            </a:r>
          </a:p>
          <a:p>
            <a:r>
              <a:rPr lang="en-IN" sz="1400" dirty="0"/>
              <a:t>            		                      c1.show();</a:t>
            </a:r>
          </a:p>
          <a:p>
            <a:r>
              <a:rPr lang="en-IN" sz="1400" dirty="0"/>
              <a:t>		  class2 c2 = new class2();</a:t>
            </a:r>
          </a:p>
          <a:p>
            <a:r>
              <a:rPr lang="en-IN" sz="1400" dirty="0"/>
              <a:t>                                                      c2.show();</a:t>
            </a:r>
          </a:p>
          <a:p>
            <a:r>
              <a:rPr lang="en-IN" sz="1400" dirty="0"/>
              <a:t>		 Console.ReadKey();</a:t>
            </a:r>
          </a:p>
          <a:p>
            <a:r>
              <a:rPr lang="en-IN" sz="1400" dirty="0"/>
              <a:t>        }</a:t>
            </a:r>
          </a:p>
          <a:p>
            <a:r>
              <a:rPr lang="en-IN" sz="1400" dirty="0"/>
              <a:t>    }</a:t>
            </a:r>
          </a:p>
        </p:txBody>
      </p:sp>
      <p:sp>
        <p:nvSpPr>
          <p:cNvPr id="5" name="Title 2"/>
          <p:cNvSpPr>
            <a:spLocks noGrp="1"/>
          </p:cNvSpPr>
          <p:nvPr>
            <p:ph type="title" idx="4294967295"/>
          </p:nvPr>
        </p:nvSpPr>
        <p:spPr>
          <a:xfrm>
            <a:off x="0" y="-228600"/>
            <a:ext cx="8229600" cy="1143000"/>
          </a:xfrm>
        </p:spPr>
        <p:txBody>
          <a:bodyPr/>
          <a:lstStyle/>
          <a:p>
            <a:r>
              <a:rPr lang="en-US" dirty="0"/>
              <a:t>“using” keyword in namespace</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7385</TotalTime>
  <Words>2636</Words>
  <Application>Microsoft Office PowerPoint</Application>
  <PresentationFormat>On-screen Show (4:3)</PresentationFormat>
  <Paragraphs>471</Paragraphs>
  <Slides>30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Arial Unicode MS</vt:lpstr>
      <vt:lpstr>Calibri</vt:lpstr>
      <vt:lpstr>Lucida Sans Unicode</vt:lpstr>
      <vt:lpstr>var(--ff-lato)</vt:lpstr>
      <vt:lpstr>Verdana</vt:lpstr>
      <vt:lpstr>Wingdings 2</vt:lpstr>
      <vt:lpstr>Wingdings 3</vt:lpstr>
      <vt:lpstr>Concourse</vt:lpstr>
      <vt:lpstr>C#</vt:lpstr>
      <vt:lpstr>Unit II contents</vt:lpstr>
      <vt:lpstr>Introduction to C#</vt:lpstr>
      <vt:lpstr>Programming structure of C#</vt:lpstr>
      <vt:lpstr>Command Line argument in C#</vt:lpstr>
      <vt:lpstr>namespace</vt:lpstr>
      <vt:lpstr>Namespace alias</vt:lpstr>
      <vt:lpstr>Namespace e.g.</vt:lpstr>
      <vt:lpstr>“using” keyword in namespace</vt:lpstr>
      <vt:lpstr>boxing and unboxing</vt:lpstr>
      <vt:lpstr>boxing and unboxing</vt:lpstr>
      <vt:lpstr>Value Type Vs Reference Type</vt:lpstr>
      <vt:lpstr>PowerPoint Presentation</vt:lpstr>
      <vt:lpstr>Nullable (?)</vt:lpstr>
      <vt:lpstr>Null Coalescing Operator (??)</vt:lpstr>
      <vt:lpstr>Indexers</vt:lpstr>
      <vt:lpstr>Indexers Example</vt:lpstr>
      <vt:lpstr>Delegates</vt:lpstr>
      <vt:lpstr>Delegate Example</vt:lpstr>
      <vt:lpstr>Common use cases of delegates in C#:</vt:lpstr>
      <vt:lpstr>Common use cases of delegates in C#:</vt:lpstr>
      <vt:lpstr>math functions</vt:lpstr>
      <vt:lpstr>PowerPoint Presentation</vt:lpstr>
      <vt:lpstr>Preprocessor Directives</vt:lpstr>
      <vt:lpstr>PowerPoint Presentation</vt:lpstr>
      <vt:lpstr>#line</vt:lpstr>
      <vt:lpstr>#error</vt:lpstr>
      <vt:lpstr>#warning</vt:lpstr>
      <vt:lpstr>#region ……….#endregion</vt:lpstr>
      <vt:lpstr>Parameter Passing Technique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
  <cp:lastModifiedBy>pravin gaikwad</cp:lastModifiedBy>
  <cp:revision>423</cp:revision>
  <dcterms:created xsi:type="dcterms:W3CDTF">2006-08-16T00:00:00Z</dcterms:created>
  <dcterms:modified xsi:type="dcterms:W3CDTF">2024-07-17T04:48:00Z</dcterms:modified>
</cp:coreProperties>
</file>