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2" r:id="rId1"/>
  </p:sldMasterIdLst>
  <p:sldIdLst>
    <p:sldId id="256" r:id="rId2"/>
    <p:sldId id="265" r:id="rId3"/>
    <p:sldId id="289" r:id="rId4"/>
    <p:sldId id="290" r:id="rId5"/>
    <p:sldId id="287" r:id="rId6"/>
    <p:sldId id="288" r:id="rId7"/>
    <p:sldId id="266" r:id="rId8"/>
    <p:sldId id="264" r:id="rId9"/>
    <p:sldId id="257" r:id="rId10"/>
    <p:sldId id="258" r:id="rId11"/>
    <p:sldId id="259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0" r:id="rId24"/>
    <p:sldId id="281" r:id="rId25"/>
    <p:sldId id="282" r:id="rId26"/>
    <p:sldId id="283" r:id="rId27"/>
    <p:sldId id="284" r:id="rId28"/>
    <p:sldId id="28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096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856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2173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818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9616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083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144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460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418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539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526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73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187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89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817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01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54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7574" y="2404531"/>
            <a:ext cx="8217701" cy="1646302"/>
          </a:xfrm>
        </p:spPr>
        <p:txBody>
          <a:bodyPr/>
          <a:lstStyle/>
          <a:p>
            <a:r>
              <a:rPr lang="en-IN" dirty="0"/>
              <a:t>Generics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554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Collection introduced int </a:t>
            </a:r>
            <a:r>
              <a:rPr lang="en-IN" dirty="0" err="1"/>
              <a:t>c#</a:t>
            </a:r>
            <a:r>
              <a:rPr lang="en-IN" dirty="0"/>
              <a:t> 1.0</a:t>
            </a:r>
          </a:p>
          <a:p>
            <a:r>
              <a:rPr lang="en-IN" dirty="0"/>
              <a:t>Collections Types</a:t>
            </a:r>
          </a:p>
          <a:p>
            <a:pPr lvl="1"/>
            <a:r>
              <a:rPr lang="en-IN" b="1" dirty="0"/>
              <a:t>Non Generic Collections</a:t>
            </a:r>
          </a:p>
          <a:p>
            <a:pPr lvl="2"/>
            <a:r>
              <a:rPr lang="en-IN" dirty="0"/>
              <a:t>Stack, ArrayList, HashTable and SortedList etc.</a:t>
            </a:r>
          </a:p>
          <a:p>
            <a:pPr lvl="2"/>
            <a:r>
              <a:rPr lang="en-IN" dirty="0" err="1"/>
              <a:t>System.Collections</a:t>
            </a:r>
            <a:r>
              <a:rPr lang="en-IN" dirty="0"/>
              <a:t> namespace have non generic Collections</a:t>
            </a:r>
          </a:p>
          <a:p>
            <a:pPr lvl="1"/>
            <a:r>
              <a:rPr lang="en-IN" b="1" dirty="0"/>
              <a:t>Generic Collections</a:t>
            </a:r>
          </a:p>
          <a:p>
            <a:pPr lvl="2"/>
            <a:r>
              <a:rPr lang="en-IN" dirty="0"/>
              <a:t>List&lt;T&gt;, </a:t>
            </a:r>
            <a:r>
              <a:rPr lang="en-IN" dirty="0" err="1"/>
              <a:t>LinkedList</a:t>
            </a:r>
            <a:r>
              <a:rPr lang="en-IN" dirty="0"/>
              <a:t> &lt;T&gt;, Queue&lt;T&gt;, SortedList&lt;T,V&gt;</a:t>
            </a:r>
          </a:p>
          <a:p>
            <a:pPr lvl="2"/>
            <a:r>
              <a:rPr lang="en-IN" dirty="0" err="1"/>
              <a:t>System.Collections.Genrics</a:t>
            </a:r>
            <a:r>
              <a:rPr lang="en-IN" dirty="0"/>
              <a:t> namespace have generic Collections</a:t>
            </a:r>
          </a:p>
          <a:p>
            <a:pPr lvl="2"/>
            <a:endParaRPr lang="en-IN" dirty="0"/>
          </a:p>
          <a:p>
            <a:pPr lvl="2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0759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5667059"/>
              </p:ext>
            </p:extLst>
          </p:nvPr>
        </p:nvGraphicFramePr>
        <p:xfrm>
          <a:off x="1878227" y="383061"/>
          <a:ext cx="9601199" cy="6116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3280">
                  <a:extLst>
                    <a:ext uri="{9D8B030D-6E8A-4147-A177-3AD203B41FA5}">
                      <a16:colId xmlns:a16="http://schemas.microsoft.com/office/drawing/2014/main" val="2937667712"/>
                    </a:ext>
                  </a:extLst>
                </a:gridCol>
                <a:gridCol w="4657919">
                  <a:extLst>
                    <a:ext uri="{9D8B030D-6E8A-4147-A177-3AD203B41FA5}">
                      <a16:colId xmlns:a16="http://schemas.microsoft.com/office/drawing/2014/main" val="113373377"/>
                    </a:ext>
                  </a:extLst>
                </a:gridCol>
              </a:tblGrid>
              <a:tr h="791687">
                <a:tc>
                  <a:txBody>
                    <a:bodyPr/>
                    <a:lstStyle/>
                    <a:p>
                      <a:r>
                        <a:rPr lang="en-IN" sz="2400" dirty="0"/>
                        <a:t>Generic Collection</a:t>
                      </a:r>
                      <a:r>
                        <a:rPr lang="en-IN" sz="2400" baseline="0" dirty="0"/>
                        <a:t> (New)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Non-Generic Collection(old)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576813"/>
                  </a:ext>
                </a:extLst>
              </a:tr>
              <a:tr h="791687">
                <a:tc>
                  <a:txBody>
                    <a:bodyPr/>
                    <a:lstStyle/>
                    <a:p>
                      <a:r>
                        <a:rPr lang="en-IN" sz="2400" dirty="0"/>
                        <a:t>List&lt;T&gt;, </a:t>
                      </a:r>
                      <a:r>
                        <a:rPr lang="en-IN" sz="2400" dirty="0" err="1"/>
                        <a:t>LinkedList</a:t>
                      </a:r>
                      <a:r>
                        <a:rPr lang="en-IN" sz="2400" dirty="0"/>
                        <a:t>&lt;T&gt;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ArrayList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017895"/>
                  </a:ext>
                </a:extLst>
              </a:tr>
              <a:tr h="1366474">
                <a:tc>
                  <a:txBody>
                    <a:bodyPr/>
                    <a:lstStyle/>
                    <a:p>
                      <a:r>
                        <a:rPr lang="en-IN" sz="2400" dirty="0"/>
                        <a:t>Dictionary&lt;</a:t>
                      </a:r>
                      <a:r>
                        <a:rPr lang="en-IN" sz="2400" dirty="0" err="1"/>
                        <a:t>Tkey,Tvalue</a:t>
                      </a:r>
                      <a:r>
                        <a:rPr lang="en-IN" sz="2400" dirty="0"/>
                        <a:t>&gt; and </a:t>
                      </a:r>
                      <a:r>
                        <a:rPr lang="en-IN" sz="2400" dirty="0" err="1"/>
                        <a:t>SortedDictionary</a:t>
                      </a:r>
                      <a:r>
                        <a:rPr lang="en-IN" sz="2400" dirty="0"/>
                        <a:t>&lt;</a:t>
                      </a:r>
                      <a:r>
                        <a:rPr lang="en-IN" sz="2400" dirty="0" err="1"/>
                        <a:t>Tkey,Tvalue</a:t>
                      </a:r>
                      <a:r>
                        <a:rPr lang="en-IN" sz="24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HashTable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872259"/>
                  </a:ext>
                </a:extLst>
              </a:tr>
              <a:tr h="791687">
                <a:tc>
                  <a:txBody>
                    <a:bodyPr/>
                    <a:lstStyle/>
                    <a:p>
                      <a:r>
                        <a:rPr lang="en-IN" sz="2400" dirty="0"/>
                        <a:t>Queue&lt;T&gt;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465880"/>
                  </a:ext>
                </a:extLst>
              </a:tr>
              <a:tr h="791687">
                <a:tc>
                  <a:txBody>
                    <a:bodyPr/>
                    <a:lstStyle/>
                    <a:p>
                      <a:r>
                        <a:rPr lang="en-IN" sz="2400" dirty="0"/>
                        <a:t>Stack&lt;T&gt;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640489"/>
                  </a:ext>
                </a:extLst>
              </a:tr>
              <a:tr h="791687">
                <a:tc>
                  <a:txBody>
                    <a:bodyPr/>
                    <a:lstStyle/>
                    <a:p>
                      <a:r>
                        <a:rPr lang="en-IN" sz="2400" dirty="0"/>
                        <a:t>SortedList&lt;</a:t>
                      </a:r>
                      <a:r>
                        <a:rPr lang="en-IN" sz="2400" dirty="0" err="1"/>
                        <a:t>Tkey,Tvalue</a:t>
                      </a:r>
                      <a:r>
                        <a:rPr lang="en-IN" sz="24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SortedList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40461"/>
                  </a:ext>
                </a:extLst>
              </a:tr>
              <a:tr h="791687">
                <a:tc>
                  <a:txBody>
                    <a:bodyPr/>
                    <a:lstStyle/>
                    <a:p>
                      <a:r>
                        <a:rPr lang="en-IN" sz="2400" dirty="0"/>
                        <a:t>HashSet&lt;T&gt;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329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1668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List&lt;T&gt;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List&lt;T&gt; is a collection of strongly typed objects that can be accessed by index </a:t>
            </a:r>
          </a:p>
          <a:p>
            <a:r>
              <a:rPr lang="en-US" dirty="0"/>
              <a:t>having methods for sorting, searching, and modifying list.</a:t>
            </a:r>
          </a:p>
          <a:p>
            <a:r>
              <a:rPr lang="en-US" dirty="0"/>
              <a:t> It is the generic version of the ArrayList</a:t>
            </a:r>
          </a:p>
          <a:p>
            <a:r>
              <a:rPr lang="en-IN" dirty="0"/>
              <a:t>Using </a:t>
            </a:r>
            <a:r>
              <a:rPr lang="en-IN" dirty="0" err="1"/>
              <a:t>System.Collections.Generics</a:t>
            </a:r>
            <a:r>
              <a:rPr lang="en-IN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72511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List&lt;T&gt; equivalent of the ArrayList, which implements </a:t>
            </a:r>
            <a:r>
              <a:rPr lang="en-US" b="1" dirty="0" err="1"/>
              <a:t>IList</a:t>
            </a:r>
            <a:r>
              <a:rPr lang="en-US" b="1" dirty="0"/>
              <a:t>&lt;T&gt;.</a:t>
            </a:r>
          </a:p>
          <a:p>
            <a:r>
              <a:rPr lang="en-US" dirty="0"/>
              <a:t>It comes under </a:t>
            </a:r>
            <a:r>
              <a:rPr lang="en-US" b="1" dirty="0" err="1"/>
              <a:t>System.Collections.Generic</a:t>
            </a:r>
            <a:r>
              <a:rPr lang="en-US" b="1" dirty="0"/>
              <a:t> </a:t>
            </a:r>
            <a:r>
              <a:rPr lang="en-US" dirty="0"/>
              <a:t>namespace.</a:t>
            </a:r>
          </a:p>
          <a:p>
            <a:r>
              <a:rPr lang="en-US" dirty="0"/>
              <a:t>List&lt;T&gt; can contain elements of the specified type. It provides compile-time type checking and doesn't perform boxing-unboxing because it is generic.</a:t>
            </a:r>
          </a:p>
          <a:p>
            <a:r>
              <a:rPr lang="en-US" dirty="0"/>
              <a:t>Elements can be added using the Add(), </a:t>
            </a:r>
            <a:r>
              <a:rPr lang="en-US" dirty="0" err="1"/>
              <a:t>AddRange</a:t>
            </a:r>
            <a:r>
              <a:rPr lang="en-US" dirty="0"/>
              <a:t>() methods or collection-initializer syntax.</a:t>
            </a:r>
          </a:p>
          <a:p>
            <a:r>
              <a:rPr lang="en-US" dirty="0"/>
              <a:t>Elements can be accessed by passing an index e.g. </a:t>
            </a:r>
            <a:r>
              <a:rPr lang="en-US" dirty="0" err="1"/>
              <a:t>myList</a:t>
            </a:r>
            <a:r>
              <a:rPr lang="en-US" dirty="0"/>
              <a:t>[0]. Indexes start from zero.</a:t>
            </a:r>
          </a:p>
          <a:p>
            <a:r>
              <a:rPr lang="en-US" dirty="0"/>
              <a:t>List&lt;T&gt; performs faster and less error-prone than the ArrayList.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2346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List in C#?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2077" y="1812324"/>
            <a:ext cx="8915400" cy="377762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List with default capacity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&lt;int&gt;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 = new List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&lt;int&gt;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List with capacity = 5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List&lt;string&gt; authors = new List&lt;string&gt;(5);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string[] animals = { "Cow", "Camel", "Elephant" };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&lt;string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animalsList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List&lt;string&gt;(animals);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742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add items to a C# List?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/>
          <a:lstStyle/>
          <a:p>
            <a:r>
              <a:rPr lang="en-IN" dirty="0"/>
              <a:t>add( )  // to add single Item</a:t>
            </a:r>
          </a:p>
          <a:p>
            <a:r>
              <a:rPr lang="en-IN" dirty="0" err="1"/>
              <a:t>addRange</a:t>
            </a:r>
            <a:r>
              <a:rPr lang="en-IN" dirty="0"/>
              <a:t> ( collection)  // to add entire collection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e.g. </a:t>
            </a:r>
          </a:p>
          <a:p>
            <a:pPr marL="0" indent="0">
              <a:buNone/>
            </a:pPr>
            <a:r>
              <a:rPr lang="en-US" dirty="0"/>
              <a:t>     List&lt;int&gt; li=new List&lt;int&gt;();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li.add</a:t>
            </a:r>
            <a:r>
              <a:rPr lang="en-US" dirty="0"/>
              <a:t>(100); // add individual element into array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li.add</a:t>
            </a:r>
            <a:r>
              <a:rPr lang="en-US" dirty="0"/>
              <a:t>(200); // add individual element into array</a:t>
            </a:r>
          </a:p>
          <a:p>
            <a:pPr marL="0" indent="0">
              <a:buNone/>
            </a:pPr>
            <a:r>
              <a:rPr lang="en-US" dirty="0"/>
              <a:t>   int []x={11,22,33};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li.add</a:t>
            </a:r>
            <a:r>
              <a:rPr lang="en-US" dirty="0"/>
              <a:t>(x);  //adding array elements into list</a:t>
            </a:r>
            <a:endParaRPr lang="en-IN" dirty="0"/>
          </a:p>
          <a:p>
            <a:endParaRPr lang="en-US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4910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read a C# List items?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4" y="1260389"/>
            <a:ext cx="9504341" cy="5486400"/>
          </a:xfrm>
        </p:spPr>
        <p:txBody>
          <a:bodyPr>
            <a:normAutofit/>
          </a:bodyPr>
          <a:lstStyle/>
          <a:p>
            <a:r>
              <a:rPr lang="en-US" b="1" dirty="0"/>
              <a:t>Read like array element </a:t>
            </a:r>
          </a:p>
          <a:p>
            <a:pPr marL="0" indent="0">
              <a:buNone/>
            </a:pPr>
            <a:r>
              <a:rPr lang="en-US" dirty="0"/>
              <a:t>             </a:t>
            </a:r>
          </a:p>
          <a:p>
            <a:r>
              <a:rPr lang="en-US" b="1" dirty="0"/>
              <a:t>Using </a:t>
            </a:r>
            <a:r>
              <a:rPr lang="en-US" b="1" dirty="0" err="1"/>
              <a:t>foreach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List&lt;int&gt; </a:t>
            </a:r>
            <a:r>
              <a:rPr lang="en-US" dirty="0" err="1"/>
              <a:t>listobj</a:t>
            </a:r>
            <a:r>
              <a:rPr lang="en-US" dirty="0"/>
              <a:t>=new List&lt;int&gt;();</a:t>
            </a:r>
          </a:p>
          <a:p>
            <a:pPr marL="0" indent="0">
              <a:buNone/>
            </a:pPr>
            <a:r>
              <a:rPr lang="en-US" dirty="0"/>
              <a:t>             	</a:t>
            </a:r>
            <a:r>
              <a:rPr lang="en-US" dirty="0" err="1"/>
              <a:t>listobj.add</a:t>
            </a:r>
            <a:r>
              <a:rPr lang="en-US" dirty="0"/>
              <a:t>(100);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listobj.add</a:t>
            </a:r>
            <a:r>
              <a:rPr lang="en-US" dirty="0"/>
              <a:t>(200);       </a:t>
            </a:r>
          </a:p>
          <a:p>
            <a:pPr marL="0" indent="0">
              <a:buNone/>
            </a:pPr>
            <a:r>
              <a:rPr lang="en-IN" dirty="0"/>
              <a:t> 	</a:t>
            </a:r>
            <a:r>
              <a:rPr lang="en-IN" dirty="0" err="1"/>
              <a:t>Console.WriteLine</a:t>
            </a:r>
            <a:r>
              <a:rPr lang="en-IN" dirty="0"/>
              <a:t>(</a:t>
            </a:r>
            <a:r>
              <a:rPr lang="en-IN" dirty="0" err="1"/>
              <a:t>listobj</a:t>
            </a:r>
            <a:r>
              <a:rPr lang="en-IN" dirty="0"/>
              <a:t>[1]);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foreach</a:t>
            </a:r>
            <a:r>
              <a:rPr lang="en-US" dirty="0"/>
              <a:t> (int  item in </a:t>
            </a:r>
            <a:r>
              <a:rPr lang="en-US" dirty="0" err="1"/>
              <a:t>listobj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IN" dirty="0"/>
              <a:t>            		{</a:t>
            </a:r>
          </a:p>
          <a:p>
            <a:pPr marL="0" indent="0">
              <a:buNone/>
            </a:pPr>
            <a:r>
              <a:rPr lang="en-IN" dirty="0"/>
              <a:t>                	</a:t>
            </a:r>
            <a:r>
              <a:rPr lang="en-IN" dirty="0" err="1"/>
              <a:t>Console.WriteLine</a:t>
            </a:r>
            <a:r>
              <a:rPr lang="en-IN" dirty="0"/>
              <a:t>(item);</a:t>
            </a:r>
          </a:p>
          <a:p>
            <a:pPr marL="0" indent="0">
              <a:buNone/>
            </a:pPr>
            <a:r>
              <a:rPr lang="en-IN" dirty="0"/>
              <a:t>            		}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4756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7416599"/>
              </p:ext>
            </p:extLst>
          </p:nvPr>
        </p:nvGraphicFramePr>
        <p:xfrm>
          <a:off x="2589213" y="2133600"/>
          <a:ext cx="89154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592">
                  <a:extLst>
                    <a:ext uri="{9D8B030D-6E8A-4147-A177-3AD203B41FA5}">
                      <a16:colId xmlns:a16="http://schemas.microsoft.com/office/drawing/2014/main" val="3399579520"/>
                    </a:ext>
                  </a:extLst>
                </a:gridCol>
                <a:gridCol w="7562808">
                  <a:extLst>
                    <a:ext uri="{9D8B030D-6E8A-4147-A177-3AD203B41FA5}">
                      <a16:colId xmlns:a16="http://schemas.microsoft.com/office/drawing/2014/main" val="2083151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Properties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147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Capacity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elements List&lt;T&gt; can contain. The default capacity of a List&lt;T&gt; is 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080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elements in List&lt;T&gt;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693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9776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5888308"/>
              </p:ext>
            </p:extLst>
          </p:nvPr>
        </p:nvGraphicFramePr>
        <p:xfrm>
          <a:off x="2322513" y="0"/>
          <a:ext cx="9602787" cy="6858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8387">
                  <a:extLst>
                    <a:ext uri="{9D8B030D-6E8A-4147-A177-3AD203B41FA5}">
                      <a16:colId xmlns:a16="http://schemas.microsoft.com/office/drawing/2014/main" val="2406884078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1857605049"/>
                    </a:ext>
                  </a:extLst>
                </a:gridCol>
              </a:tblGrid>
              <a:tr h="474535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967872"/>
                  </a:ext>
                </a:extLst>
              </a:tr>
              <a:tr h="474535">
                <a:tc>
                  <a:txBody>
                    <a:bodyPr/>
                    <a:lstStyle/>
                    <a:p>
                      <a:r>
                        <a:rPr lang="en-US" dirty="0"/>
                        <a:t>Add(T)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object type 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314881"/>
                  </a:ext>
                </a:extLst>
              </a:tr>
              <a:tr h="474535">
                <a:tc>
                  <a:txBody>
                    <a:bodyPr/>
                    <a:lstStyle/>
                    <a:p>
                      <a:r>
                        <a:rPr lang="en-US" dirty="0" err="1"/>
                        <a:t>AddRange</a:t>
                      </a:r>
                      <a:r>
                        <a:rPr lang="en-US" dirty="0"/>
                        <a:t>(Collection 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Array of object 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392430"/>
                  </a:ext>
                </a:extLst>
              </a:tr>
              <a:tr h="474535">
                <a:tc>
                  <a:txBody>
                    <a:bodyPr/>
                    <a:lstStyle/>
                    <a:p>
                      <a:r>
                        <a:rPr lang="en-US" dirty="0"/>
                        <a:t>Insert(index,</a:t>
                      </a:r>
                      <a:r>
                        <a:rPr lang="en-US" baseline="0" dirty="0"/>
                        <a:t> 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Insert element of type T at index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116566"/>
                  </a:ext>
                </a:extLst>
              </a:tr>
              <a:tr h="474535">
                <a:tc>
                  <a:txBody>
                    <a:bodyPr/>
                    <a:lstStyle/>
                    <a:p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InsertRange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(index, Collection 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Insert</a:t>
                      </a:r>
                      <a:r>
                        <a:rPr lang="en-US" baseline="0" dirty="0"/>
                        <a:t> array of object T at index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783923"/>
                  </a:ext>
                </a:extLst>
              </a:tr>
              <a:tr h="474535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Remove(T)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 element</a:t>
                      </a:r>
                      <a:r>
                        <a:rPr lang="en-US" baseline="0" dirty="0"/>
                        <a:t> of type T from List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860076"/>
                  </a:ext>
                </a:extLst>
              </a:tr>
              <a:tr h="474535">
                <a:tc>
                  <a:txBody>
                    <a:bodyPr/>
                    <a:lstStyle/>
                    <a:p>
                      <a:r>
                        <a:rPr lang="en-US" dirty="0" err="1"/>
                        <a:t>RemoveAt</a:t>
                      </a:r>
                      <a:r>
                        <a:rPr lang="en-US" dirty="0"/>
                        <a:t>(index)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 element</a:t>
                      </a:r>
                      <a:r>
                        <a:rPr lang="en-US" baseline="0" dirty="0"/>
                        <a:t> from index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308041"/>
                  </a:ext>
                </a:extLst>
              </a:tr>
              <a:tr h="474535">
                <a:tc>
                  <a:txBody>
                    <a:bodyPr/>
                    <a:lstStyle/>
                    <a:p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RemoveRange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starting_index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IN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End_index</a:t>
                      </a:r>
                      <a:r>
                        <a:rPr lang="en-IN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 a range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125905"/>
                  </a:ext>
                </a:extLst>
              </a:tr>
              <a:tr h="474535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 all items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978739"/>
                  </a:ext>
                </a:extLst>
              </a:tr>
              <a:tr h="819060">
                <a:tc>
                  <a:txBody>
                    <a:bodyPr/>
                    <a:lstStyle/>
                    <a:p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IndexOf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index number of item T else return -1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44481"/>
                  </a:ext>
                </a:extLst>
              </a:tr>
              <a:tr h="819060">
                <a:tc>
                  <a:txBody>
                    <a:bodyPr/>
                    <a:lstStyle/>
                    <a:p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LastIndexOf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index of last occurred</a:t>
                      </a:r>
                      <a:r>
                        <a:rPr lang="en-US" baseline="0" dirty="0"/>
                        <a:t> item in the List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3345"/>
                  </a:ext>
                </a:extLst>
              </a:tr>
              <a:tr h="474535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Sort();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Sort list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by quick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sort algorithm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952889"/>
                  </a:ext>
                </a:extLst>
              </a:tr>
              <a:tr h="474535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Reverse()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Reverse the list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95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5698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7496221"/>
              </p:ext>
            </p:extLst>
          </p:nvPr>
        </p:nvGraphicFramePr>
        <p:xfrm>
          <a:off x="2335427" y="0"/>
          <a:ext cx="9589873" cy="1793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1826">
                  <a:extLst>
                    <a:ext uri="{9D8B030D-6E8A-4147-A177-3AD203B41FA5}">
                      <a16:colId xmlns:a16="http://schemas.microsoft.com/office/drawing/2014/main" val="2406884078"/>
                    </a:ext>
                  </a:extLst>
                </a:gridCol>
                <a:gridCol w="4718047">
                  <a:extLst>
                    <a:ext uri="{9D8B030D-6E8A-4147-A177-3AD203B41FA5}">
                      <a16:colId xmlns:a16="http://schemas.microsoft.com/office/drawing/2014/main" val="1857605049"/>
                    </a:ext>
                  </a:extLst>
                </a:gridCol>
              </a:tblGrid>
              <a:tr h="439505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967872"/>
                  </a:ext>
                </a:extLst>
              </a:tr>
              <a:tr h="846900">
                <a:tc>
                  <a:txBody>
                    <a:bodyPr/>
                    <a:lstStyle/>
                    <a:p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BinarySearch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Search</a:t>
                      </a:r>
                      <a:r>
                        <a:rPr lang="en-US" baseline="0" dirty="0"/>
                        <a:t> T in List by Binary search</a:t>
                      </a:r>
                    </a:p>
                    <a:p>
                      <a:r>
                        <a:rPr lang="en-US" baseline="0" dirty="0"/>
                        <a:t>NOTE: before binary search list must be in sorted order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314881"/>
                  </a:ext>
                </a:extLst>
              </a:tr>
              <a:tr h="439505">
                <a:tc>
                  <a:txBody>
                    <a:bodyPr/>
                    <a:lstStyle/>
                    <a:p>
                      <a:r>
                        <a:rPr lang="en-IN" dirty="0" err="1"/>
                        <a:t>AddRange</a:t>
                      </a:r>
                      <a:r>
                        <a:rPr lang="en-IN" dirty="0"/>
                        <a:t>(List</a:t>
                      </a:r>
                      <a:r>
                        <a:rPr lang="en-IN" baseline="0" dirty="0"/>
                        <a:t> 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</a:t>
                      </a:r>
                      <a:r>
                        <a:rPr lang="en-IN" baseline="0" dirty="0"/>
                        <a:t> merge List T into List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392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701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4365" y="103067"/>
            <a:ext cx="8911687" cy="1280890"/>
          </a:xfrm>
        </p:spPr>
        <p:txBody>
          <a:bodyPr/>
          <a:lstStyle/>
          <a:p>
            <a:r>
              <a:rPr lang="en-IN" dirty="0"/>
              <a:t>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5974" y="809185"/>
            <a:ext cx="11053112" cy="5931249"/>
          </a:xfrm>
        </p:spPr>
        <p:txBody>
          <a:bodyPr>
            <a:noAutofit/>
          </a:bodyPr>
          <a:lstStyle/>
          <a:p>
            <a:r>
              <a:rPr lang="en-IN" sz="2000" dirty="0"/>
              <a:t>It is introduced in C# 2.0</a:t>
            </a:r>
          </a:p>
          <a:p>
            <a:r>
              <a:rPr lang="en-IN" sz="2000" dirty="0"/>
              <a:t>Generics allows you to write a class or method that </a:t>
            </a:r>
            <a:r>
              <a:rPr lang="en-IN" sz="2000"/>
              <a:t>can  </a:t>
            </a:r>
            <a:endParaRPr lang="en-IN" sz="2000" dirty="0"/>
          </a:p>
          <a:p>
            <a:r>
              <a:rPr lang="en-US" sz="2000" dirty="0"/>
              <a:t>A generic type is declared by specifying a type parameter in an angle brackets after a type name, e.g. </a:t>
            </a:r>
            <a:r>
              <a:rPr lang="en-US" sz="2000" dirty="0" err="1"/>
              <a:t>TypeName</a:t>
            </a:r>
            <a:r>
              <a:rPr lang="en-US" sz="2000" b="1" dirty="0">
                <a:solidFill>
                  <a:srgbClr val="FF0000"/>
                </a:solidFill>
              </a:rPr>
              <a:t>&lt;T&gt;</a:t>
            </a:r>
            <a:r>
              <a:rPr lang="en-US" sz="2000" dirty="0"/>
              <a:t> where </a:t>
            </a:r>
            <a:r>
              <a:rPr lang="en-US" sz="2000" b="1" dirty="0">
                <a:solidFill>
                  <a:srgbClr val="FF0000"/>
                </a:solidFill>
              </a:rPr>
              <a:t>T is a type parameter.</a:t>
            </a:r>
            <a:endParaRPr lang="en-IN" sz="2000" b="1" dirty="0">
              <a:solidFill>
                <a:srgbClr val="FF0000"/>
              </a:solidFill>
            </a:endParaRPr>
          </a:p>
          <a:p>
            <a:r>
              <a:rPr lang="en-IN" sz="2000" dirty="0"/>
              <a:t>Generics can be applied to </a:t>
            </a:r>
          </a:p>
          <a:p>
            <a:pPr lvl="1"/>
            <a:r>
              <a:rPr lang="en-IN" sz="1800" dirty="0"/>
              <a:t>Method</a:t>
            </a:r>
          </a:p>
          <a:p>
            <a:pPr lvl="1"/>
            <a:r>
              <a:rPr lang="en-IN" sz="1800" dirty="0"/>
              <a:t>Class</a:t>
            </a:r>
          </a:p>
          <a:p>
            <a:pPr lvl="1"/>
            <a:r>
              <a:rPr lang="en-IN" sz="1800" dirty="0"/>
              <a:t>Interface</a:t>
            </a:r>
          </a:p>
          <a:p>
            <a:pPr lvl="1"/>
            <a:r>
              <a:rPr lang="en-IN" sz="1800" dirty="0"/>
              <a:t>Abstract class</a:t>
            </a:r>
          </a:p>
          <a:p>
            <a:pPr lvl="1"/>
            <a:r>
              <a:rPr lang="en-IN" sz="1800" dirty="0"/>
              <a:t>Static method</a:t>
            </a:r>
          </a:p>
          <a:p>
            <a:pPr lvl="1"/>
            <a:r>
              <a:rPr lang="en-IN" sz="1800" dirty="0"/>
              <a:t>Properties</a:t>
            </a:r>
          </a:p>
          <a:p>
            <a:pPr lvl="1"/>
            <a:r>
              <a:rPr lang="en-IN" sz="1800" dirty="0"/>
              <a:t>Events</a:t>
            </a:r>
          </a:p>
          <a:p>
            <a:pPr lvl="1"/>
            <a:r>
              <a:rPr lang="en-IN" sz="1800" dirty="0"/>
              <a:t>Delegates</a:t>
            </a:r>
          </a:p>
          <a:p>
            <a:pPr lvl="1"/>
            <a:r>
              <a:rPr lang="en-IN" sz="1800" dirty="0"/>
              <a:t>Operator</a:t>
            </a:r>
          </a:p>
          <a:p>
            <a:pPr lvl="1"/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545302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8054"/>
            <a:ext cx="8911687" cy="1280890"/>
          </a:xfrm>
        </p:spPr>
        <p:txBody>
          <a:bodyPr/>
          <a:lstStyle/>
          <a:p>
            <a:pPr fontAlgn="base"/>
            <a:r>
              <a:rPr lang="en-IN" b="1" dirty="0"/>
              <a:t>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78" y="716692"/>
            <a:ext cx="10585622" cy="6141308"/>
          </a:xfrm>
        </p:spPr>
        <p:txBody>
          <a:bodyPr>
            <a:normAutofit/>
          </a:bodyPr>
          <a:lstStyle/>
          <a:p>
            <a:r>
              <a:rPr lang="en-US" dirty="0"/>
              <a:t>In C#, Dictionary is a generic collection which is generally used to store key/value pairs. The working of Dictionary is quite </a:t>
            </a:r>
            <a:r>
              <a:rPr lang="en-US" b="1" dirty="0">
                <a:solidFill>
                  <a:srgbClr val="FF0000"/>
                </a:solidFill>
              </a:rPr>
              <a:t>similar to the non generic HashTable</a:t>
            </a:r>
          </a:p>
          <a:p>
            <a:r>
              <a:rPr lang="en-US" dirty="0"/>
              <a:t>The advantage of Dictionary is, it is generic type. </a:t>
            </a:r>
          </a:p>
          <a:p>
            <a:pPr fontAlgn="base"/>
            <a:r>
              <a:rPr lang="en-IN" b="1" dirty="0"/>
              <a:t>Important Points:</a:t>
            </a:r>
            <a:endParaRPr lang="en-IN" dirty="0"/>
          </a:p>
          <a:p>
            <a:pPr fontAlgn="base"/>
            <a:r>
              <a:rPr lang="en-US" dirty="0"/>
              <a:t>The Dictionary class implements the</a:t>
            </a:r>
          </a:p>
          <a:p>
            <a:pPr lvl="2" fontAlgn="base"/>
            <a:r>
              <a:rPr lang="en-US" i="1" dirty="0" err="1"/>
              <a:t>IDictionary</a:t>
            </a:r>
            <a:r>
              <a:rPr lang="en-US" i="1" dirty="0"/>
              <a:t>&lt;</a:t>
            </a:r>
            <a:r>
              <a:rPr lang="en-US" i="1" dirty="0" err="1"/>
              <a:t>TKey,TValue</a:t>
            </a:r>
            <a:r>
              <a:rPr lang="en-US" i="1" dirty="0"/>
              <a:t>&gt;</a:t>
            </a:r>
            <a:r>
              <a:rPr lang="en-US" dirty="0"/>
              <a:t> Interface</a:t>
            </a:r>
          </a:p>
          <a:p>
            <a:pPr lvl="2" fontAlgn="base"/>
            <a:r>
              <a:rPr lang="en-US" i="1" dirty="0" err="1"/>
              <a:t>IReadOnlyCollection</a:t>
            </a:r>
            <a:r>
              <a:rPr lang="en-US" i="1" dirty="0"/>
              <a:t>&lt;</a:t>
            </a:r>
            <a:r>
              <a:rPr lang="en-US" i="1" dirty="0" err="1"/>
              <a:t>KeyValuePair</a:t>
            </a:r>
            <a:r>
              <a:rPr lang="en-US" i="1" dirty="0"/>
              <a:t>&lt;</a:t>
            </a:r>
            <a:r>
              <a:rPr lang="en-US" i="1" dirty="0" err="1"/>
              <a:t>TKey,TValue</a:t>
            </a:r>
            <a:r>
              <a:rPr lang="en-US" i="1" dirty="0"/>
              <a:t>&gt;&gt;</a:t>
            </a:r>
            <a:r>
              <a:rPr lang="en-US" dirty="0"/>
              <a:t> Interface</a:t>
            </a:r>
          </a:p>
          <a:p>
            <a:pPr lvl="2" fontAlgn="base"/>
            <a:r>
              <a:rPr lang="en-US" i="1" dirty="0" err="1"/>
              <a:t>IReadOnlyDictionary</a:t>
            </a:r>
            <a:r>
              <a:rPr lang="en-US" i="1" dirty="0"/>
              <a:t>&lt;</a:t>
            </a:r>
            <a:r>
              <a:rPr lang="en-US" i="1" dirty="0" err="1"/>
              <a:t>TKey,TValue</a:t>
            </a:r>
            <a:r>
              <a:rPr lang="en-US" i="1" dirty="0"/>
              <a:t>&gt;</a:t>
            </a:r>
            <a:r>
              <a:rPr lang="en-US" dirty="0"/>
              <a:t> Interface</a:t>
            </a:r>
          </a:p>
          <a:p>
            <a:pPr lvl="2" fontAlgn="base"/>
            <a:r>
              <a:rPr lang="en-US" i="1" dirty="0" err="1"/>
              <a:t>IDictionary</a:t>
            </a:r>
            <a:r>
              <a:rPr lang="en-US" i="1" dirty="0"/>
              <a:t> </a:t>
            </a:r>
            <a:r>
              <a:rPr lang="en-US" dirty="0"/>
              <a:t>Interface</a:t>
            </a:r>
          </a:p>
          <a:p>
            <a:pPr lvl="1" fontAlgn="base"/>
            <a:r>
              <a:rPr lang="en-US" dirty="0"/>
              <a:t>In Dictionary, the key cannot be null, but value can be.</a:t>
            </a:r>
          </a:p>
          <a:p>
            <a:pPr lvl="1" fontAlgn="base"/>
            <a:r>
              <a:rPr lang="en-US" dirty="0"/>
              <a:t>In Dictionary, key must be unique. Duplicate keys are not allowed if you try to use duplicate key then compiler will throw an exception.</a:t>
            </a:r>
          </a:p>
          <a:p>
            <a:pPr lvl="1" fontAlgn="base"/>
            <a:r>
              <a:rPr lang="en-US" dirty="0"/>
              <a:t>In Dictionary, you can only store same types of elements.</a:t>
            </a:r>
          </a:p>
          <a:p>
            <a:pPr lvl="1" fontAlgn="base"/>
            <a:r>
              <a:rPr lang="en-US" dirty="0"/>
              <a:t>The capacity of a Dictionary is the number of elements that Dictionary can hold.</a:t>
            </a:r>
          </a:p>
          <a:p>
            <a:pPr marL="0" indent="0">
              <a:buNone/>
            </a:pP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7619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a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Dictionary&lt;</a:t>
            </a:r>
            <a:r>
              <a:rPr lang="en-IN" dirty="0" err="1"/>
              <a:t>TKey</a:t>
            </a:r>
            <a:r>
              <a:rPr lang="en-IN" dirty="0"/>
              <a:t>, TValue&gt; object by passing type of </a:t>
            </a:r>
            <a:r>
              <a:rPr lang="en-IN" dirty="0" err="1"/>
              <a:t>Tkey</a:t>
            </a:r>
            <a:r>
              <a:rPr lang="en-IN" dirty="0"/>
              <a:t> and </a:t>
            </a:r>
            <a:r>
              <a:rPr lang="en-IN" dirty="0" err="1"/>
              <a:t>Tvalue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e.g.</a:t>
            </a:r>
          </a:p>
          <a:p>
            <a:pPr marL="0" indent="0">
              <a:buNone/>
            </a:pPr>
            <a:r>
              <a:rPr lang="en-US" dirty="0"/>
              <a:t>Dictionary&lt;int, string&gt; </a:t>
            </a:r>
            <a:r>
              <a:rPr lang="en-US" dirty="0" err="1"/>
              <a:t>numberNames</a:t>
            </a:r>
            <a:r>
              <a:rPr lang="en-US" dirty="0"/>
              <a:t> = new Dictionary&lt;int, string&gt;();</a:t>
            </a:r>
          </a:p>
          <a:p>
            <a:pPr marL="0" indent="0">
              <a:buNone/>
            </a:pPr>
            <a:r>
              <a:rPr lang="en-US" dirty="0" err="1"/>
              <a:t>numberNames.Add</a:t>
            </a:r>
            <a:r>
              <a:rPr lang="en-US" dirty="0"/>
              <a:t>(1,"One"); </a:t>
            </a:r>
          </a:p>
          <a:p>
            <a:pPr marL="0" indent="0">
              <a:buNone/>
            </a:pPr>
            <a:r>
              <a:rPr lang="en-US" dirty="0" err="1"/>
              <a:t>numberNames.Add</a:t>
            </a:r>
            <a:r>
              <a:rPr lang="en-US" dirty="0"/>
              <a:t>(2,"Two");</a:t>
            </a:r>
          </a:p>
          <a:p>
            <a:pPr marL="0" indent="0">
              <a:buNone/>
            </a:pPr>
            <a:r>
              <a:rPr lang="en-US" dirty="0" err="1"/>
              <a:t>numberNames.Add</a:t>
            </a:r>
            <a:r>
              <a:rPr lang="en-US" dirty="0"/>
              <a:t>(3,"Three");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7194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4670755"/>
              </p:ext>
            </p:extLst>
          </p:nvPr>
        </p:nvGraphicFramePr>
        <p:xfrm>
          <a:off x="2650997" y="280087"/>
          <a:ext cx="8915400" cy="390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592">
                  <a:extLst>
                    <a:ext uri="{9D8B030D-6E8A-4147-A177-3AD203B41FA5}">
                      <a16:colId xmlns:a16="http://schemas.microsoft.com/office/drawing/2014/main" val="3399579520"/>
                    </a:ext>
                  </a:extLst>
                </a:gridCol>
                <a:gridCol w="7562808">
                  <a:extLst>
                    <a:ext uri="{9D8B030D-6E8A-4147-A177-3AD203B41FA5}">
                      <a16:colId xmlns:a16="http://schemas.microsoft.com/office/drawing/2014/main" val="2083151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Properties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147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8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Gets the number of key/value pairs contained in the Dictionary&lt;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TKey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TValue&gt;.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490572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Item[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Tkey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Gets or sets the value associated with the specified key.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3890383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Keys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Gets a Dictionary&lt;T,V&gt;.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KeyCollection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containing the keys in the Dictionary&lt;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TKey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TValue&gt;.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2462770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Gets a collection containing the values in the Dictionary&lt;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TKey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TValue&gt;.</a:t>
                      </a:r>
                    </a:p>
                    <a:p>
                      <a:pPr algn="l" fontAlgn="base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i.e.</a:t>
                      </a:r>
                    </a:p>
                    <a:p>
                      <a:pPr algn="l" fontAlgn="base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Dictionary&lt;T,V&gt;.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ValueCollection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1102899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088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7818126"/>
              </p:ext>
            </p:extLst>
          </p:nvPr>
        </p:nvGraphicFramePr>
        <p:xfrm>
          <a:off x="1714500" y="-27288"/>
          <a:ext cx="10477500" cy="5593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750">
                  <a:extLst>
                    <a:ext uri="{9D8B030D-6E8A-4147-A177-3AD203B41FA5}">
                      <a16:colId xmlns:a16="http://schemas.microsoft.com/office/drawing/2014/main" val="2687399328"/>
                    </a:ext>
                  </a:extLst>
                </a:gridCol>
                <a:gridCol w="7524750">
                  <a:extLst>
                    <a:ext uri="{9D8B030D-6E8A-4147-A177-3AD203B41FA5}">
                      <a16:colId xmlns:a16="http://schemas.microsoft.com/office/drawing/2014/main" val="1058557966"/>
                    </a:ext>
                  </a:extLst>
                </a:gridCol>
              </a:tblGrid>
              <a:tr h="435004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800" b="1" dirty="0">
                          <a:effectLst/>
                        </a:rPr>
                        <a:t>Method</a:t>
                      </a:r>
                      <a:endParaRPr lang="en-IN" sz="1800" b="0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800" b="1">
                          <a:effectLst/>
                        </a:rPr>
                        <a:t>Description</a:t>
                      </a:r>
                      <a:endParaRPr lang="en-IN" sz="1800" b="0">
                        <a:effectLst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783603383"/>
                  </a:ext>
                </a:extLst>
              </a:tr>
              <a:tr h="697648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b="0" u="none" dirty="0">
                          <a:effectLst/>
                        </a:rPr>
                        <a:t>Add(</a:t>
                      </a:r>
                      <a:r>
                        <a:rPr lang="en-IN" sz="1600" b="0" u="none" dirty="0" err="1">
                          <a:effectLst/>
                        </a:rPr>
                        <a:t>TKey</a:t>
                      </a:r>
                      <a:r>
                        <a:rPr lang="en-IN" sz="1600" b="0" u="none" dirty="0">
                          <a:effectLst/>
                        </a:rPr>
                        <a:t>, TValue)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</a:rPr>
                        <a:t>Adds the specified key and value to the dictionary. </a:t>
                      </a:r>
                      <a:br>
                        <a:rPr lang="en-US" sz="1600" b="0">
                          <a:effectLst/>
                        </a:rPr>
                      </a:br>
                      <a:r>
                        <a:rPr lang="en-US" sz="1600" b="0">
                          <a:effectLst/>
                        </a:rPr>
                        <a:t> 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1539272260"/>
                  </a:ext>
                </a:extLst>
              </a:tr>
              <a:tr h="697648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b="1" u="none" dirty="0">
                          <a:effectLst/>
                        </a:rPr>
                        <a:t>Clear()</a:t>
                      </a:r>
                      <a:endParaRPr lang="en-IN" sz="1600" b="0" u="none" dirty="0">
                        <a:effectLst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</a:rPr>
                        <a:t>Removes all keys and values from the Dictionary&lt;TKey, TValue&gt;.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4275919696"/>
                  </a:ext>
                </a:extLst>
              </a:tr>
              <a:tr h="697648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b="1" u="none" dirty="0">
                          <a:effectLst/>
                        </a:rPr>
                        <a:t>ContainsKey(</a:t>
                      </a:r>
                      <a:r>
                        <a:rPr lang="en-IN" sz="1600" b="1" u="none" dirty="0" err="1">
                          <a:effectLst/>
                        </a:rPr>
                        <a:t>TKey</a:t>
                      </a:r>
                      <a:r>
                        <a:rPr lang="en-IN" sz="1600" b="1" u="none" dirty="0">
                          <a:effectLst/>
                        </a:rPr>
                        <a:t>)</a:t>
                      </a:r>
                      <a:endParaRPr lang="en-IN" sz="1600" b="0" u="none" dirty="0">
                        <a:effectLst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</a:rPr>
                        <a:t>Determines whether the Dictionary&lt;TKey, TValue&gt; contains the specified key.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1592837776"/>
                  </a:ext>
                </a:extLst>
              </a:tr>
              <a:tr h="697648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b="1" u="none" dirty="0">
                          <a:effectLst/>
                        </a:rPr>
                        <a:t>ContainsValue(TValue)</a:t>
                      </a:r>
                      <a:endParaRPr lang="en-IN" sz="1600" b="0" u="none" dirty="0">
                        <a:effectLst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</a:rPr>
                        <a:t>Determines whether the Dictionary&lt;TKey, TValue&gt; contains a specific value.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2718503241"/>
                  </a:ext>
                </a:extLst>
              </a:tr>
              <a:tr h="902839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Equals(Object</a:t>
                      </a:r>
                      <a:r>
                        <a:rPr lang="en-IN" sz="1600" b="1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</a:rPr>
                        <a:t>Determines whether the specified object is equal to the current object. </a:t>
                      </a:r>
                      <a:br>
                        <a:rPr lang="en-US" sz="1600" b="0">
                          <a:effectLst/>
                        </a:rPr>
                      </a:br>
                      <a:r>
                        <a:rPr lang="en-US" sz="1600" b="0">
                          <a:effectLst/>
                        </a:rPr>
                        <a:t> 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1607659142"/>
                  </a:ext>
                </a:extLst>
              </a:tr>
              <a:tr h="492458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b="1" dirty="0" err="1">
                          <a:effectLst/>
                        </a:rPr>
                        <a:t>GetType</a:t>
                      </a:r>
                      <a:r>
                        <a:rPr lang="en-IN" sz="1600" b="1" dirty="0">
                          <a:effectLst/>
                        </a:rPr>
                        <a:t>()</a:t>
                      </a:r>
                      <a:endParaRPr lang="en-IN" sz="1600" b="0" dirty="0">
                        <a:effectLst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effectLst/>
                        </a:rPr>
                        <a:t>Gets the Type of the current instance.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1450887356"/>
                  </a:ext>
                </a:extLst>
              </a:tr>
              <a:tr h="492458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b="1" u="sng" dirty="0">
                          <a:effectLst/>
                        </a:rPr>
                        <a:t>Remove(</a:t>
                      </a:r>
                      <a:r>
                        <a:rPr lang="en-IN" sz="1600" b="1" u="sng" dirty="0" err="1">
                          <a:effectLst/>
                        </a:rPr>
                        <a:t>TKey</a:t>
                      </a:r>
                      <a:r>
                        <a:rPr lang="en-IN" sz="1600" b="1" u="sng" dirty="0">
                          <a:effectLst/>
                        </a:rPr>
                        <a:t>)</a:t>
                      </a:r>
                      <a:endParaRPr lang="en-IN" sz="1600" b="0" dirty="0">
                        <a:effectLst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effectLst/>
                        </a:rPr>
                        <a:t>Removes the value with the specified key from the Dictionary&lt;</a:t>
                      </a:r>
                      <a:r>
                        <a:rPr lang="en-US" sz="1600" b="0" dirty="0" err="1">
                          <a:effectLst/>
                        </a:rPr>
                        <a:t>TKey</a:t>
                      </a:r>
                      <a:r>
                        <a:rPr lang="en-US" sz="1600" b="0" dirty="0">
                          <a:effectLst/>
                        </a:rPr>
                        <a:t>, TValue&gt;.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209396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0930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SortedList&lt;</a:t>
            </a:r>
            <a:r>
              <a:rPr lang="en-IN" dirty="0" err="1"/>
              <a:t>TKey</a:t>
            </a:r>
            <a:r>
              <a:rPr lang="en-IN" dirty="0"/>
              <a:t>, TValue&gt;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 supports generic and non-generic SortedList. </a:t>
            </a:r>
          </a:p>
          <a:p>
            <a:r>
              <a:rPr lang="en-US" dirty="0"/>
              <a:t>It is recommended to use generic SortedList&lt;</a:t>
            </a:r>
            <a:r>
              <a:rPr lang="en-US" dirty="0" err="1"/>
              <a:t>TKey</a:t>
            </a:r>
            <a:r>
              <a:rPr lang="en-US" dirty="0"/>
              <a:t>, TValue&gt; because it performs faster less error-prone than the non-generic SortedList.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1386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SortedList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1286" y="1618735"/>
            <a:ext cx="9243326" cy="4292487"/>
          </a:xfrm>
        </p:spPr>
        <p:txBody>
          <a:bodyPr/>
          <a:lstStyle/>
          <a:p>
            <a:r>
              <a:rPr lang="en-US" dirty="0"/>
              <a:t>SortedList&lt;</a:t>
            </a:r>
            <a:r>
              <a:rPr lang="en-US" dirty="0" err="1"/>
              <a:t>TKey</a:t>
            </a:r>
            <a:r>
              <a:rPr lang="en-US" dirty="0"/>
              <a:t>, TValue&gt; is an array of key-value pairs sorted by keys.</a:t>
            </a:r>
          </a:p>
          <a:p>
            <a:r>
              <a:rPr lang="en-US" dirty="0"/>
              <a:t>Sorts elements as soon as they are added. Sorts primitive type keys in ascending order and object keys based on </a:t>
            </a:r>
            <a:r>
              <a:rPr lang="en-IN" sz="1800">
                <a:solidFill>
                  <a:srgbClr val="000000"/>
                </a:solidFill>
                <a:latin typeface="Cascadia Mono" panose="020B0609020000020004" pitchFamily="49" charset="0"/>
              </a:rPr>
              <a:t>IComparable&lt;T&gt;</a:t>
            </a:r>
            <a:r>
              <a:rPr lang="en-US" dirty="0"/>
              <a:t>.</a:t>
            </a:r>
          </a:p>
          <a:p>
            <a:r>
              <a:rPr lang="en-US" dirty="0"/>
              <a:t>Comes under </a:t>
            </a:r>
            <a:r>
              <a:rPr lang="en-US" b="1" dirty="0" err="1"/>
              <a:t>System.Collection.Generic</a:t>
            </a:r>
            <a:r>
              <a:rPr lang="en-US" dirty="0"/>
              <a:t> namespace.</a:t>
            </a:r>
          </a:p>
          <a:p>
            <a:r>
              <a:rPr lang="en-US" dirty="0"/>
              <a:t>A key must be unique and cannot be null.</a:t>
            </a:r>
          </a:p>
          <a:p>
            <a:r>
              <a:rPr lang="en-US" dirty="0"/>
              <a:t>A value can be null or duplicate.</a:t>
            </a:r>
          </a:p>
          <a:p>
            <a:r>
              <a:rPr lang="en-US" dirty="0"/>
              <a:t>A value can be accessed by passing associated key in the indexer </a:t>
            </a:r>
            <a:r>
              <a:rPr lang="en-US" dirty="0" err="1"/>
              <a:t>mySortedList</a:t>
            </a:r>
            <a:r>
              <a:rPr lang="en-US" dirty="0"/>
              <a:t>[key]</a:t>
            </a:r>
          </a:p>
          <a:p>
            <a:r>
              <a:rPr lang="en-US" dirty="0"/>
              <a:t>Contains elements of type </a:t>
            </a:r>
            <a:r>
              <a:rPr lang="en-US" b="1" dirty="0" err="1"/>
              <a:t>KeyValuePair</a:t>
            </a:r>
            <a:r>
              <a:rPr lang="en-US" b="1" dirty="0"/>
              <a:t>&lt;</a:t>
            </a:r>
            <a:r>
              <a:rPr lang="en-US" b="1" dirty="0" err="1"/>
              <a:t>TKey</a:t>
            </a:r>
            <a:r>
              <a:rPr lang="en-US" b="1" dirty="0"/>
              <a:t>, TValue&gt;</a:t>
            </a:r>
          </a:p>
          <a:p>
            <a:r>
              <a:rPr lang="en-US" dirty="0"/>
              <a:t>It uses less memory than </a:t>
            </a:r>
            <a:r>
              <a:rPr lang="en-US" b="1" dirty="0" err="1"/>
              <a:t>SortedDictionary</a:t>
            </a:r>
            <a:r>
              <a:rPr lang="en-US" b="1" dirty="0"/>
              <a:t>&lt;</a:t>
            </a:r>
            <a:r>
              <a:rPr lang="en-US" b="1" dirty="0" err="1"/>
              <a:t>TKey,TValue</a:t>
            </a:r>
            <a:r>
              <a:rPr lang="en-US" b="1" dirty="0"/>
              <a:t>&gt;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88464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a SortedList &amp; Adding data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35000" y="1587500"/>
            <a:ext cx="115570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SortedList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noNames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SortedList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noNames.Add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(3,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noNames.Add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"One"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76011" y="2827736"/>
            <a:ext cx="8911687" cy="941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Accessing SortedList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026722" y="3658886"/>
            <a:ext cx="1004409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Specify a key in the indexer SortedList [key],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 to get or set a value in the SortedList. 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001511" y="4459230"/>
            <a:ext cx="9072889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.WriteLine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numberNames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[1]);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//output: One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.WriteLine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numberNames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[2]);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//output: Two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854200" y="5200451"/>
            <a:ext cx="87249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kvp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numberNames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.WriteLine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"key: {0}, value: {1}"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kvp.Key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kvp.Value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9308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4872068"/>
              </p:ext>
            </p:extLst>
          </p:nvPr>
        </p:nvGraphicFramePr>
        <p:xfrm>
          <a:off x="1921948" y="94736"/>
          <a:ext cx="10079551" cy="591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488">
                  <a:extLst>
                    <a:ext uri="{9D8B030D-6E8A-4147-A177-3AD203B41FA5}">
                      <a16:colId xmlns:a16="http://schemas.microsoft.com/office/drawing/2014/main" val="2854309925"/>
                    </a:ext>
                  </a:extLst>
                </a:gridCol>
                <a:gridCol w="9151063">
                  <a:extLst>
                    <a:ext uri="{9D8B030D-6E8A-4147-A177-3AD203B41FA5}">
                      <a16:colId xmlns:a16="http://schemas.microsoft.com/office/drawing/2014/main" val="8741891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 err="1">
                          <a:effectLst/>
                        </a:rPr>
                        <a:t>Sr.No</a:t>
                      </a:r>
                      <a:r>
                        <a:rPr lang="en-IN" dirty="0">
                          <a:effectLst/>
                        </a:rPr>
                        <a:t>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effectLst/>
                        </a:rPr>
                        <a:t>Method &amp;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362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public virtual void Add(object key, object value);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Adds an element with the specified key and value into the SortedList.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45803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public virtual void Clear();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Removes all elements from the SortedList.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292552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public virtual bool </a:t>
                      </a:r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ContainsKey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(object key);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Determines whether the SortedList contains a specific key.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408650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public virtual bool ContainsValue(object value);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Determines whether the SortedList contains a specific value.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33620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5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137190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6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67611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7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476255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8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public virtual </a:t>
                      </a:r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IList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GetValueList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();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Gets the values in the SortedList.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72585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9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public virtual int </a:t>
                      </a:r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IndexOfKey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(object key);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Returns the zero-based index of the specified key in the SortedList.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521230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8660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Dictionary&lt;</a:t>
            </a:r>
            <a:r>
              <a:rPr lang="en-IN" dirty="0" err="1"/>
              <a:t>Tkey,Tvalue</a:t>
            </a:r>
            <a:r>
              <a:rPr lang="en-IN" dirty="0"/>
              <a:t>&gt;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760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19162"/>
            <a:ext cx="8911687" cy="1280890"/>
          </a:xfrm>
        </p:spPr>
        <p:txBody>
          <a:bodyPr/>
          <a:lstStyle/>
          <a:p>
            <a:r>
              <a:rPr lang="en-IN" dirty="0"/>
              <a:t>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062442"/>
            <a:ext cx="8915400" cy="1132115"/>
          </a:xfrm>
        </p:spPr>
        <p:txBody>
          <a:bodyPr/>
          <a:lstStyle/>
          <a:p>
            <a:r>
              <a:rPr lang="en-US" dirty="0"/>
              <a:t>Generic types </a:t>
            </a:r>
            <a:r>
              <a:rPr lang="en-US" b="1" dirty="0"/>
              <a:t>perform better than normal system types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because they reduce the need for boxing, unboxing, and type casting 	the 	variables or objects.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741612" y="2148112"/>
            <a:ext cx="8911687" cy="7126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/>
              <a:t>Features of Generics</a:t>
            </a:r>
            <a:endParaRPr lang="en-IN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97919" y="2756260"/>
            <a:ext cx="8915400" cy="3135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dirty="0"/>
              <a:t>It helps you in </a:t>
            </a:r>
            <a:r>
              <a:rPr lang="en-US" b="1" dirty="0"/>
              <a:t>code reuse</a:t>
            </a:r>
            <a:r>
              <a:rPr lang="en-US" dirty="0"/>
              <a:t>, </a:t>
            </a:r>
            <a:r>
              <a:rPr lang="en-US" b="1" dirty="0"/>
              <a:t>performance and type safety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You can create your own generic classes, methods, interfaces and delegates.</a:t>
            </a:r>
          </a:p>
          <a:p>
            <a:pPr fontAlgn="base"/>
            <a:r>
              <a:rPr lang="en-US" dirty="0"/>
              <a:t>You can create generic collection classes. The .NET framework class library contains many new generic collection classes in </a:t>
            </a:r>
            <a:r>
              <a:rPr lang="en-US" dirty="0" err="1"/>
              <a:t>System.Collections.Generic</a:t>
            </a:r>
            <a:r>
              <a:rPr lang="en-US" dirty="0"/>
              <a:t> namespace.</a:t>
            </a:r>
          </a:p>
          <a:p>
            <a:pPr fontAlgn="base"/>
            <a:r>
              <a:rPr lang="en-US" dirty="0"/>
              <a:t>You can get information on the types used in generic data type at run-time.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8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69113"/>
          </a:xfrm>
        </p:spPr>
        <p:txBody>
          <a:bodyPr/>
          <a:lstStyle/>
          <a:p>
            <a:r>
              <a:rPr lang="en-IN" b="1" dirty="0"/>
              <a:t>Advantages of Generics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5190" y="1741713"/>
            <a:ext cx="9310052" cy="4606834"/>
          </a:xfrm>
        </p:spPr>
        <p:txBody>
          <a:bodyPr/>
          <a:lstStyle/>
          <a:p>
            <a:pPr algn="just" fontAlgn="base"/>
            <a:r>
              <a:rPr lang="en-US" b="1" dirty="0"/>
              <a:t>Reusability:</a:t>
            </a:r>
            <a:r>
              <a:rPr lang="en-US" dirty="0"/>
              <a:t> You can use a single generic type definition for multiple purposes in the same code without any alterations. For example, you can create a generic method to add two numbers. This method can be used to add two integers as well as two floats without any modification in the code.</a:t>
            </a:r>
          </a:p>
          <a:p>
            <a:pPr algn="just" fontAlgn="base"/>
            <a:r>
              <a:rPr lang="en-US" b="1" dirty="0"/>
              <a:t>Type Safety:</a:t>
            </a:r>
            <a:r>
              <a:rPr lang="en-US" dirty="0"/>
              <a:t> Generic data types provide better type safety, especially in the case of collections. When using generics you need to define the type of objects to be passed to a collection. This helps the compiler to ensure that only those object types that are defined in the definition can be passed to the collection.</a:t>
            </a:r>
          </a:p>
          <a:p>
            <a:pPr algn="just" fontAlgn="base"/>
            <a:r>
              <a:rPr lang="en-US" b="1" dirty="0"/>
              <a:t>Performance:</a:t>
            </a:r>
            <a:r>
              <a:rPr lang="en-US" dirty="0"/>
              <a:t> Generic types provide better performance as compared to normal system types because they reduce the need for boxing, unboxing, and typecasting of variables or objects.</a:t>
            </a:r>
          </a:p>
        </p:txBody>
      </p:sp>
    </p:spTree>
    <p:extLst>
      <p:ext uri="{BB962C8B-B14F-4D97-AF65-F5344CB8AC3E}">
        <p14:creationId xmlns:p14="http://schemas.microsoft.com/office/powerpoint/2010/main" val="3111222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write Generic Method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81496" y="1679107"/>
            <a:ext cx="10010503" cy="5048264"/>
          </a:xfrm>
        </p:spPr>
        <p:txBody>
          <a:bodyPr>
            <a:normAutofit/>
          </a:bodyPr>
          <a:lstStyle/>
          <a:p>
            <a:r>
              <a:rPr lang="en-IN" dirty="0"/>
              <a:t>e.g. </a:t>
            </a:r>
          </a:p>
          <a:p>
            <a:pPr marL="0" indent="0">
              <a:buNone/>
            </a:pPr>
            <a:r>
              <a:rPr lang="en-IN" dirty="0"/>
              <a:t>     public void show&lt;T&gt;(T a)</a:t>
            </a:r>
          </a:p>
          <a:p>
            <a:pPr marL="0" indent="0">
              <a:buNone/>
            </a:pPr>
            <a:r>
              <a:rPr lang="en-IN" dirty="0"/>
              <a:t>            {</a:t>
            </a:r>
          </a:p>
          <a:p>
            <a:pPr marL="0" indent="0">
              <a:buNone/>
            </a:pPr>
            <a:r>
              <a:rPr lang="en-IN" dirty="0"/>
              <a:t>			Console.WriteLine(“a= ”+a+” datatype=”+a. </a:t>
            </a:r>
            <a:r>
              <a:rPr lang="en-IN" dirty="0" err="1"/>
              <a:t>GetType</a:t>
            </a:r>
            <a:r>
              <a:rPr lang="en-IN" dirty="0"/>
              <a:t>());</a:t>
            </a:r>
          </a:p>
          <a:p>
            <a:pPr marL="0" indent="0">
              <a:buNone/>
            </a:pPr>
            <a:r>
              <a:rPr lang="en-IN" dirty="0"/>
              <a:t>  	      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How to call add method</a:t>
            </a:r>
          </a:p>
          <a:p>
            <a:pPr marL="0" indent="0">
              <a:buNone/>
            </a:pPr>
            <a:r>
              <a:rPr lang="en-IN" dirty="0"/>
              <a:t>	show&lt;int&gt;(10);    </a:t>
            </a:r>
            <a:r>
              <a:rPr lang="en-IN" b="1" dirty="0"/>
              <a:t>OR</a:t>
            </a:r>
            <a:r>
              <a:rPr lang="en-IN" dirty="0"/>
              <a:t>     show(10)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   output will be:   a=10  datatype=System.Int32</a:t>
            </a:r>
          </a:p>
          <a:p>
            <a:pPr marL="0" indent="0">
              <a:buNone/>
            </a:pPr>
            <a:r>
              <a:rPr lang="en-IN" dirty="0"/>
              <a:t>       show&lt;double&gt;(22.22);    </a:t>
            </a:r>
            <a:r>
              <a:rPr lang="en-IN" b="1" dirty="0"/>
              <a:t>OR </a:t>
            </a:r>
            <a:r>
              <a:rPr lang="en-IN" dirty="0"/>
              <a:t>     show(22.22)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     output will be:   a=22.22  datatype=</a:t>
            </a:r>
            <a:r>
              <a:rPr lang="en-IN" b="1" dirty="0" err="1">
                <a:solidFill>
                  <a:srgbClr val="FF0000"/>
                </a:solidFill>
              </a:rPr>
              <a:t>System.Double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349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6799" y="153848"/>
            <a:ext cx="8911687" cy="1280890"/>
          </a:xfrm>
        </p:spPr>
        <p:txBody>
          <a:bodyPr/>
          <a:lstStyle/>
          <a:p>
            <a:r>
              <a:rPr lang="en-IN" dirty="0"/>
              <a:t>How to write Generic Method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76966" y="1118686"/>
            <a:ext cx="10227276" cy="5739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e.g. </a:t>
            </a:r>
          </a:p>
          <a:p>
            <a:pPr marL="0" indent="0">
              <a:buFont typeface="Wingdings 3" charset="2"/>
              <a:buNone/>
            </a:pPr>
            <a:r>
              <a:rPr lang="en-IN" dirty="0"/>
              <a:t>     public void add&lt;T&gt;(T </a:t>
            </a:r>
            <a:r>
              <a:rPr lang="en-IN" dirty="0" err="1"/>
              <a:t>a,T</a:t>
            </a:r>
            <a:r>
              <a:rPr lang="en-IN" dirty="0"/>
              <a:t> b)</a:t>
            </a:r>
          </a:p>
          <a:p>
            <a:pPr marL="0" indent="0">
              <a:buFont typeface="Wingdings 3" charset="2"/>
              <a:buNone/>
            </a:pPr>
            <a:r>
              <a:rPr lang="en-IN" dirty="0"/>
              <a:t>            {</a:t>
            </a:r>
          </a:p>
          <a:p>
            <a:pPr marL="0" indent="0">
              <a:buFont typeface="Wingdings 3" charset="2"/>
              <a:buNone/>
            </a:pPr>
            <a:r>
              <a:rPr lang="en-IN" dirty="0"/>
              <a:t>                 dynamic aa=a;  // convert variable a into dynamic type </a:t>
            </a:r>
          </a:p>
          <a:p>
            <a:pPr marL="0" indent="0">
              <a:buFont typeface="Wingdings 3" charset="2"/>
              <a:buNone/>
            </a:pPr>
            <a:r>
              <a:rPr lang="en-IN" dirty="0"/>
              <a:t>	       dynamic bb=b;</a:t>
            </a:r>
          </a:p>
          <a:p>
            <a:pPr marL="0" indent="0">
              <a:buFont typeface="Wingdings 3" charset="2"/>
              <a:buNone/>
            </a:pPr>
            <a:r>
              <a:rPr lang="en-IN" dirty="0"/>
              <a:t>			T c=</a:t>
            </a:r>
            <a:r>
              <a:rPr lang="en-IN" dirty="0" err="1"/>
              <a:t>aa+bb</a:t>
            </a:r>
            <a:r>
              <a:rPr lang="en-IN" dirty="0"/>
              <a:t>;  </a:t>
            </a:r>
          </a:p>
          <a:p>
            <a:pPr marL="0" indent="0">
              <a:buFont typeface="Wingdings 3" charset="2"/>
              <a:buNone/>
            </a:pPr>
            <a:r>
              <a:rPr lang="en-IN" dirty="0"/>
              <a:t>			Console.WriteLine(“Sum= ”+c);</a:t>
            </a:r>
          </a:p>
          <a:p>
            <a:pPr marL="0" indent="0">
              <a:buFont typeface="Wingdings 3" charset="2"/>
              <a:buNone/>
            </a:pPr>
            <a:r>
              <a:rPr lang="en-IN" dirty="0"/>
              <a:t>  		}</a:t>
            </a:r>
          </a:p>
          <a:p>
            <a:pPr marL="0" indent="0">
              <a:buFont typeface="Wingdings 3" charset="2"/>
              <a:buNone/>
            </a:pPr>
            <a:r>
              <a:rPr lang="en-IN" b="1" dirty="0">
                <a:solidFill>
                  <a:srgbClr val="FF0000"/>
                </a:solidFill>
              </a:rPr>
              <a:t>How to call add method</a:t>
            </a:r>
          </a:p>
          <a:p>
            <a:pPr marL="0" indent="0">
              <a:buFont typeface="Wingdings 3" charset="2"/>
              <a:buNone/>
            </a:pPr>
            <a:r>
              <a:rPr lang="en-IN" dirty="0"/>
              <a:t>	add&lt;int&gt;(10,20);    or add(10,20)</a:t>
            </a:r>
          </a:p>
          <a:p>
            <a:pPr marL="0" indent="0">
              <a:buFont typeface="Wingdings 3" charset="2"/>
              <a:buNone/>
            </a:pPr>
            <a:r>
              <a:rPr lang="en-IN" dirty="0"/>
              <a:t>       add&lt;double&gt;(11.11,22.22);    or add(11.11,22.22)</a:t>
            </a:r>
          </a:p>
          <a:p>
            <a:pPr marL="0" indent="0">
              <a:buFont typeface="Wingdings 3" charset="2"/>
              <a:buNone/>
            </a:pPr>
            <a:r>
              <a:rPr lang="en-IN" b="1" dirty="0">
                <a:solidFill>
                  <a:srgbClr val="FF0000"/>
                </a:solidFill>
              </a:rPr>
              <a:t>NOTE:</a:t>
            </a:r>
          </a:p>
          <a:p>
            <a:pPr marL="0" indent="0">
              <a:buFont typeface="Wingdings 3" charset="2"/>
              <a:buNone/>
            </a:pPr>
            <a:r>
              <a:rPr lang="en-IN" dirty="0">
                <a:solidFill>
                  <a:srgbClr val="FF0000"/>
                </a:solidFill>
              </a:rPr>
              <a:t>Operation(+ / * % ) is not allowed on generic variable. So convert them into dynamic type variable then use them</a:t>
            </a:r>
          </a:p>
        </p:txBody>
      </p:sp>
    </p:spTree>
    <p:extLst>
      <p:ext uri="{BB962C8B-B14F-4D97-AF65-F5344CB8AC3E}">
        <p14:creationId xmlns:p14="http://schemas.microsoft.com/office/powerpoint/2010/main" val="2683077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66799" y="153848"/>
            <a:ext cx="8911687" cy="1280890"/>
          </a:xfrm>
        </p:spPr>
        <p:txBody>
          <a:bodyPr/>
          <a:lstStyle/>
          <a:p>
            <a:r>
              <a:rPr lang="en-IN" dirty="0"/>
              <a:t>How to write Generic 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2259873" y="796834"/>
            <a:ext cx="975795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2B91AF"/>
                </a:solidFill>
                <a:latin typeface="Consolas" panose="020B0609020204030204" pitchFamily="49" charset="0"/>
              </a:rPr>
              <a:t>myclass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show(T a)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"a=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+a+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type of a="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a.GetType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display(T x)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    dynamic xx = x;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    xx = xx + xx;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"type of x="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x.GetType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()+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xx="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+xx);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034937" y="4490154"/>
            <a:ext cx="689283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B0F0"/>
                </a:solidFill>
                <a:latin typeface="Consolas" panose="020B0609020204030204" pitchFamily="49" charset="0"/>
              </a:rPr>
              <a:t>How to use generic class</a:t>
            </a:r>
          </a:p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myclass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&gt;mc=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myclass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mc.show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(111);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IN" dirty="0" err="1">
                <a:solidFill>
                  <a:srgbClr val="008000"/>
                </a:solidFill>
                <a:latin typeface="Consolas" panose="020B0609020204030204" pitchFamily="49" charset="0"/>
              </a:rPr>
              <a:t>mc.show</a:t>
            </a:r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</a:rPr>
              <a:t>("</a:t>
            </a:r>
            <a:r>
              <a:rPr lang="en-IN" dirty="0" err="1">
                <a:solidFill>
                  <a:srgbClr val="008000"/>
                </a:solidFill>
                <a:latin typeface="Consolas" panose="020B0609020204030204" pitchFamily="49" charset="0"/>
              </a:rPr>
              <a:t>abcd</a:t>
            </a:r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</a:rPr>
              <a:t>");  //Not Allowed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IN" dirty="0" err="1">
                <a:solidFill>
                  <a:srgbClr val="008000"/>
                </a:solidFill>
                <a:latin typeface="Consolas" panose="020B0609020204030204" pitchFamily="49" charset="0"/>
              </a:rPr>
              <a:t>mc.show</a:t>
            </a:r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</a:rPr>
              <a:t>(12.2);    //Not Allowed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5229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Collections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184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400" dirty="0"/>
              <a:t>Collection is a dynamic Array</a:t>
            </a:r>
          </a:p>
          <a:p>
            <a:pPr lvl="1"/>
            <a:r>
              <a:rPr lang="en-IN" sz="2000" dirty="0" err="1"/>
              <a:t>ie</a:t>
            </a:r>
            <a:r>
              <a:rPr lang="en-IN" sz="2000" dirty="0"/>
              <a:t>. Its length increase on runtime</a:t>
            </a:r>
          </a:p>
          <a:p>
            <a:pPr lvl="1"/>
            <a:r>
              <a:rPr lang="en-IN" sz="2000" dirty="0"/>
              <a:t>Normal Array length is fixed</a:t>
            </a:r>
          </a:p>
          <a:p>
            <a:pPr lvl="2"/>
            <a:r>
              <a:rPr lang="en-IN" sz="1800" dirty="0"/>
              <a:t>To increase array length use </a:t>
            </a:r>
            <a:r>
              <a:rPr lang="en-IN" sz="1800" dirty="0" err="1"/>
              <a:t>Array.Resize</a:t>
            </a:r>
            <a:r>
              <a:rPr lang="en-IN" sz="1800" dirty="0"/>
              <a:t>() method</a:t>
            </a:r>
          </a:p>
          <a:p>
            <a:pPr lvl="1"/>
            <a:r>
              <a:rPr lang="en-IN" sz="2000" dirty="0"/>
              <a:t>Accessing Collection is similar to accessing Array</a:t>
            </a:r>
          </a:p>
          <a:p>
            <a:pPr lvl="1"/>
            <a:r>
              <a:rPr lang="en-IN" sz="2000" dirty="0"/>
              <a:t>In Array can not insert at specific position</a:t>
            </a:r>
          </a:p>
          <a:p>
            <a:pPr lvl="1"/>
            <a:r>
              <a:rPr lang="en-IN" sz="2000" dirty="0"/>
              <a:t>In Array cannot delete specific position element</a:t>
            </a:r>
          </a:p>
          <a:p>
            <a:pPr lvl="1"/>
            <a:endParaRPr lang="en-IN" sz="2000" dirty="0"/>
          </a:p>
          <a:p>
            <a:pPr lvl="1"/>
            <a:r>
              <a:rPr lang="en-IN" sz="4000" dirty="0">
                <a:solidFill>
                  <a:srgbClr val="FF0000"/>
                </a:solidFill>
              </a:rPr>
              <a:t>Array Vs Collection????</a:t>
            </a:r>
          </a:p>
        </p:txBody>
      </p:sp>
    </p:spTree>
    <p:extLst>
      <p:ext uri="{BB962C8B-B14F-4D97-AF65-F5344CB8AC3E}">
        <p14:creationId xmlns:p14="http://schemas.microsoft.com/office/powerpoint/2010/main" val="317964521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9584</TotalTime>
  <Words>2214</Words>
  <Application>Microsoft Office PowerPoint</Application>
  <PresentationFormat>Widescreen</PresentationFormat>
  <Paragraphs>286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Cascadia Mono</vt:lpstr>
      <vt:lpstr>Century Gothic</vt:lpstr>
      <vt:lpstr>Consolas</vt:lpstr>
      <vt:lpstr>Times New Roman</vt:lpstr>
      <vt:lpstr>Wingdings 3</vt:lpstr>
      <vt:lpstr>Wisp</vt:lpstr>
      <vt:lpstr>Generics</vt:lpstr>
      <vt:lpstr>Generics</vt:lpstr>
      <vt:lpstr>Generics</vt:lpstr>
      <vt:lpstr>Advantages of Generics</vt:lpstr>
      <vt:lpstr>How to write Generic Method</vt:lpstr>
      <vt:lpstr>How to write Generic Method</vt:lpstr>
      <vt:lpstr>How to write Generic class</vt:lpstr>
      <vt:lpstr>Collections</vt:lpstr>
      <vt:lpstr>PowerPoint Presentation</vt:lpstr>
      <vt:lpstr>PowerPoint Presentation</vt:lpstr>
      <vt:lpstr>PowerPoint Presentation</vt:lpstr>
      <vt:lpstr>List&lt;T&gt;</vt:lpstr>
      <vt:lpstr>Characteristics</vt:lpstr>
      <vt:lpstr>How to create List in C#?</vt:lpstr>
      <vt:lpstr>How to add items to a C# List?</vt:lpstr>
      <vt:lpstr>How to read a C# List items?</vt:lpstr>
      <vt:lpstr>PowerPoint Presentation</vt:lpstr>
      <vt:lpstr>PowerPoint Presentation</vt:lpstr>
      <vt:lpstr>PowerPoint Presentation</vt:lpstr>
      <vt:lpstr>Dictionary</vt:lpstr>
      <vt:lpstr>Creating a Dictionary</vt:lpstr>
      <vt:lpstr>PowerPoint Presentation</vt:lpstr>
      <vt:lpstr>PowerPoint Presentation</vt:lpstr>
      <vt:lpstr>SortedList&lt;TKey, TValue&gt;</vt:lpstr>
      <vt:lpstr>SortedList Characteristics</vt:lpstr>
      <vt:lpstr>Creating a SortedList &amp; Adding data</vt:lpstr>
      <vt:lpstr>PowerPoint Presentation</vt:lpstr>
      <vt:lpstr>Dictionary&lt;Tkey,Tvalue&gt;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Pravin</dc:creator>
  <cp:lastModifiedBy>pravin gaikwad</cp:lastModifiedBy>
  <cp:revision>122</cp:revision>
  <dcterms:created xsi:type="dcterms:W3CDTF">2022-03-01T04:15:50Z</dcterms:created>
  <dcterms:modified xsi:type="dcterms:W3CDTF">2024-02-02T05:21:29Z</dcterms:modified>
</cp:coreProperties>
</file>