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21"/>
  </p:notesMasterIdLst>
  <p:sldIdLst>
    <p:sldId id="264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1CB1C-B899-4F18-94E6-A3F3C99FB632}" type="datetimeFigureOut">
              <a:rPr lang="en-IN" smtClean="0"/>
              <a:t>14.10.24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50905-CA75-418B-BA08-85C1B34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6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my note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50905-CA75-418B-BA08-85C1B34AF54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42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5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17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18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61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83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4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6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3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2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8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9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1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1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4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8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837053"/>
              </p:ext>
            </p:extLst>
          </p:nvPr>
        </p:nvGraphicFramePr>
        <p:xfrm>
          <a:off x="1649927" y="97009"/>
          <a:ext cx="10542073" cy="676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301">
                  <a:extLst>
                    <a:ext uri="{9D8B030D-6E8A-4147-A177-3AD203B41FA5}">
                      <a16:colId xmlns:a16="http://schemas.microsoft.com/office/drawing/2014/main" val="314279139"/>
                    </a:ext>
                  </a:extLst>
                </a:gridCol>
                <a:gridCol w="9539772">
                  <a:extLst>
                    <a:ext uri="{9D8B030D-6E8A-4147-A177-3AD203B41FA5}">
                      <a16:colId xmlns:a16="http://schemas.microsoft.com/office/drawing/2014/main" val="1242983252"/>
                    </a:ext>
                  </a:extLst>
                </a:gridCol>
              </a:tblGrid>
              <a:tr h="73375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Sr.No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Method of</a:t>
                      </a:r>
                      <a:r>
                        <a:rPr lang="en-IN" baseline="0" dirty="0">
                          <a:effectLst/>
                        </a:rPr>
                        <a:t> HashTable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13737379"/>
                  </a:ext>
                </a:extLst>
              </a:tr>
              <a:tr h="120544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Add(object key, object value);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an element with the specified key and value into the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Hashtable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60380201"/>
                  </a:ext>
                </a:extLst>
              </a:tr>
              <a:tr h="120544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Clear();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all elements from the Hashtable.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2147729"/>
                  </a:ext>
                </a:extLst>
              </a:tr>
              <a:tr h="120544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ContainsKey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(object key);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the Hashtable contains a specific key.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66711113"/>
                  </a:ext>
                </a:extLst>
              </a:tr>
              <a:tr h="120544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ContainsValue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(object value);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the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Hashtable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contains a specific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24256092"/>
                  </a:ext>
                </a:extLst>
              </a:tr>
              <a:tr h="120544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Remove(object key);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element with the specified key from the Hashtable.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732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31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a special type of collection that stores elements in LIFO style </a:t>
            </a:r>
          </a:p>
          <a:p>
            <a:pPr marL="0" indent="0">
              <a:buNone/>
            </a:pPr>
            <a:r>
              <a:rPr lang="en-US" dirty="0"/>
              <a:t>	(Last In First Out)</a:t>
            </a:r>
          </a:p>
          <a:p>
            <a:r>
              <a:rPr lang="en-US" dirty="0"/>
              <a:t>Stack is useful to store temporary data in LIFO style, and you might want to delete an element after retrieving its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72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36413"/>
              </p:ext>
            </p:extLst>
          </p:nvPr>
        </p:nvGraphicFramePr>
        <p:xfrm>
          <a:off x="2589213" y="2133600"/>
          <a:ext cx="8915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2501966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81117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412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Returns the total count of elements in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3997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843336"/>
              </p:ext>
            </p:extLst>
          </p:nvPr>
        </p:nvGraphicFramePr>
        <p:xfrm>
          <a:off x="2593329" y="3496962"/>
          <a:ext cx="8915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2501966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81117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412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Push(T)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Inserts an item at the top of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sng" dirty="0">
                          <a:solidFill>
                            <a:srgbClr val="007BFF"/>
                          </a:solidFill>
                          <a:effectLst/>
                        </a:rPr>
                        <a:t>Peek()</a:t>
                      </a:r>
                      <a:endParaRPr lang="en-IN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Returns the top item from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sng" dirty="0">
                          <a:solidFill>
                            <a:srgbClr val="007BFF"/>
                          </a:solidFill>
                          <a:effectLst/>
                        </a:rPr>
                        <a:t>Pop()</a:t>
                      </a:r>
                      <a:endParaRPr lang="en-IN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Removes and returns items from the top of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2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sng" dirty="0">
                          <a:solidFill>
                            <a:srgbClr val="007BFF"/>
                          </a:solidFill>
                          <a:effectLst/>
                        </a:rPr>
                        <a:t>Contains(T)</a:t>
                      </a:r>
                      <a:endParaRPr lang="en-IN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Checks whether an item exists in the stack or not.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3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Removes all items from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3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17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is a special type of collection that stores the elements in FIFO style (First In First Out)</a:t>
            </a:r>
          </a:p>
          <a:p>
            <a:r>
              <a:rPr lang="en-US" dirty="0"/>
              <a:t>exactly opposite of the Stack collection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81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Characteristics</a:t>
            </a:r>
          </a:p>
          <a:p>
            <a:r>
              <a:rPr lang="en-US" dirty="0"/>
              <a:t>Queue  is FIFO (First In First Out) collection.</a:t>
            </a:r>
          </a:p>
          <a:p>
            <a:r>
              <a:rPr lang="en-US" dirty="0"/>
              <a:t>It comes under </a:t>
            </a:r>
            <a:r>
              <a:rPr lang="en-US" b="1" dirty="0" err="1">
                <a:solidFill>
                  <a:srgbClr val="FF0000"/>
                </a:solidFill>
              </a:rPr>
              <a:t>System.Collection</a:t>
            </a:r>
            <a:r>
              <a:rPr lang="en-US" dirty="0"/>
              <a:t> namespace.</a:t>
            </a:r>
          </a:p>
          <a:p>
            <a:r>
              <a:rPr lang="en-US" dirty="0"/>
              <a:t>Queue  can contain elements of the specified type. It provides compile-time type checking and doesn't perform boxing-unboxing because it is generic.</a:t>
            </a:r>
          </a:p>
          <a:p>
            <a:r>
              <a:rPr lang="en-US" dirty="0"/>
              <a:t>Elements can be added using the </a:t>
            </a:r>
            <a:r>
              <a:rPr lang="en-US" b="1" dirty="0" err="1">
                <a:solidFill>
                  <a:srgbClr val="FF0000"/>
                </a:solidFill>
              </a:rPr>
              <a:t>Enqueue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 method. Cannot use collection-initializer syntax.</a:t>
            </a:r>
          </a:p>
          <a:p>
            <a:r>
              <a:rPr lang="en-US" dirty="0"/>
              <a:t>Elements can be retrieved using the </a:t>
            </a:r>
            <a:r>
              <a:rPr lang="en-US" b="1" dirty="0" err="1">
                <a:solidFill>
                  <a:srgbClr val="FF0000"/>
                </a:solidFill>
              </a:rPr>
              <a:t>Dequeue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 and the </a:t>
            </a:r>
            <a:r>
              <a:rPr lang="en-US" b="1" dirty="0">
                <a:solidFill>
                  <a:srgbClr val="FF0000"/>
                </a:solidFill>
              </a:rPr>
              <a:t>Peek()</a:t>
            </a:r>
            <a:r>
              <a:rPr lang="en-US" dirty="0"/>
              <a:t> methods. It does not support an indexer.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3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161314"/>
              </p:ext>
            </p:extLst>
          </p:nvPr>
        </p:nvGraphicFramePr>
        <p:xfrm>
          <a:off x="2589213" y="2034744"/>
          <a:ext cx="8915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2501966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81117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412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Returns the total count of elements in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3997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325513"/>
              </p:ext>
            </p:extLst>
          </p:nvPr>
        </p:nvGraphicFramePr>
        <p:xfrm>
          <a:off x="2593329" y="3262182"/>
          <a:ext cx="89154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2501966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81117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412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 err="1">
                          <a:solidFill>
                            <a:srgbClr val="414141"/>
                          </a:solidFill>
                          <a:effectLst/>
                        </a:rPr>
                        <a:t>Enqueue</a:t>
                      </a:r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Adds an item into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Dequeue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Returns an item from the beginning of the queue and removes it from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Peek(T)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Returns an first item from the queue without removing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2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Contains(T)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Checks whether an item is in the queue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3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Removes all the items from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3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82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SortedList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29264"/>
            <a:ext cx="8915400" cy="4341341"/>
          </a:xfrm>
        </p:spPr>
        <p:txBody>
          <a:bodyPr>
            <a:normAutofit/>
          </a:bodyPr>
          <a:lstStyle/>
          <a:p>
            <a:r>
              <a:rPr lang="en-US" sz="2000" dirty="0"/>
              <a:t>The SortedList class represents a collection of </a:t>
            </a:r>
            <a:r>
              <a:rPr lang="en-US" sz="2000" b="1" dirty="0">
                <a:solidFill>
                  <a:srgbClr val="FF0000"/>
                </a:solidFill>
              </a:rPr>
              <a:t>key-and-value</a:t>
            </a:r>
            <a:r>
              <a:rPr lang="en-US" sz="2000" dirty="0"/>
              <a:t> pairs that </a:t>
            </a:r>
            <a:r>
              <a:rPr lang="en-US" sz="2000" dirty="0">
                <a:highlight>
                  <a:srgbClr val="FFFF00"/>
                </a:highlight>
              </a:rPr>
              <a:t>are sorted by the keys </a:t>
            </a:r>
            <a:r>
              <a:rPr lang="en-US" sz="2000" dirty="0"/>
              <a:t>and are accessible by </a:t>
            </a:r>
            <a:r>
              <a:rPr lang="en-US" sz="2000" b="1" dirty="0">
                <a:solidFill>
                  <a:srgbClr val="FF0000"/>
                </a:solidFill>
              </a:rPr>
              <a:t>key and by index</a:t>
            </a:r>
            <a:r>
              <a:rPr lang="en-US" sz="2000" dirty="0"/>
              <a:t>.</a:t>
            </a:r>
          </a:p>
          <a:p>
            <a:r>
              <a:rPr lang="en-US" sz="2000" dirty="0"/>
              <a:t>A sorted list is a </a:t>
            </a:r>
            <a:r>
              <a:rPr lang="en-US" sz="2000" dirty="0">
                <a:solidFill>
                  <a:srgbClr val="FF0000"/>
                </a:solidFill>
              </a:rPr>
              <a:t>combination</a:t>
            </a:r>
            <a:r>
              <a:rPr lang="en-US" sz="2000" dirty="0"/>
              <a:t> of an ArrayList and a hash table.</a:t>
            </a:r>
          </a:p>
          <a:p>
            <a:r>
              <a:rPr lang="en-US" sz="2000" dirty="0"/>
              <a:t>It contains a list of items that can be accessed using a key or an index</a:t>
            </a:r>
          </a:p>
          <a:p>
            <a:r>
              <a:rPr lang="en-US" sz="2000" dirty="0"/>
              <a:t>If you access items using an index, it is an ArrayList, and </a:t>
            </a:r>
          </a:p>
          <a:p>
            <a:r>
              <a:rPr lang="en-US" sz="2000" dirty="0"/>
              <a:t>if you access items using a key, it is a Hashtable.</a:t>
            </a:r>
          </a:p>
          <a:p>
            <a:r>
              <a:rPr lang="en-US" sz="2000" dirty="0"/>
              <a:t>SortedList stores data in sorted format based on key</a:t>
            </a:r>
          </a:p>
          <a:p>
            <a:r>
              <a:rPr lang="en-US" sz="2000" dirty="0"/>
              <a:t>In sorted list we have any type of key.</a:t>
            </a:r>
          </a:p>
          <a:p>
            <a:r>
              <a:rPr lang="en-US" sz="2000" dirty="0"/>
              <a:t>But once we have defined the type of first key- then we can not have another type key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464647"/>
              </p:ext>
            </p:extLst>
          </p:nvPr>
        </p:nvGraphicFramePr>
        <p:xfrm>
          <a:off x="2119655" y="144159"/>
          <a:ext cx="9854041" cy="655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037">
                  <a:extLst>
                    <a:ext uri="{9D8B030D-6E8A-4147-A177-3AD203B41FA5}">
                      <a16:colId xmlns:a16="http://schemas.microsoft.com/office/drawing/2014/main" val="754424565"/>
                    </a:ext>
                  </a:extLst>
                </a:gridCol>
                <a:gridCol w="8971004">
                  <a:extLst>
                    <a:ext uri="{9D8B030D-6E8A-4147-A177-3AD203B41FA5}">
                      <a16:colId xmlns:a16="http://schemas.microsoft.com/office/drawing/2014/main" val="4204628435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Sr.No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Property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32188616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Capacity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or sets the capacity of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67857886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number of elements contained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30328458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IsFixedSize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 value indicating whether the SortedList has a fixed size.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17740399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IsReadOnly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 value indicating whether the SortedList is read-only.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25243965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and sets the value associated with a specific key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66731539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keys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19791156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values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0285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77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495081"/>
              </p:ext>
            </p:extLst>
          </p:nvPr>
        </p:nvGraphicFramePr>
        <p:xfrm>
          <a:off x="1921949" y="94736"/>
          <a:ext cx="8915400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51">
                  <a:extLst>
                    <a:ext uri="{9D8B030D-6E8A-4147-A177-3AD203B41FA5}">
                      <a16:colId xmlns:a16="http://schemas.microsoft.com/office/drawing/2014/main" val="2854309925"/>
                    </a:ext>
                  </a:extLst>
                </a:gridCol>
                <a:gridCol w="8094149">
                  <a:extLst>
                    <a:ext uri="{9D8B030D-6E8A-4147-A177-3AD203B41FA5}">
                      <a16:colId xmlns:a16="http://schemas.microsoft.com/office/drawing/2014/main" val="874189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Sr.No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Method &amp;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6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Add(object key, object value);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an element with the specified key and value into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4580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Clear();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all elements from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9255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ContainsKey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(&lt;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Tkey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the SortedList contains a specific key.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0865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ContainsValue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Tvalue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the SortedList contains a specific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3620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object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GetByIndex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(int index);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value at the specified index of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3719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object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GetKey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(int index);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key at the specified index of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6761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IList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GetKeyList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keys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7625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IList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GetValueList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values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58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int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IndexOfKey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(object key);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zero-based index of the specified key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2123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1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916321"/>
              </p:ext>
            </p:extLst>
          </p:nvPr>
        </p:nvGraphicFramePr>
        <p:xfrm>
          <a:off x="1921949" y="94736"/>
          <a:ext cx="8915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51">
                  <a:extLst>
                    <a:ext uri="{9D8B030D-6E8A-4147-A177-3AD203B41FA5}">
                      <a16:colId xmlns:a16="http://schemas.microsoft.com/office/drawing/2014/main" val="2854309925"/>
                    </a:ext>
                  </a:extLst>
                </a:gridCol>
                <a:gridCol w="8094149">
                  <a:extLst>
                    <a:ext uri="{9D8B030D-6E8A-4147-A177-3AD203B41FA5}">
                      <a16:colId xmlns:a16="http://schemas.microsoft.com/office/drawing/2014/main" val="874189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Sr.No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Method &amp;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6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int IndexOfValue(object value);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zero-based index of the first occurrence of the specified value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700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Remove(object key);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element with the specified key from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1002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RemoveAt(int index);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element at the specified index of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4408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TrimToSize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capacity to the actual number of elements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1431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83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Collection is a dynamic Array</a:t>
            </a:r>
          </a:p>
          <a:p>
            <a:pPr lvl="1"/>
            <a:r>
              <a:rPr lang="en-IN" sz="2000" dirty="0" err="1"/>
              <a:t>ie</a:t>
            </a:r>
            <a:r>
              <a:rPr lang="en-IN" sz="2000" dirty="0"/>
              <a:t>. Its length increase on runtime</a:t>
            </a:r>
          </a:p>
          <a:p>
            <a:pPr lvl="1"/>
            <a:r>
              <a:rPr lang="en-IN" sz="2000" dirty="0"/>
              <a:t>Normal Array length is fixed</a:t>
            </a:r>
          </a:p>
          <a:p>
            <a:pPr lvl="2"/>
            <a:r>
              <a:rPr lang="en-IN" sz="1800" dirty="0"/>
              <a:t>To increase array length use </a:t>
            </a:r>
            <a:r>
              <a:rPr lang="en-IN" sz="1800" dirty="0" err="1"/>
              <a:t>Array.Resize</a:t>
            </a:r>
            <a:r>
              <a:rPr lang="en-IN" sz="1800" dirty="0"/>
              <a:t>() method</a:t>
            </a:r>
          </a:p>
          <a:p>
            <a:pPr lvl="1"/>
            <a:r>
              <a:rPr lang="en-IN" sz="2000" dirty="0"/>
              <a:t>Accessing Collection is similar to accessing Array</a:t>
            </a:r>
          </a:p>
          <a:p>
            <a:pPr lvl="1"/>
            <a:r>
              <a:rPr lang="en-IN" sz="2000" dirty="0"/>
              <a:t>In Array can not insert at specific position</a:t>
            </a:r>
          </a:p>
          <a:p>
            <a:pPr lvl="1"/>
            <a:r>
              <a:rPr lang="en-IN" sz="2000" dirty="0"/>
              <a:t>In Array cannot delete specific position element</a:t>
            </a:r>
          </a:p>
          <a:p>
            <a:pPr lvl="1"/>
            <a:endParaRPr lang="en-IN" sz="2000" dirty="0"/>
          </a:p>
          <a:p>
            <a:pPr lvl="1"/>
            <a:r>
              <a:rPr lang="en-IN" sz="4000" dirty="0">
                <a:solidFill>
                  <a:srgbClr val="FF0000"/>
                </a:solidFill>
              </a:rPr>
              <a:t>Array Vs Collection????</a:t>
            </a:r>
          </a:p>
        </p:txBody>
      </p:sp>
    </p:spTree>
    <p:extLst>
      <p:ext uri="{BB962C8B-B14F-4D97-AF65-F5344CB8AC3E}">
        <p14:creationId xmlns:p14="http://schemas.microsoft.com/office/powerpoint/2010/main" val="317964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Collection introduced int </a:t>
            </a:r>
            <a:r>
              <a:rPr lang="en-IN" dirty="0" err="1"/>
              <a:t>c#</a:t>
            </a:r>
            <a:r>
              <a:rPr lang="en-IN" dirty="0"/>
              <a:t> 1.0</a:t>
            </a:r>
          </a:p>
          <a:p>
            <a:r>
              <a:rPr lang="en-IN" dirty="0"/>
              <a:t>Collections Types</a:t>
            </a:r>
          </a:p>
          <a:p>
            <a:pPr lvl="1"/>
            <a:r>
              <a:rPr lang="en-IN" b="1" dirty="0"/>
              <a:t>Non Generic Collections</a:t>
            </a:r>
          </a:p>
          <a:p>
            <a:pPr lvl="2"/>
            <a:r>
              <a:rPr lang="en-IN" dirty="0"/>
              <a:t>Stack, ArrayList, HashTable and SortedList etc.</a:t>
            </a:r>
          </a:p>
          <a:p>
            <a:pPr lvl="2"/>
            <a:r>
              <a:rPr lang="en-IN" dirty="0" err="1"/>
              <a:t>System.Collections</a:t>
            </a:r>
            <a:r>
              <a:rPr lang="en-IN" dirty="0"/>
              <a:t> namespace have non generic Collections</a:t>
            </a:r>
          </a:p>
          <a:p>
            <a:pPr lvl="1"/>
            <a:r>
              <a:rPr lang="en-IN" b="1" dirty="0"/>
              <a:t>Generic Collections</a:t>
            </a:r>
          </a:p>
          <a:p>
            <a:pPr lvl="2"/>
            <a:r>
              <a:rPr lang="en-IN" dirty="0"/>
              <a:t>List&lt;T&gt;, </a:t>
            </a:r>
            <a:r>
              <a:rPr lang="en-IN" dirty="0" err="1"/>
              <a:t>LinkedList</a:t>
            </a:r>
            <a:r>
              <a:rPr lang="en-IN" dirty="0"/>
              <a:t> &lt;T&gt;, Queue&lt;T&gt;, SortedList&lt;T,V&gt;</a:t>
            </a:r>
          </a:p>
          <a:p>
            <a:pPr lvl="2"/>
            <a:r>
              <a:rPr lang="en-IN" dirty="0" err="1"/>
              <a:t>System.Collections.Genrics</a:t>
            </a:r>
            <a:r>
              <a:rPr lang="en-IN" dirty="0"/>
              <a:t> namespace have generic Collections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75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007813"/>
              </p:ext>
            </p:extLst>
          </p:nvPr>
        </p:nvGraphicFramePr>
        <p:xfrm>
          <a:off x="2706130" y="1643450"/>
          <a:ext cx="9485870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902">
                  <a:extLst>
                    <a:ext uri="{9D8B030D-6E8A-4147-A177-3AD203B41FA5}">
                      <a16:colId xmlns:a16="http://schemas.microsoft.com/office/drawing/2014/main" val="2937667712"/>
                    </a:ext>
                  </a:extLst>
                </a:gridCol>
                <a:gridCol w="4601968">
                  <a:extLst>
                    <a:ext uri="{9D8B030D-6E8A-4147-A177-3AD203B41FA5}">
                      <a16:colId xmlns:a16="http://schemas.microsoft.com/office/drawing/2014/main" val="113373377"/>
                    </a:ext>
                  </a:extLst>
                </a:gridCol>
              </a:tblGrid>
              <a:tr h="591766">
                <a:tc>
                  <a:txBody>
                    <a:bodyPr/>
                    <a:lstStyle/>
                    <a:p>
                      <a:r>
                        <a:rPr lang="en-IN" sz="2400" dirty="0"/>
                        <a:t>Generic Collection</a:t>
                      </a:r>
                      <a:r>
                        <a:rPr lang="en-IN" sz="2400" baseline="0" dirty="0"/>
                        <a:t> (New)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Non-Generic Collection(old)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76813"/>
                  </a:ext>
                </a:extLst>
              </a:tr>
              <a:tr h="591766">
                <a:tc>
                  <a:txBody>
                    <a:bodyPr/>
                    <a:lstStyle/>
                    <a:p>
                      <a:r>
                        <a:rPr lang="en-IN" sz="2400" dirty="0"/>
                        <a:t>List&lt;T&gt;, </a:t>
                      </a:r>
                      <a:r>
                        <a:rPr lang="en-IN" sz="2400" dirty="0" err="1"/>
                        <a:t>LinkedList</a:t>
                      </a:r>
                      <a:r>
                        <a:rPr lang="en-IN" sz="2400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ArrayList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17895"/>
                  </a:ext>
                </a:extLst>
              </a:tr>
              <a:tr h="1021405">
                <a:tc>
                  <a:txBody>
                    <a:bodyPr/>
                    <a:lstStyle/>
                    <a:p>
                      <a:r>
                        <a:rPr lang="en-IN" sz="2400" dirty="0"/>
                        <a:t>Dictionary&lt;</a:t>
                      </a:r>
                      <a:r>
                        <a:rPr lang="en-IN" sz="2400" dirty="0" err="1"/>
                        <a:t>Tkey,Tvalue</a:t>
                      </a:r>
                      <a:r>
                        <a:rPr lang="en-IN" sz="2400" dirty="0"/>
                        <a:t>&gt; and </a:t>
                      </a:r>
                      <a:r>
                        <a:rPr lang="en-IN" sz="2400" dirty="0" err="1"/>
                        <a:t>SortedDictionary</a:t>
                      </a:r>
                      <a:r>
                        <a:rPr lang="en-IN" sz="2400" dirty="0"/>
                        <a:t>&lt;</a:t>
                      </a:r>
                      <a:r>
                        <a:rPr lang="en-IN" sz="2400" dirty="0" err="1"/>
                        <a:t>Tkey,Tvalue</a:t>
                      </a:r>
                      <a:r>
                        <a:rPr lang="en-IN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HashTable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72259"/>
                  </a:ext>
                </a:extLst>
              </a:tr>
              <a:tr h="591766">
                <a:tc>
                  <a:txBody>
                    <a:bodyPr/>
                    <a:lstStyle/>
                    <a:p>
                      <a:r>
                        <a:rPr lang="en-IN" sz="2400" dirty="0"/>
                        <a:t>Queue&lt;T&gt;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5880"/>
                  </a:ext>
                </a:extLst>
              </a:tr>
              <a:tr h="591766">
                <a:tc>
                  <a:txBody>
                    <a:bodyPr/>
                    <a:lstStyle/>
                    <a:p>
                      <a:r>
                        <a:rPr lang="en-IN" sz="2400" dirty="0"/>
                        <a:t>Stack&lt;T&gt;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40489"/>
                  </a:ext>
                </a:extLst>
              </a:tr>
              <a:tr h="591766">
                <a:tc>
                  <a:txBody>
                    <a:bodyPr/>
                    <a:lstStyle/>
                    <a:p>
                      <a:r>
                        <a:rPr lang="en-IN" sz="2400" dirty="0"/>
                        <a:t>SortedList&lt;</a:t>
                      </a:r>
                      <a:r>
                        <a:rPr lang="en-IN" sz="2400" dirty="0" err="1"/>
                        <a:t>Tkey,Tvalue</a:t>
                      </a:r>
                      <a:r>
                        <a:rPr lang="en-IN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0461"/>
                  </a:ext>
                </a:extLst>
              </a:tr>
              <a:tr h="591766">
                <a:tc>
                  <a:txBody>
                    <a:bodyPr/>
                    <a:lstStyle/>
                    <a:p>
                      <a:r>
                        <a:rPr lang="en-IN" sz="2400" dirty="0"/>
                        <a:t>HashSet&lt;T&gt; and </a:t>
                      </a:r>
                      <a:r>
                        <a:rPr lang="en-IN" sz="2400" dirty="0" err="1"/>
                        <a:t>SortedSet</a:t>
                      </a:r>
                      <a:r>
                        <a:rPr lang="en-IN" sz="2400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2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66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ArrayList()</a:t>
            </a:r>
          </a:p>
          <a:p>
            <a:r>
              <a:rPr lang="en-IN" dirty="0"/>
              <a:t>ArrayList(capacity)</a:t>
            </a:r>
          </a:p>
          <a:p>
            <a:r>
              <a:rPr lang="en-IN" dirty="0"/>
              <a:t>When capacity exceeded capacity will get doubled( default 0 to 4, 4 to 8,…)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8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72081"/>
              </p:ext>
            </p:extLst>
          </p:nvPr>
        </p:nvGraphicFramePr>
        <p:xfrm>
          <a:off x="2911241" y="495092"/>
          <a:ext cx="9280759" cy="636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0759">
                  <a:extLst>
                    <a:ext uri="{9D8B030D-6E8A-4147-A177-3AD203B41FA5}">
                      <a16:colId xmlns:a16="http://schemas.microsoft.com/office/drawing/2014/main" val="3948933263"/>
                    </a:ext>
                  </a:extLst>
                </a:gridCol>
              </a:tblGrid>
              <a:tr h="42638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Method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01935975"/>
                  </a:ext>
                </a:extLst>
              </a:tr>
              <a:tr h="72246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int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Add(object value);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an object to the end of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98495939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AddRange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ICollection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the elements of an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ICollection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to the end of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20264264"/>
                  </a:ext>
                </a:extLst>
              </a:tr>
              <a:tr h="719987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Clear();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all elements from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29315176"/>
                  </a:ext>
                </a:extLst>
              </a:tr>
              <a:tr h="605481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Contains(object item);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an element is in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10151267"/>
                  </a:ext>
                </a:extLst>
              </a:tr>
              <a:tr h="988541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IndexOf</a:t>
                      </a:r>
                      <a:r>
                        <a:rPr lang="en-US" b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zero-based index of the first occurrence of a value in the ArrayList or in a portion of it.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07258390"/>
                  </a:ext>
                </a:extLst>
              </a:tr>
              <a:tr h="679621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Insert(int index, object value);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Inserts an element into the ArrayList at the specified index.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51055061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Remove(object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first occurrence of a specific object from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71562006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RemoveAt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(int index);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element at the specified index of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8924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4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627076"/>
              </p:ext>
            </p:extLst>
          </p:nvPr>
        </p:nvGraphicFramePr>
        <p:xfrm>
          <a:off x="1740543" y="1309816"/>
          <a:ext cx="10451457" cy="532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457">
                  <a:extLst>
                    <a:ext uri="{9D8B030D-6E8A-4147-A177-3AD203B41FA5}">
                      <a16:colId xmlns:a16="http://schemas.microsoft.com/office/drawing/2014/main" val="3948933263"/>
                    </a:ext>
                  </a:extLst>
                </a:gridCol>
              </a:tblGrid>
              <a:tr h="738266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Method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01935975"/>
                  </a:ext>
                </a:extLst>
              </a:tr>
              <a:tr h="1214291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Reverse();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Reverses the order of the elements in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273220"/>
                  </a:ext>
                </a:extLst>
              </a:tr>
              <a:tr h="21603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SetRange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(int index,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ICollection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Copies the elements of a collection over a range of elements in the ArrayList.</a:t>
                      </a:r>
                    </a:p>
                    <a:p>
                      <a:pPr algn="just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82456216"/>
                  </a:ext>
                </a:extLst>
              </a:tr>
              <a:tr h="1212865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Sort();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Sorts the elements in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66315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2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470453"/>
            <a:ext cx="9244849" cy="4843849"/>
          </a:xfrm>
        </p:spPr>
        <p:txBody>
          <a:bodyPr>
            <a:noAutofit/>
          </a:bodyPr>
          <a:lstStyle/>
          <a:p>
            <a:r>
              <a:rPr lang="en-US" sz="2000" dirty="0"/>
              <a:t>The Hashtable class represents a collection of</a:t>
            </a:r>
            <a:r>
              <a:rPr lang="en-US" sz="2000" b="1" dirty="0">
                <a:solidFill>
                  <a:srgbClr val="FF0000"/>
                </a:solidFill>
              </a:rPr>
              <a:t> key-and-value pairs</a:t>
            </a:r>
          </a:p>
          <a:p>
            <a:r>
              <a:rPr lang="en-US" sz="2000" dirty="0"/>
              <a:t>Hashtable Characteristics</a:t>
            </a:r>
          </a:p>
          <a:p>
            <a:pPr lvl="1"/>
            <a:r>
              <a:rPr lang="en-US" sz="1800" dirty="0"/>
              <a:t>Hashtable stores key-value pairs.</a:t>
            </a:r>
          </a:p>
          <a:p>
            <a:pPr lvl="1"/>
            <a:r>
              <a:rPr lang="en-US" sz="1800" dirty="0"/>
              <a:t>Comes under </a:t>
            </a:r>
            <a:r>
              <a:rPr lang="en-US" sz="1800" dirty="0" err="1">
                <a:solidFill>
                  <a:srgbClr val="FF0000"/>
                </a:solidFill>
              </a:rPr>
              <a:t>System.Collection</a:t>
            </a:r>
            <a:r>
              <a:rPr lang="en-US" sz="1800" dirty="0"/>
              <a:t> namespace.</a:t>
            </a:r>
          </a:p>
          <a:p>
            <a:pPr lvl="1"/>
            <a:r>
              <a:rPr lang="en-US" sz="1800" dirty="0"/>
              <a:t>Implements </a:t>
            </a:r>
            <a:r>
              <a:rPr lang="en-US" sz="1800" dirty="0" err="1">
                <a:solidFill>
                  <a:srgbClr val="FF0000"/>
                </a:solidFill>
              </a:rPr>
              <a:t>IDictionary</a:t>
            </a:r>
            <a:r>
              <a:rPr lang="en-US" sz="1800" dirty="0"/>
              <a:t> interface.</a:t>
            </a:r>
          </a:p>
          <a:p>
            <a:pPr lvl="1"/>
            <a:r>
              <a:rPr lang="en-US" sz="1800" dirty="0"/>
              <a:t>Keys must be unique and cannot be null.</a:t>
            </a:r>
          </a:p>
          <a:p>
            <a:pPr lvl="1"/>
            <a:r>
              <a:rPr lang="en-US" sz="1800" dirty="0"/>
              <a:t>Values can be null or duplicate.</a:t>
            </a:r>
          </a:p>
          <a:p>
            <a:pPr lvl="1"/>
            <a:r>
              <a:rPr lang="en-US" sz="1800" dirty="0"/>
              <a:t>Values can be accessed by passing associated key in the indexer </a:t>
            </a:r>
          </a:p>
          <a:p>
            <a:pPr marL="400050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e.g. </a:t>
            </a:r>
            <a:r>
              <a:rPr lang="en-US" sz="1800" dirty="0" err="1">
                <a:solidFill>
                  <a:srgbClr val="FF0000"/>
                </a:solidFill>
              </a:rPr>
              <a:t>myHashtable</a:t>
            </a:r>
            <a:r>
              <a:rPr lang="en-US" sz="1800" dirty="0">
                <a:solidFill>
                  <a:srgbClr val="FF0000"/>
                </a:solidFill>
              </a:rPr>
              <a:t>[key]</a:t>
            </a:r>
          </a:p>
          <a:p>
            <a:pPr lvl="1"/>
            <a:r>
              <a:rPr lang="en-US" sz="1800" dirty="0"/>
              <a:t>Elements are stored as </a:t>
            </a:r>
            <a:r>
              <a:rPr lang="en-US" sz="1800" b="1" dirty="0" err="1">
                <a:solidFill>
                  <a:srgbClr val="FF0000"/>
                </a:solidFill>
              </a:rPr>
              <a:t>DictionaryEntry</a:t>
            </a:r>
            <a:r>
              <a:rPr lang="en-US" sz="1800" dirty="0"/>
              <a:t> objects.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5496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450849"/>
              </p:ext>
            </p:extLst>
          </p:nvPr>
        </p:nvGraphicFramePr>
        <p:xfrm>
          <a:off x="1822921" y="294719"/>
          <a:ext cx="10369079" cy="5570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53">
                  <a:extLst>
                    <a:ext uri="{9D8B030D-6E8A-4147-A177-3AD203B41FA5}">
                      <a16:colId xmlns:a16="http://schemas.microsoft.com/office/drawing/2014/main" val="3080110062"/>
                    </a:ext>
                  </a:extLst>
                </a:gridCol>
                <a:gridCol w="9383226">
                  <a:extLst>
                    <a:ext uri="{9D8B030D-6E8A-4147-A177-3AD203B41FA5}">
                      <a16:colId xmlns:a16="http://schemas.microsoft.com/office/drawing/2014/main" val="779376269"/>
                    </a:ext>
                  </a:extLst>
                </a:gridCol>
              </a:tblGrid>
              <a:tr h="604513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Sr.No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Property of HashTable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2049066"/>
                  </a:ext>
                </a:extLst>
              </a:tr>
              <a:tr h="99312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number of key-and-value pairs contained in the Hashtable.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74778236"/>
                  </a:ext>
                </a:extLst>
              </a:tr>
              <a:tr h="993128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IsFixedSize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 value indicating whether the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Hashtable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has a fixed size.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56466712"/>
                  </a:ext>
                </a:extLst>
              </a:tr>
              <a:tr h="99312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IsReadOnly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 value indicating whether the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Hashtable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 read-only.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56490996"/>
                  </a:ext>
                </a:extLst>
              </a:tr>
              <a:tr h="99312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ICollection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containing the values in the Hashtable.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8844517"/>
                  </a:ext>
                </a:extLst>
              </a:tr>
              <a:tr h="99312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ICollection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containing the keys in the Hashtable.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8587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95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7012</TotalTime>
  <Words>1236</Words>
  <Application>Microsoft Office PowerPoint</Application>
  <PresentationFormat>Widescreen</PresentationFormat>
  <Paragraphs>227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Collections</vt:lpstr>
      <vt:lpstr>PowerPoint Presentation</vt:lpstr>
      <vt:lpstr>PowerPoint Presentation</vt:lpstr>
      <vt:lpstr>PowerPoint Presentation</vt:lpstr>
      <vt:lpstr>ArrayList</vt:lpstr>
      <vt:lpstr>PowerPoint Presentation</vt:lpstr>
      <vt:lpstr>PowerPoint Presentation</vt:lpstr>
      <vt:lpstr>HashTable</vt:lpstr>
      <vt:lpstr>PowerPoint Presentation</vt:lpstr>
      <vt:lpstr>PowerPoint Presentation</vt:lpstr>
      <vt:lpstr>Stack </vt:lpstr>
      <vt:lpstr>PowerPoint Presentation</vt:lpstr>
      <vt:lpstr>Queue</vt:lpstr>
      <vt:lpstr>PowerPoint Presentation</vt:lpstr>
      <vt:lpstr>PowerPoint Presentation</vt:lpstr>
      <vt:lpstr>SortedList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Pravin</dc:creator>
  <cp:lastModifiedBy>Acer</cp:lastModifiedBy>
  <cp:revision>70</cp:revision>
  <dcterms:created xsi:type="dcterms:W3CDTF">2022-03-01T04:15:50Z</dcterms:created>
  <dcterms:modified xsi:type="dcterms:W3CDTF">2024-10-14T06:53:10Z</dcterms:modified>
</cp:coreProperties>
</file>