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4" r:id="rId4"/>
    <p:sldId id="257" r:id="rId5"/>
    <p:sldId id="258" r:id="rId6"/>
    <p:sldId id="265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7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39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821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82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81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760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9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6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5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93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64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2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1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3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38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0A042-E7DB-4340-94E8-C5C5882EAC18}" type="datetimeFigureOut">
              <a:rPr lang="en-IN" smtClean="0"/>
              <a:t>1.10.24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07C390-680F-426D-9147-794668731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5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MVC 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3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0608-3353-D616-6FE9-AF07D56F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4C84-163A-484B-0796-03A342A1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Views:</a:t>
            </a:r>
          </a:p>
          <a:p>
            <a:pPr lvl="1"/>
            <a:r>
              <a:rPr lang="en-US" dirty="0"/>
              <a:t>These are screens which users see as response they request information from controllers</a:t>
            </a:r>
          </a:p>
          <a:p>
            <a:pPr lvl="1"/>
            <a:r>
              <a:rPr lang="en-US" dirty="0"/>
              <a:t>views are usually made from HTML and C# code.</a:t>
            </a:r>
          </a:p>
          <a:p>
            <a:pPr lvl="1"/>
            <a:r>
              <a:rPr lang="en-US" dirty="0"/>
              <a:t>Razor Engine helps views to mix HTML and C# code</a:t>
            </a:r>
          </a:p>
          <a:p>
            <a:pPr lvl="1"/>
            <a:r>
              <a:rPr lang="en-US" dirty="0"/>
              <a:t>razor views has file extension </a:t>
            </a:r>
            <a:r>
              <a:rPr lang="en-US" b="1" dirty="0"/>
              <a:t>.cshtml</a:t>
            </a:r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412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D5F6-3FDE-CD11-44AC-5EDB5195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3E8F-6D7B-DA82-8EF8-35CE4BFD5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en-US" dirty="0" smtClean="0"/>
              <a:t>expression    (e.g</a:t>
            </a:r>
            <a:r>
              <a:rPr lang="en-US" dirty="0"/>
              <a:t>. @</a:t>
            </a:r>
            <a:r>
              <a:rPr lang="en-US" dirty="0" err="1"/>
              <a:t>DateTime.Now.ToShortDateString</a:t>
            </a:r>
            <a:r>
              <a:rPr lang="en-US" dirty="0" smtClean="0"/>
              <a:t>()  )</a:t>
            </a:r>
            <a:endParaRPr lang="en-US" dirty="0"/>
          </a:p>
          <a:p>
            <a:r>
              <a:rPr lang="en-US" dirty="0"/>
              <a:t>variables using var statement</a:t>
            </a:r>
          </a:p>
          <a:p>
            <a:r>
              <a:rPr lang="en-US" dirty="0"/>
              <a:t>multi-statement code </a:t>
            </a:r>
            <a:r>
              <a:rPr lang="en-US" dirty="0" smtClean="0"/>
              <a:t>block  (e.g. @{    }</a:t>
            </a:r>
            <a:endParaRPr lang="en-US" dirty="0"/>
          </a:p>
          <a:p>
            <a:r>
              <a:rPr lang="en-US" dirty="0"/>
              <a:t>if-else condition code block</a:t>
            </a:r>
          </a:p>
          <a:p>
            <a:r>
              <a:rPr lang="en-US" dirty="0"/>
              <a:t>for loop code block</a:t>
            </a:r>
          </a:p>
          <a:p>
            <a:r>
              <a:rPr lang="en-US" dirty="0"/>
              <a:t>foreach loop code block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65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</a:t>
            </a:r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789"/>
            <a:ext cx="9528984" cy="538321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Design </a:t>
            </a:r>
            <a:r>
              <a:rPr lang="en-US" sz="2400" dirty="0"/>
              <a:t>patterns are solutions to software </a:t>
            </a:r>
            <a:r>
              <a:rPr lang="en-US" sz="2400" dirty="0" smtClean="0"/>
              <a:t>design problems </a:t>
            </a:r>
            <a:r>
              <a:rPr lang="en-US" sz="2400" dirty="0"/>
              <a:t>you find again and again in </a:t>
            </a:r>
            <a:r>
              <a:rPr lang="en-US" sz="2400" dirty="0" smtClean="0"/>
              <a:t>real-world application development.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Patterns </a:t>
            </a:r>
            <a:r>
              <a:rPr lang="en-US" sz="2400" dirty="0"/>
              <a:t>are </a:t>
            </a:r>
            <a:r>
              <a:rPr lang="en-US" sz="2400" dirty="0" smtClean="0"/>
              <a:t>about reusable </a:t>
            </a:r>
            <a:r>
              <a:rPr lang="en-US" sz="2400" dirty="0"/>
              <a:t>designs and interactions of objects</a:t>
            </a:r>
            <a:r>
              <a:rPr lang="en-US" sz="2400" dirty="0" smtClean="0"/>
              <a:t>..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There are 23 Gang of Four (</a:t>
            </a:r>
            <a:r>
              <a:rPr lang="en-US" sz="2400" dirty="0" err="1" smtClean="0"/>
              <a:t>GoF</a:t>
            </a:r>
            <a:r>
              <a:rPr lang="en-US" sz="2400" dirty="0" smtClean="0"/>
              <a:t>) patterns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23 Gang of Four (</a:t>
            </a:r>
            <a:r>
              <a:rPr lang="en-US" sz="2400" dirty="0" err="1"/>
              <a:t>GoF</a:t>
            </a:r>
            <a:r>
              <a:rPr lang="en-US" sz="2400" dirty="0"/>
              <a:t>) patterns are </a:t>
            </a:r>
            <a:r>
              <a:rPr lang="en-US" sz="2400" dirty="0" smtClean="0"/>
              <a:t>generally considered </a:t>
            </a:r>
            <a:r>
              <a:rPr lang="en-US" sz="2400" dirty="0"/>
              <a:t>the foundation for all other patterns. </a:t>
            </a:r>
            <a:r>
              <a:rPr lang="en-US" sz="2400" dirty="0" smtClean="0"/>
              <a:t>They are </a:t>
            </a:r>
            <a:r>
              <a:rPr lang="en-US" sz="2400" dirty="0"/>
              <a:t>categorized in three groups: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Creational,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Structural, and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39592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7FC9-DD3A-EF45-EDD0-E2B232B53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ASP.NET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368E-5035-017E-BC71-B5676206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Asp.net MVC framework built on top of Microsoft .NET framework</a:t>
            </a:r>
          </a:p>
          <a:p>
            <a:r>
              <a:rPr lang="en-IN" dirty="0"/>
              <a:t>Open source framework</a:t>
            </a:r>
          </a:p>
          <a:p>
            <a:r>
              <a:rPr lang="en-IN" dirty="0"/>
              <a:t>clean code separation</a:t>
            </a:r>
          </a:p>
          <a:p>
            <a:r>
              <a:rPr lang="en-IN" dirty="0"/>
              <a:t>It is most customizable and extensible framework provided by Microsoft</a:t>
            </a:r>
          </a:p>
          <a:p>
            <a:r>
              <a:rPr lang="en-IN" dirty="0"/>
              <a:t>It is web development framework from Microsoft which is base on MVC(Model View Controller) architectural design pattern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2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25" y="114105"/>
            <a:ext cx="8596668" cy="1320800"/>
          </a:xfrm>
        </p:spPr>
        <p:txBody>
          <a:bodyPr/>
          <a:lstStyle/>
          <a:p>
            <a:r>
              <a:rPr lang="en-IN" dirty="0"/>
              <a:t>Core component of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4" y="928468"/>
            <a:ext cx="10972800" cy="542309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Models:</a:t>
            </a:r>
          </a:p>
          <a:p>
            <a:pPr lvl="1"/>
            <a:r>
              <a:rPr lang="en-IN" dirty="0"/>
              <a:t>C# classes</a:t>
            </a:r>
          </a:p>
          <a:p>
            <a:pPr lvl="1"/>
            <a:r>
              <a:rPr lang="en-IN" dirty="0"/>
              <a:t>Represent the data And business logic of the application</a:t>
            </a:r>
          </a:p>
          <a:p>
            <a:pPr lvl="1"/>
            <a:r>
              <a:rPr lang="en-IN" dirty="0"/>
              <a:t>Responsible for accessing &amp; storing data &amp; associated logic</a:t>
            </a:r>
          </a:p>
          <a:p>
            <a:pPr lvl="1"/>
            <a:r>
              <a:rPr lang="en-IN" dirty="0"/>
              <a:t>Use validation logic</a:t>
            </a:r>
          </a:p>
          <a:p>
            <a:r>
              <a:rPr lang="en-IN" b="1" dirty="0">
                <a:solidFill>
                  <a:srgbClr val="FF0000"/>
                </a:solidFill>
              </a:rPr>
              <a:t>View:</a:t>
            </a:r>
          </a:p>
          <a:p>
            <a:pPr lvl="1"/>
            <a:r>
              <a:rPr lang="en-IN" dirty="0"/>
              <a:t>Handles representation layer of the application</a:t>
            </a:r>
          </a:p>
          <a:p>
            <a:pPr lvl="1"/>
            <a:r>
              <a:rPr lang="en-IN" dirty="0"/>
              <a:t>It uses razor view engine to embed .NET code with HTML</a:t>
            </a:r>
          </a:p>
          <a:p>
            <a:pPr lvl="1"/>
            <a:r>
              <a:rPr lang="en-IN" dirty="0"/>
              <a:t>Responsible for displaying application’s user interface</a:t>
            </a:r>
          </a:p>
          <a:p>
            <a:r>
              <a:rPr lang="en-IN" b="1" dirty="0">
                <a:solidFill>
                  <a:srgbClr val="FF0000"/>
                </a:solidFill>
              </a:rPr>
              <a:t>Controller:</a:t>
            </a:r>
          </a:p>
          <a:p>
            <a:pPr lvl="1"/>
            <a:r>
              <a:rPr lang="en-IN" dirty="0"/>
              <a:t>Nothing but C# classes</a:t>
            </a:r>
          </a:p>
          <a:p>
            <a:pPr lvl="1"/>
            <a:r>
              <a:rPr lang="en-IN" dirty="0"/>
              <a:t>act as an intermediary between the Model and View</a:t>
            </a:r>
          </a:p>
          <a:p>
            <a:pPr lvl="1"/>
            <a:r>
              <a:rPr lang="en-IN" dirty="0"/>
              <a:t>processes incoming requests manipulates data using model &amp; renders the final output to the view</a:t>
            </a:r>
          </a:p>
          <a:p>
            <a:pPr lvl="1"/>
            <a:r>
              <a:rPr lang="en-IN" dirty="0"/>
              <a:t>Handles request to the applications by the user</a:t>
            </a:r>
          </a:p>
          <a:p>
            <a:pPr lvl="1"/>
            <a:r>
              <a:rPr lang="en-IN" dirty="0"/>
              <a:t>Get data from database or objects</a:t>
            </a:r>
          </a:p>
          <a:p>
            <a:pPr lvl="1"/>
            <a:r>
              <a:rPr lang="en-IN" dirty="0"/>
              <a:t>Specify the view that return a response to the client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77091" y="914400"/>
            <a:ext cx="9277590" cy="4906688"/>
            <a:chOff x="277091" y="914400"/>
            <a:chExt cx="9277590" cy="4906688"/>
          </a:xfrm>
        </p:grpSpPr>
        <p:sp>
          <p:nvSpPr>
            <p:cNvPr id="9" name="Rounded Rectangle 8"/>
            <p:cNvSpPr/>
            <p:nvPr/>
          </p:nvSpPr>
          <p:spPr>
            <a:xfrm>
              <a:off x="525790" y="2660072"/>
              <a:ext cx="2313709" cy="8728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Controller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85154" y="1787236"/>
              <a:ext cx="2313709" cy="8728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Model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85154" y="4517301"/>
              <a:ext cx="2313709" cy="8728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View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40972" y="914400"/>
              <a:ext cx="2313709" cy="8728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WCF</a:t>
              </a:r>
            </a:p>
            <a:p>
              <a:pPr algn="ctr"/>
              <a:r>
                <a:rPr lang="en-IN" dirty="0"/>
                <a:t>Service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240972" y="2223654"/>
              <a:ext cx="2313709" cy="8728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 Layer</a:t>
              </a:r>
            </a:p>
          </p:txBody>
        </p:sp>
        <p:cxnSp>
          <p:nvCxnSpPr>
            <p:cNvPr id="16" name="Curved Connector 15"/>
            <p:cNvCxnSpPr>
              <a:stCxn id="9" idx="2"/>
              <a:endCxn id="12" idx="1"/>
            </p:cNvCxnSpPr>
            <p:nvPr/>
          </p:nvCxnSpPr>
          <p:spPr>
            <a:xfrm rot="16200000" flipH="1">
              <a:off x="2123494" y="3092058"/>
              <a:ext cx="1420811" cy="230250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2" idx="0"/>
              <a:endCxn id="9" idx="3"/>
            </p:cNvCxnSpPr>
            <p:nvPr/>
          </p:nvCxnSpPr>
          <p:spPr>
            <a:xfrm rot="16200000" flipV="1">
              <a:off x="3280349" y="2655641"/>
              <a:ext cx="1420811" cy="23025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2615690" y="1290609"/>
              <a:ext cx="436418" cy="230250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3"/>
              <a:endCxn id="13" idx="1"/>
            </p:cNvCxnSpPr>
            <p:nvPr/>
          </p:nvCxnSpPr>
          <p:spPr>
            <a:xfrm flipV="1">
              <a:off x="6298863" y="1350818"/>
              <a:ext cx="942109" cy="8728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3"/>
              <a:endCxn id="14" idx="1"/>
            </p:cNvCxnSpPr>
            <p:nvPr/>
          </p:nvCxnSpPr>
          <p:spPr>
            <a:xfrm>
              <a:off x="6298863" y="2223654"/>
              <a:ext cx="942109" cy="436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525790" y="1607127"/>
              <a:ext cx="415636" cy="10529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flipH="1">
              <a:off x="471064" y="1350818"/>
              <a:ext cx="120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Browser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277091" y="3567537"/>
              <a:ext cx="168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Co-ordinator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4294912" y="5451756"/>
              <a:ext cx="168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Look &amp; Feel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4197934" y="1378517"/>
              <a:ext cx="168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Look &amp; data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5292443" y="3165755"/>
              <a:ext cx="168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If required</a:t>
              </a:r>
            </a:p>
          </p:txBody>
        </p:sp>
        <p:cxnSp>
          <p:nvCxnSpPr>
            <p:cNvPr id="36" name="Straight Arrow Connector 35"/>
            <p:cNvCxnSpPr>
              <a:stCxn id="10" idx="2"/>
              <a:endCxn id="12" idx="0"/>
            </p:cNvCxnSpPr>
            <p:nvPr/>
          </p:nvCxnSpPr>
          <p:spPr>
            <a:xfrm>
              <a:off x="5142009" y="2660072"/>
              <a:ext cx="0" cy="185722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flipH="1">
              <a:off x="1219202" y="4523503"/>
              <a:ext cx="168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Some time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flipH="1">
              <a:off x="1648695" y="1877282"/>
              <a:ext cx="1689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always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3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29AE70E-97F3-1AD6-7D72-40386C83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" y="1540498"/>
            <a:ext cx="11239797" cy="38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EB50-8EB6-E4A7-6134-5AF57350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8EAA-9F53-993A-80E6-4B2990F4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775526" cy="3880773"/>
          </a:xfrm>
        </p:spPr>
        <p:txBody>
          <a:bodyPr/>
          <a:lstStyle/>
          <a:p>
            <a:r>
              <a:rPr lang="en-IN" dirty="0"/>
              <a:t>Controller : C# class that </a:t>
            </a:r>
          </a:p>
          <a:p>
            <a:pPr lvl="1"/>
            <a:r>
              <a:rPr lang="en-IN" dirty="0"/>
              <a:t>Handles request to the application by the user</a:t>
            </a:r>
          </a:p>
          <a:p>
            <a:pPr lvl="1"/>
            <a:r>
              <a:rPr lang="en-IN" dirty="0"/>
              <a:t>Get data from database Or objects</a:t>
            </a:r>
          </a:p>
          <a:p>
            <a:pPr lvl="1"/>
            <a:r>
              <a:rPr lang="en-IN" dirty="0"/>
              <a:t>Specify view that return a response to the client</a:t>
            </a:r>
          </a:p>
          <a:p>
            <a:r>
              <a:rPr lang="en-IN" dirty="0"/>
              <a:t>These tasks are done by Controller’s Action Methods.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9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8F8B-EDEF-C226-1819-CC491FF6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Action Methods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F35A-C655-F25C-76D7-3DDC6419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Action Methods:</a:t>
            </a:r>
          </a:p>
          <a:p>
            <a:pPr lvl="1"/>
            <a:r>
              <a:rPr lang="en-US" sz="2400" dirty="0"/>
              <a:t>Action methods are public methods in Controller classes.</a:t>
            </a:r>
          </a:p>
          <a:p>
            <a:pPr lvl="1"/>
            <a:r>
              <a:rPr lang="en-US" sz="2400" dirty="0"/>
              <a:t>By default it generates a response in the form of </a:t>
            </a:r>
            <a:r>
              <a:rPr lang="en-US" sz="2400" b="1" dirty="0"/>
              <a:t>ActionResult</a:t>
            </a:r>
          </a:p>
          <a:p>
            <a:r>
              <a:rPr lang="en-US" sz="2800" b="1" dirty="0"/>
              <a:t>Restrictions:</a:t>
            </a:r>
          </a:p>
          <a:p>
            <a:pPr lvl="1"/>
            <a:r>
              <a:rPr lang="en-US" sz="2400" dirty="0"/>
              <a:t>Action method </a:t>
            </a:r>
            <a:r>
              <a:rPr lang="en-US" sz="2400" b="1" dirty="0"/>
              <a:t>must be public</a:t>
            </a:r>
            <a:r>
              <a:rPr lang="en-US" sz="2400" dirty="0"/>
              <a:t>. It </a:t>
            </a:r>
            <a:r>
              <a:rPr lang="en-US" sz="2400" b="1" dirty="0"/>
              <a:t>cannot be private or protected.</a:t>
            </a:r>
          </a:p>
          <a:p>
            <a:pPr lvl="1"/>
            <a:r>
              <a:rPr lang="en-US" sz="2400" dirty="0"/>
              <a:t>Action method cannot be a </a:t>
            </a:r>
            <a:r>
              <a:rPr lang="en-US" sz="2400" b="1" dirty="0"/>
              <a:t>static method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95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BDE2-4C1E-F537-EA1F-3C1F133C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ActionLink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103D-B6B5-B6AC-1442-7BD2136C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9927166" cy="4038600"/>
          </a:xfrm>
        </p:spPr>
        <p:txBody>
          <a:bodyPr/>
          <a:lstStyle/>
          <a:p>
            <a:r>
              <a:rPr lang="en-US" dirty="0"/>
              <a:t>ActionLinks are used to connect one Action’s view to another</a:t>
            </a:r>
          </a:p>
          <a:p>
            <a:endParaRPr lang="en-US" dirty="0"/>
          </a:p>
          <a:p>
            <a:r>
              <a:rPr lang="en-US" dirty="0"/>
              <a:t>General Syntax:</a:t>
            </a:r>
          </a:p>
          <a:p>
            <a:pPr marL="0" indent="0">
              <a:buNone/>
            </a:pPr>
            <a:r>
              <a:rPr lang="en-US" dirty="0"/>
              <a:t>@Html.ActionLink(“LinkText”,”ACTIONNAME”,”CONTROLLERNAME”)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</a:t>
            </a:r>
          </a:p>
          <a:p>
            <a:pPr marL="0" indent="0">
              <a:buNone/>
            </a:pPr>
            <a:r>
              <a:rPr lang="en-US" dirty="0"/>
              <a:t>@Html.ActionLink(“Contact Us”,”</a:t>
            </a:r>
            <a:r>
              <a:rPr lang="en-US" dirty="0" err="1"/>
              <a:t>ContactUs</a:t>
            </a:r>
            <a:r>
              <a:rPr lang="en-US" dirty="0"/>
              <a:t>”,”Home”)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8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2120</TotalTime>
  <Words>455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MVC  Introduction</vt:lpstr>
      <vt:lpstr>Design Patterns ASP.NET</vt:lpstr>
      <vt:lpstr>ASP.NET MVC</vt:lpstr>
      <vt:lpstr>Core component of MVC</vt:lpstr>
      <vt:lpstr>PowerPoint Presentation</vt:lpstr>
      <vt:lpstr>PowerPoint Presentation</vt:lpstr>
      <vt:lpstr>Action Method</vt:lpstr>
      <vt:lpstr>Action Methods </vt:lpstr>
      <vt:lpstr>ActionLink</vt:lpstr>
      <vt:lpstr>Razor View Engine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 Introduction</dc:title>
  <dc:creator>Pravin</dc:creator>
  <cp:lastModifiedBy>Acer</cp:lastModifiedBy>
  <cp:revision>26</cp:revision>
  <dcterms:created xsi:type="dcterms:W3CDTF">2022-05-25T16:36:11Z</dcterms:created>
  <dcterms:modified xsi:type="dcterms:W3CDTF">2024-10-01T04:26:30Z</dcterms:modified>
</cp:coreProperties>
</file>