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0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8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6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0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0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8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1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0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4B22-74BC-45E4-9A05-2B660996B2F9}" type="datetimeFigureOut">
              <a:rPr lang="en-IN" smtClean="0"/>
              <a:t>19-4-24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Helper class in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 </a:t>
            </a:r>
            <a:r>
              <a:rPr lang="en-US" dirty="0" err="1"/>
              <a:t>BeginForm</a:t>
            </a:r>
            <a:r>
              <a:rPr lang="en-US" dirty="0"/>
              <a:t>() and </a:t>
            </a:r>
            <a:r>
              <a:rPr lang="en-US" dirty="0" err="1"/>
              <a:t>EndForm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BeginForm</a:t>
            </a:r>
            <a:r>
              <a:rPr lang="en-US" dirty="0"/>
              <a:t> () method used to create Form tag (starting)</a:t>
            </a:r>
          </a:p>
          <a:p>
            <a:r>
              <a:rPr lang="en-US" dirty="0" err="1"/>
              <a:t>EndForm</a:t>
            </a:r>
            <a:r>
              <a:rPr lang="en-US" dirty="0"/>
              <a:t>() method used to create ending tag of form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Html.BeginForm</a:t>
            </a:r>
            <a:r>
              <a:rPr lang="en-US" dirty="0"/>
              <a:t>(</a:t>
            </a:r>
            <a:r>
              <a:rPr lang="en-US" dirty="0" err="1"/>
              <a:t>actionMethod,Controller,FormMethod.Post</a:t>
            </a:r>
            <a:r>
              <a:rPr lang="en-US" dirty="0"/>
              <a:t>/Get);</a:t>
            </a:r>
          </a:p>
          <a:p>
            <a:pPr marL="0" indent="0">
              <a:buNone/>
            </a:pPr>
            <a:r>
              <a:rPr lang="en-US" dirty="0"/>
              <a:t>	e.g.</a:t>
            </a:r>
          </a:p>
          <a:p>
            <a:pPr marL="0" indent="0">
              <a:buNone/>
            </a:pPr>
            <a:r>
              <a:rPr lang="en-IN" dirty="0"/>
              <a:t>	@{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Html.BeginForm</a:t>
            </a:r>
            <a:r>
              <a:rPr lang="en-IN" dirty="0"/>
              <a:t>("login", "Home", </a:t>
            </a:r>
            <a:r>
              <a:rPr lang="en-IN" dirty="0" err="1"/>
              <a:t>FormMethod.Post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      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Html.EndForm</a:t>
            </a:r>
            <a:r>
              <a:rPr lang="en-IN" dirty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6903" y="6139822"/>
            <a:ext cx="764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“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r>
              <a:rPr lang="en-US" b="1" dirty="0">
                <a:solidFill>
                  <a:srgbClr val="FF0000"/>
                </a:solidFill>
              </a:rPr>
              <a:t>” is </a:t>
            </a:r>
            <a:r>
              <a:rPr lang="en-US" b="1" dirty="0" err="1">
                <a:solidFill>
                  <a:srgbClr val="FF0000"/>
                </a:solidFill>
              </a:rPr>
              <a:t>ActionMethod</a:t>
            </a:r>
            <a:r>
              <a:rPr lang="en-US" b="1" dirty="0">
                <a:solidFill>
                  <a:srgbClr val="FF0000"/>
                </a:solidFill>
              </a:rPr>
              <a:t>  , “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  <a:r>
              <a:rPr lang="en-US" b="1" dirty="0">
                <a:solidFill>
                  <a:srgbClr val="FF0000"/>
                </a:solidFill>
              </a:rPr>
              <a:t>” is Controller and Form </a:t>
            </a:r>
            <a:r>
              <a:rPr lang="en-US" b="1" dirty="0" err="1">
                <a:solidFill>
                  <a:srgbClr val="FF0000"/>
                </a:solidFill>
              </a:rPr>
              <a:t>method.Post</a:t>
            </a:r>
            <a:r>
              <a:rPr lang="en-US" b="1" dirty="0">
                <a:solidFill>
                  <a:srgbClr val="FF0000"/>
                </a:solidFill>
              </a:rPr>
              <a:t> is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 method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9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r>
              <a:rPr lang="en-US" dirty="0"/>
              <a:t> in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37163" y="2801035"/>
            <a:ext cx="9731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Html.TextArea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string value, object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29341" y="4742861"/>
            <a:ext cx="4733988" cy="646331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Html.TextAreaFor</a:t>
            </a:r>
            <a: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(m =&gt; </a:t>
            </a:r>
            <a:r>
              <a:rPr lang="en-US" alt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m.Address</a:t>
            </a:r>
            <a: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5F2277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9341" y="4144929"/>
            <a:ext cx="9731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Html.TextArea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(“Address”, “Enter Address”, new{@style=“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”})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12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78727" y="2593217"/>
            <a:ext cx="901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CheckBox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bool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isChecked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, object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67433" y="4712917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“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Marathi"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true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78727" y="5117114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“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Hindi"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1013" y="5477335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“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English"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7656" y="5541890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m=&gt;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m.Hindi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53292" y="5848999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CheckBoxFor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m=&gt;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m.Marathi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true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578432" y="6197774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CheckBoxFor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m=&gt;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m.English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83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24642" y="5521451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Html.RadioButton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("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isNewlyEnrolled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", "No")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24642" y="5890783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YES: 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Html.RadioButtonFor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(x=&gt;x.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isNewlyEnrolled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"Yes"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NO: 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Html.RadioButtonFor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(x=&gt;x.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isNewlyEnrolled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"No"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55964" y="1581834"/>
            <a:ext cx="110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Syntax</a:t>
            </a:r>
          </a:p>
          <a:p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RadioButton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object value, bool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isChecked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, object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20088" y="2212815"/>
            <a:ext cx="9141876" cy="1631216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: It is a group name.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: This value will be posted to server if radio button is selected.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isChecked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: Set default radio button selection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HtmlAttributes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: Set additional properties to a radio button.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5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DropDown</a:t>
            </a:r>
            <a:r>
              <a:rPr lang="en-US" dirty="0"/>
              <a:t>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9928" y="2662535"/>
            <a:ext cx="10806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F2277"/>
                </a:solidFill>
                <a:latin typeface="Courier New" panose="02070309020205020404" pitchFamily="49" charset="0"/>
              </a:rPr>
              <a:t>Html.DropDownList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IEnumerable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&lt;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SelectLestItem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&gt;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selectList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, string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optionLabel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, object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51709" y="3537466"/>
            <a:ext cx="10002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  <a:latin typeface="Bitter"/>
              </a:rPr>
              <a:t>a.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String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name is the name of 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DropDownList</a:t>
            </a:r>
            <a:br>
              <a:rPr lang="en-US" dirty="0"/>
            </a:br>
            <a:r>
              <a:rPr lang="en-US" b="1" dirty="0">
                <a:solidFill>
                  <a:srgbClr val="000066"/>
                </a:solidFill>
                <a:latin typeface="Bitter"/>
              </a:rPr>
              <a:t>b.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Bitter"/>
              </a:rPr>
              <a:t>IEnumerable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&lt;</a:t>
            </a:r>
            <a:r>
              <a:rPr lang="en-US" b="1" dirty="0" err="1">
                <a:solidFill>
                  <a:srgbClr val="000066"/>
                </a:solidFill>
                <a:latin typeface="Bitter"/>
              </a:rPr>
              <a:t>SelectLestItem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&gt;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selectList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 is the list of items</a:t>
            </a:r>
            <a:br>
              <a:rPr lang="en-US" dirty="0"/>
            </a:br>
            <a:r>
              <a:rPr lang="en-US" b="1" dirty="0">
                <a:solidFill>
                  <a:srgbClr val="000066"/>
                </a:solidFill>
                <a:latin typeface="Bitter"/>
              </a:rPr>
              <a:t>c.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string 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optionLabel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 is the optional informative string like please choose item, select item, select value etc.</a:t>
            </a:r>
            <a:br>
              <a:rPr lang="en-US" dirty="0"/>
            </a:br>
            <a:r>
              <a:rPr lang="en-US" b="1" dirty="0">
                <a:solidFill>
                  <a:srgbClr val="000066"/>
                </a:solidFill>
                <a:latin typeface="Bitter"/>
              </a:rPr>
              <a:t>d.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object </a:t>
            </a:r>
            <a:r>
              <a:rPr lang="en-US" b="1" dirty="0" err="1">
                <a:solidFill>
                  <a:srgbClr val="000066"/>
                </a:solidFill>
                <a:latin typeface="Bitter"/>
              </a:rPr>
              <a:t>HtmlAttributes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adds extra features to 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dropdownlist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Dropdown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031" y="1167568"/>
            <a:ext cx="8915400" cy="559344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</a:t>
            </a:r>
          </a:p>
          <a:p>
            <a:pPr lvl="1"/>
            <a:r>
              <a:rPr lang="en-US" dirty="0"/>
              <a:t>Write a class with id and value fields (if you want id and value in dropdown list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/>
            <a:r>
              <a:rPr lang="en-US" dirty="0"/>
              <a:t>Create its list in </a:t>
            </a:r>
            <a:r>
              <a:rPr lang="en-US" dirty="0" err="1"/>
              <a:t>ActionMethod</a:t>
            </a:r>
            <a:endParaRPr lang="en-US" dirty="0"/>
          </a:p>
          <a:p>
            <a:pPr lvl="1"/>
            <a:r>
              <a:rPr lang="en-US" dirty="0"/>
              <a:t>And add it in </a:t>
            </a:r>
            <a:r>
              <a:rPr lang="en-US" dirty="0" err="1"/>
              <a:t>ViewBag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7236" y="2108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396836" y="4498906"/>
            <a:ext cx="9698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list=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English"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"Hindi"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"Marathi"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"Tamil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ViewBag.lag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list;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99506" y="5067308"/>
            <a:ext cx="9060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stateList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List&lt;state&gt;()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state(){ id=1,stateName=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"Maharashtra"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state(){ id=2, stateName=</a:t>
            </a:r>
            <a:r>
              <a:rPr lang="nn-NO" dirty="0">
                <a:solidFill>
                  <a:srgbClr val="A31515"/>
                </a:solidFill>
                <a:latin typeface="Cascadia Mono" panose="020B0609020000020004" pitchFamily="49" charset="0"/>
              </a:rPr>
              <a:t>"Karnataka"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state(){ id=3,stateName=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"Andhra 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pradesh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ViewBag.state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stateList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2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503" y="263236"/>
            <a:ext cx="8915400" cy="42810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2</a:t>
            </a:r>
          </a:p>
          <a:p>
            <a:pPr lvl="1"/>
            <a:r>
              <a:rPr lang="en-US" dirty="0"/>
              <a:t>In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019" y="2012016"/>
            <a:ext cx="114022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Html.Label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(“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New languages:”)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@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Html.DropDownListFor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(m=&gt;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m.mylanguage,new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SelectList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ViewBag.lag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),"--Select Language—”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@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Html.Label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("Select State:")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@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Html.DropDownListFor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(m =&gt;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m.states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new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SelectList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ViewBag.state,"id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", "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stateName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"));</a:t>
            </a: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695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</a:t>
            </a:r>
            <a:r>
              <a:rPr lang="en-IN" dirty="0" err="1"/>
              <a:t>dropdownlist</a:t>
            </a:r>
            <a:r>
              <a:rPr lang="en-IN" dirty="0"/>
              <a:t> </a:t>
            </a:r>
            <a:r>
              <a:rPr lang="en-IN"/>
              <a:t>method 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9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HtmlHelper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HtmlHelper class renders HTML controls in the razor view. </a:t>
            </a:r>
          </a:p>
          <a:p>
            <a:r>
              <a:rPr lang="en-US" sz="2800" dirty="0"/>
              <a:t>It binds the model object to HTML controls to display the value of model properties into those controls </a:t>
            </a:r>
          </a:p>
          <a:p>
            <a:r>
              <a:rPr lang="en-US" sz="2800" dirty="0"/>
              <a:t>and also assigns the value of the controls to the model properties while submitting a web form.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739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2" y="1298029"/>
            <a:ext cx="11024227" cy="49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extension methods to the Html Helper class, can be called only from views.</a:t>
            </a:r>
          </a:p>
          <a:p>
            <a:r>
              <a:rPr lang="en-US" sz="2400" dirty="0"/>
              <a:t>An HTML helper is a method that is used to render html content in a view.</a:t>
            </a:r>
          </a:p>
          <a:p>
            <a:r>
              <a:rPr lang="en-US" sz="2400" dirty="0"/>
              <a:t>Simplifies the process of creating a view.</a:t>
            </a:r>
          </a:p>
          <a:p>
            <a:r>
              <a:rPr lang="en-US" sz="2400" dirty="0"/>
              <a:t>Allows generating HTML markup that you can reuse across the Web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2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Some of the commonly used helper methods while developing an MVC application are as follows:</a:t>
            </a:r>
          </a:p>
          <a:p>
            <a:r>
              <a:rPr lang="en-IN" dirty="0"/>
              <a:t>Html.ActionLink()</a:t>
            </a:r>
          </a:p>
          <a:p>
            <a:r>
              <a:rPr lang="en-IN" dirty="0" err="1"/>
              <a:t>Html.BeginForm</a:t>
            </a:r>
            <a:r>
              <a:rPr lang="en-IN" dirty="0"/>
              <a:t>() and </a:t>
            </a:r>
            <a:r>
              <a:rPr lang="en-IN" dirty="0" err="1"/>
              <a:t>Html.EndForm</a:t>
            </a:r>
            <a:r>
              <a:rPr lang="en-IN" dirty="0"/>
              <a:t>()</a:t>
            </a:r>
          </a:p>
          <a:p>
            <a:r>
              <a:rPr lang="en-IN" dirty="0" err="1"/>
              <a:t>Html.Label</a:t>
            </a:r>
            <a:r>
              <a:rPr lang="en-IN" dirty="0"/>
              <a:t>()</a:t>
            </a:r>
          </a:p>
          <a:p>
            <a:r>
              <a:rPr lang="en-IN" dirty="0" err="1"/>
              <a:t>Html.TextBox</a:t>
            </a:r>
            <a:r>
              <a:rPr lang="en-IN" dirty="0"/>
              <a:t>()</a:t>
            </a:r>
          </a:p>
          <a:p>
            <a:r>
              <a:rPr lang="en-IN" dirty="0" err="1"/>
              <a:t>Html.TextArea</a:t>
            </a:r>
            <a:r>
              <a:rPr lang="en-IN" dirty="0"/>
              <a:t>()</a:t>
            </a:r>
          </a:p>
          <a:p>
            <a:r>
              <a:rPr lang="en-IN" dirty="0" err="1"/>
              <a:t>Html.Password</a:t>
            </a:r>
            <a:r>
              <a:rPr lang="en-IN" dirty="0"/>
              <a:t>()</a:t>
            </a:r>
          </a:p>
          <a:p>
            <a:r>
              <a:rPr lang="en-IN" dirty="0" err="1"/>
              <a:t>Html.CheckBox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1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2217"/>
            <a:ext cx="8911687" cy="91374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Methods in HtmlHelper Class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566547"/>
              </p:ext>
            </p:extLst>
          </p:nvPr>
        </p:nvGraphicFramePr>
        <p:xfrm>
          <a:off x="1581546" y="637298"/>
          <a:ext cx="10610454" cy="61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14">
                  <a:extLst>
                    <a:ext uri="{9D8B030D-6E8A-4147-A177-3AD203B41FA5}">
                      <a16:colId xmlns:a16="http://schemas.microsoft.com/office/drawing/2014/main" val="1261292709"/>
                    </a:ext>
                  </a:extLst>
                </a:gridCol>
                <a:gridCol w="2839401">
                  <a:extLst>
                    <a:ext uri="{9D8B030D-6E8A-4147-A177-3AD203B41FA5}">
                      <a16:colId xmlns:a16="http://schemas.microsoft.com/office/drawing/2014/main" val="3894596538"/>
                    </a:ext>
                  </a:extLst>
                </a:gridCol>
                <a:gridCol w="5214939">
                  <a:extLst>
                    <a:ext uri="{9D8B030D-6E8A-4147-A177-3AD203B41FA5}">
                      <a16:colId xmlns:a16="http://schemas.microsoft.com/office/drawing/2014/main" val="261710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Extension Method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Strongly Typed Method</a:t>
                      </a:r>
                      <a:endParaRPr lang="en-IN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Html Control</a:t>
                      </a:r>
                      <a:endParaRPr lang="en-IN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2869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Html.ActionLink()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&lt;a&gt;&lt;/a&gt;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5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type="textbox"&gt;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3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Html.TextArea()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Html.TextAreaFor()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type="textarea"&gt;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Html.CheckBox()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Html.CheckBoxFor()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type="checkbox"&gt;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1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Html.RadioButton()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Html.RadioButtonFor()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type="radio"&gt;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2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Html.DropDownList()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Html.DropDownListFor()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&lt;select&gt;</a:t>
                      </a:r>
                      <a:br>
                        <a:rPr lang="en-IN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&lt;option&gt;</a:t>
                      </a:r>
                      <a:br>
                        <a:rPr lang="en-IN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&lt;/select&gt;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Html.ListBox()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Html.ListBoxFor()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multi-select list box: &lt;select&gt;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9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Html.Hidden()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Html.HiddenFor()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type="hidden"&gt;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6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Html.Password()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Html.PasswordFor()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type="password"&gt;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Html.Display()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Html.DisplayFor()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 text: 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2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Html.Label()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Html.LabelFor()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Html.Editor()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Html.EditorFor()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Generates Html controls based on data type of specified model property e.g. textbox for string property, numeric field for 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, double or other numeric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9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 Action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Html.ActionLink() helper method allows you </a:t>
            </a:r>
            <a:r>
              <a:rPr lang="en-US" b="1" dirty="0">
                <a:solidFill>
                  <a:srgbClr val="FF0000"/>
                </a:solidFill>
              </a:rPr>
              <a:t>to generate a hyperlink</a:t>
            </a:r>
            <a:r>
              <a:rPr lang="en-US" dirty="0"/>
              <a:t> that points to an action method of a controller class.</a:t>
            </a:r>
          </a:p>
          <a:p>
            <a:r>
              <a:rPr lang="en-US" dirty="0"/>
              <a:t>The general syntax of the Html.ActionLink() helper method is as follows: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@Html.ActionLink(&lt;</a:t>
            </a:r>
            <a:r>
              <a:rPr lang="en-US" sz="2000" b="1" dirty="0" err="1">
                <a:solidFill>
                  <a:srgbClr val="FF0000"/>
                </a:solidFill>
              </a:rPr>
              <a:t>link_text</a:t>
            </a:r>
            <a:r>
              <a:rPr lang="en-US" sz="2000" b="1" dirty="0">
                <a:solidFill>
                  <a:srgbClr val="FF0000"/>
                </a:solidFill>
              </a:rPr>
              <a:t>&gt;,&lt;</a:t>
            </a:r>
            <a:r>
              <a:rPr lang="en-US" sz="2000" b="1" dirty="0" err="1">
                <a:solidFill>
                  <a:srgbClr val="FF0000"/>
                </a:solidFill>
              </a:rPr>
              <a:t>action_method</a:t>
            </a:r>
            <a:r>
              <a:rPr lang="en-US" sz="2000" b="1" dirty="0">
                <a:solidFill>
                  <a:srgbClr val="FF0000"/>
                </a:solidFill>
              </a:rPr>
              <a:t>&gt;,&lt;</a:t>
            </a:r>
            <a:r>
              <a:rPr lang="en-US" sz="2000" b="1" dirty="0" err="1">
                <a:solidFill>
                  <a:srgbClr val="FF0000"/>
                </a:solidFill>
              </a:rPr>
              <a:t>optional_controller</a:t>
            </a:r>
            <a:r>
              <a:rPr lang="en-US" sz="2000" b="1" dirty="0">
                <a:solidFill>
                  <a:srgbClr val="FF0000"/>
                </a:solidFill>
              </a:rPr>
              <a:t>&gt;)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@Html.ActionLink(“Click to visit Login Page” ,”login” ,”home”)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above example </a:t>
            </a:r>
          </a:p>
          <a:p>
            <a:pPr marL="0" indent="0">
              <a:buNone/>
            </a:pPr>
            <a:r>
              <a:rPr lang="en-US" dirty="0"/>
              <a:t>	1) </a:t>
            </a:r>
            <a:r>
              <a:rPr lang="en-US" b="1" dirty="0"/>
              <a:t>“Click to visit Login Page” </a:t>
            </a:r>
            <a:r>
              <a:rPr lang="en-US" dirty="0"/>
              <a:t> this text will be displayed inside &lt;a &gt; tag</a:t>
            </a:r>
          </a:p>
          <a:p>
            <a:pPr marL="0" indent="0">
              <a:buNone/>
            </a:pPr>
            <a:r>
              <a:rPr lang="en-US" dirty="0"/>
              <a:t>	2) </a:t>
            </a:r>
            <a:r>
              <a:rPr lang="en-US" b="1" dirty="0"/>
              <a:t>“login” </a:t>
            </a:r>
            <a:r>
              <a:rPr lang="en-US" dirty="0"/>
              <a:t>this is Action Method which is called after clicking on “Click to</a:t>
            </a:r>
          </a:p>
          <a:p>
            <a:pPr marL="0" indent="0">
              <a:buNone/>
            </a:pPr>
            <a:r>
              <a:rPr lang="en-US" dirty="0"/>
              <a:t>			    visit login page”</a:t>
            </a:r>
          </a:p>
          <a:p>
            <a:pPr marL="0" indent="0">
              <a:buNone/>
            </a:pPr>
            <a:r>
              <a:rPr lang="en-US" dirty="0"/>
              <a:t>	3)</a:t>
            </a:r>
            <a:r>
              <a:rPr lang="en-US" b="1" dirty="0"/>
              <a:t>”home” </a:t>
            </a:r>
            <a:r>
              <a:rPr lang="en-US" dirty="0"/>
              <a:t>this is home controller where login action Method is written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 using HtmlHelper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903" y="1264555"/>
            <a:ext cx="8915400" cy="3740727"/>
          </a:xfrm>
        </p:spPr>
        <p:txBody>
          <a:bodyPr>
            <a:normAutofit/>
          </a:bodyPr>
          <a:lstStyle/>
          <a:p>
            <a:r>
              <a:rPr lang="en-US" sz="2800" dirty="0"/>
              <a:t>includes two extension methods </a:t>
            </a:r>
          </a:p>
          <a:p>
            <a:pPr lvl="1"/>
            <a:r>
              <a:rPr lang="en-US" sz="2400" dirty="0" err="1"/>
              <a:t>TextBox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TextBoxFor</a:t>
            </a:r>
            <a:r>
              <a:rPr lang="en-US" sz="2400" dirty="0"/>
              <a:t>&lt;</a:t>
            </a:r>
            <a:r>
              <a:rPr lang="en-US" sz="2400" dirty="0" err="1"/>
              <a:t>TModel</a:t>
            </a:r>
            <a:r>
              <a:rPr lang="en-US" sz="2400" dirty="0"/>
              <a:t>, </a:t>
            </a:r>
            <a:r>
              <a:rPr lang="en-US" sz="2400" dirty="0" err="1"/>
              <a:t>TProperty</a:t>
            </a:r>
            <a:r>
              <a:rPr lang="en-US" sz="2400" dirty="0"/>
              <a:t>&gt;()</a:t>
            </a:r>
          </a:p>
          <a:p>
            <a:pPr marL="457200" lvl="1" indent="0">
              <a:buNone/>
            </a:pPr>
            <a:r>
              <a:rPr lang="en-US" sz="2400" dirty="0"/>
              <a:t>Constructor of </a:t>
            </a:r>
            <a:r>
              <a:rPr lang="en-US" sz="2400" dirty="0" err="1"/>
              <a:t>TextBox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29097"/>
              </p:ext>
            </p:extLst>
          </p:nvPr>
        </p:nvGraphicFramePr>
        <p:xfrm>
          <a:off x="1781898" y="3195320"/>
          <a:ext cx="1025770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03">
                  <a:extLst>
                    <a:ext uri="{9D8B030D-6E8A-4147-A177-3AD203B41FA5}">
                      <a16:colId xmlns:a16="http://schemas.microsoft.com/office/drawing/2014/main" val="2650582885"/>
                    </a:ext>
                  </a:extLst>
                </a:gridCol>
                <a:gridCol w="6687408">
                  <a:extLst>
                    <a:ext uri="{9D8B030D-6E8A-4147-A177-3AD203B41FA5}">
                      <a16:colId xmlns:a16="http://schemas.microsoft.com/office/drawing/2014/main" val="1484516336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366126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0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Html.TextBox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r>
                        <a:rPr lang="en-US" baseline="0" dirty="0"/>
                        <a:t> will create text box with name and id as </a:t>
                      </a:r>
                      <a:r>
                        <a:rPr lang="en-US" baseline="0" dirty="0" err="1"/>
                        <a:t>LoginId</a:t>
                      </a:r>
                      <a:r>
                        <a:rPr lang="en-US" baseline="0" dirty="0"/>
                        <a:t> without value attribute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Html.TextBox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"admin")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 but with</a:t>
                      </a:r>
                      <a:r>
                        <a:rPr lang="en-US" baseline="0" dirty="0"/>
                        <a:t> value admin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Html.TextBox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"admin",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new {                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style="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font:white;background-color:green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title="Enter login ID“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})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style</a:t>
                      </a:r>
                      <a:r>
                        <a:rPr lang="en-US" baseline="0" dirty="0"/>
                        <a:t> and title will be applied by using anonymous Type (</a:t>
                      </a:r>
                      <a:r>
                        <a:rPr lang="en-US" baseline="0" dirty="0" err="1"/>
                        <a:t>ie</a:t>
                      </a:r>
                      <a:r>
                        <a:rPr lang="en-US" baseline="0" dirty="0"/>
                        <a:t>. Using new{}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6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3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external Style to html helper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IN" dirty="0"/>
              <a:t>&lt;link </a:t>
            </a:r>
            <a:r>
              <a:rPr lang="en-IN" dirty="0" err="1"/>
              <a:t>href</a:t>
            </a:r>
            <a:r>
              <a:rPr lang="en-IN" dirty="0"/>
              <a:t>="~/Content/Site.css" </a:t>
            </a:r>
            <a:r>
              <a:rPr lang="en-IN" dirty="0" err="1"/>
              <a:t>rel</a:t>
            </a:r>
            <a:r>
              <a:rPr lang="en-IN" dirty="0"/>
              <a:t>="stylesheet" type="text/</a:t>
            </a:r>
            <a:r>
              <a:rPr lang="en-IN" dirty="0" err="1"/>
              <a:t>css</a:t>
            </a:r>
            <a:r>
              <a:rPr lang="en-IN" dirty="0"/>
              <a:t>" /&gt; in header tag</a:t>
            </a:r>
          </a:p>
          <a:p>
            <a:pPr marL="0" indent="0">
              <a:buNone/>
            </a:pPr>
            <a:r>
              <a:rPr lang="en-US" dirty="0"/>
              <a:t>  (NOTE: Site.css is external style sheet which stored in Content folder)</a:t>
            </a:r>
          </a:p>
          <a:p>
            <a:r>
              <a:rPr lang="en-US" dirty="0"/>
              <a:t>Add @class property in anonymous Type and give class name which stored in your style sheet</a:t>
            </a:r>
          </a:p>
          <a:p>
            <a:pPr marL="0" indent="0">
              <a:buNone/>
            </a:pPr>
            <a:r>
              <a:rPr lang="en-US" dirty="0"/>
              <a:t> (NOTE: use of @ before class keyword is</a:t>
            </a:r>
            <a:r>
              <a:rPr lang="en-US" b="1" dirty="0"/>
              <a:t> mandatory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e.g.</a:t>
            </a:r>
            <a:r>
              <a:rPr lang="en-US" dirty="0">
                <a:solidFill>
                  <a:schemeClr val="dk1"/>
                </a:solidFill>
              </a:rPr>
              <a:t> @</a:t>
            </a:r>
            <a:r>
              <a:rPr lang="en-US" dirty="0" err="1">
                <a:solidFill>
                  <a:schemeClr val="dk1"/>
                </a:solidFill>
              </a:rPr>
              <a:t>Html.TextBox</a:t>
            </a:r>
            <a:r>
              <a:rPr lang="en-US" dirty="0">
                <a:solidFill>
                  <a:schemeClr val="dk1"/>
                </a:solidFill>
              </a:rPr>
              <a:t>("</a:t>
            </a:r>
            <a:r>
              <a:rPr lang="en-US" dirty="0" err="1">
                <a:solidFill>
                  <a:schemeClr val="dk1"/>
                </a:solidFill>
              </a:rPr>
              <a:t>LoginId</a:t>
            </a:r>
            <a:r>
              <a:rPr lang="en-US" dirty="0">
                <a:solidFill>
                  <a:schemeClr val="dk1"/>
                </a:solidFill>
              </a:rPr>
              <a:t>", "admin",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              new {@class=“</a:t>
            </a:r>
            <a:r>
              <a:rPr lang="en-US" dirty="0" err="1">
                <a:solidFill>
                  <a:schemeClr val="dk1"/>
                </a:solidFill>
              </a:rPr>
              <a:t>mystyle</a:t>
            </a:r>
            <a:r>
              <a:rPr lang="en-US" dirty="0">
                <a:solidFill>
                  <a:schemeClr val="dk1"/>
                </a:solidFill>
              </a:rPr>
              <a:t>”})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(NOTE: </a:t>
            </a:r>
            <a:r>
              <a:rPr lang="en-US" dirty="0" err="1">
                <a:solidFill>
                  <a:schemeClr val="dk1"/>
                </a:solidFill>
              </a:rPr>
              <a:t>mystyle</a:t>
            </a:r>
            <a:r>
              <a:rPr lang="en-US" dirty="0">
                <a:solidFill>
                  <a:schemeClr val="dk1"/>
                </a:solidFill>
              </a:rPr>
              <a:t> is class stored in side Site.css file which is located in Content folder)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508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2361</TotalTime>
  <Words>1390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Bitter</vt:lpstr>
      <vt:lpstr>Cascadia Mono</vt:lpstr>
      <vt:lpstr>Century Gothic</vt:lpstr>
      <vt:lpstr>Courier New</vt:lpstr>
      <vt:lpstr>Menlo</vt:lpstr>
      <vt:lpstr>Wingdings 3</vt:lpstr>
      <vt:lpstr>Wisp</vt:lpstr>
      <vt:lpstr>Html Helper class in MVC</vt:lpstr>
      <vt:lpstr>Why use HtmlHelper</vt:lpstr>
      <vt:lpstr>PowerPoint Presentation</vt:lpstr>
      <vt:lpstr>Html Helper Methods</vt:lpstr>
      <vt:lpstr>PowerPoint Presentation</vt:lpstr>
      <vt:lpstr>Extension Methods in HtmlHelper Class </vt:lpstr>
      <vt:lpstr>Html Helper Action Link</vt:lpstr>
      <vt:lpstr>Text Box using HtmlHelper</vt:lpstr>
      <vt:lpstr>How to apply external Style to html helper</vt:lpstr>
      <vt:lpstr>Html Helper BeginForm() and EndForm()</vt:lpstr>
      <vt:lpstr>TextArea in ASP.NET MVC</vt:lpstr>
      <vt:lpstr>checkbox</vt:lpstr>
      <vt:lpstr>RadioButton</vt:lpstr>
      <vt:lpstr>DropDown List</vt:lpstr>
      <vt:lpstr>How to Create Dropdown list</vt:lpstr>
      <vt:lpstr>PowerPoint Presentation</vt:lpstr>
      <vt:lpstr>List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Helper class in MVC</dc:title>
  <dc:creator>pratham</dc:creator>
  <cp:lastModifiedBy>pravin gaikwad</cp:lastModifiedBy>
  <cp:revision>71</cp:revision>
  <dcterms:created xsi:type="dcterms:W3CDTF">2023-02-19T13:52:11Z</dcterms:created>
  <dcterms:modified xsi:type="dcterms:W3CDTF">2024-04-19T03:31:25Z</dcterms:modified>
</cp:coreProperties>
</file>