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70" r:id="rId8"/>
    <p:sldId id="258" r:id="rId9"/>
    <p:sldId id="259" r:id="rId10"/>
    <p:sldId id="260" r:id="rId11"/>
    <p:sldId id="261" r:id="rId12"/>
    <p:sldId id="262" r:id="rId13"/>
    <p:sldId id="268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25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36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2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71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2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96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827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911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735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41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22CA3-59CB-4DF0-BAF0-C9D8CF75C912}" type="datetimeFigureOut">
              <a:rPr lang="en-IN" smtClean="0"/>
              <a:t>15.3.25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9D74B-56F9-4467-BA4F-0FC8912BF9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79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Validation in MVC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68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DataTypes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5912980"/>
              </p:ext>
            </p:extLst>
          </p:nvPr>
        </p:nvGraphicFramePr>
        <p:xfrm>
          <a:off x="4038599" y="365125"/>
          <a:ext cx="513311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110">
                  <a:extLst>
                    <a:ext uri="{9D8B030D-6E8A-4147-A177-3AD203B41FA5}">
                      <a16:colId xmlns:a16="http://schemas.microsoft.com/office/drawing/2014/main" val="1473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Values</a:t>
                      </a:r>
                      <a:r>
                        <a:rPr lang="en-US" sz="2400" baseline="0" dirty="0"/>
                        <a:t> of </a:t>
                      </a:r>
                      <a:r>
                        <a:rPr lang="en-US" sz="2400" baseline="0" dirty="0" err="1"/>
                        <a:t>DataType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Enum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325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Card number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Currency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</a:p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DateTime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Duration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 Address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HTML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 URL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Multiline text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 number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Postal Code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290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33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to implement </a:t>
            </a:r>
            <a:r>
              <a:rPr lang="en-US" dirty="0" err="1">
                <a:solidFill>
                  <a:srgbClr val="FF0000"/>
                </a:solidFill>
              </a:rPr>
              <a:t>ValidationAttribute</a:t>
            </a:r>
            <a:r>
              <a:rPr lang="en-US" dirty="0"/>
              <a:t> class.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NOTE:ValidationAttribute</a:t>
            </a:r>
            <a:r>
              <a:rPr lang="en-US" dirty="0"/>
              <a:t> is available in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 err="1"/>
              <a:t>System.ComponentModel.DataAnnotations</a:t>
            </a:r>
            <a:r>
              <a:rPr lang="en-US" dirty="0"/>
              <a:t> namespace )</a:t>
            </a:r>
          </a:p>
          <a:p>
            <a:r>
              <a:rPr lang="en-US" dirty="0"/>
              <a:t>Then, We have to override </a:t>
            </a:r>
            <a:r>
              <a:rPr lang="en-US" dirty="0" err="1"/>
              <a:t>IsValid</a:t>
            </a:r>
            <a:r>
              <a:rPr lang="en-US" dirty="0"/>
              <a:t> method.</a:t>
            </a:r>
          </a:p>
          <a:p>
            <a:r>
              <a:rPr lang="en-US" dirty="0"/>
              <a:t>That's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5898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1671" y="193250"/>
            <a:ext cx="11430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MyValidation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:ValidationAttribute</a:t>
            </a:r>
            <a:endParaRPr lang="en-IN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ValidationResult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IsValid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value,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ValidationContext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validationContext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(value!=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value.ToString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msg.Contains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"Mr."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)||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msg.Contains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"Ms."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)||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msg.Contains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"Mrs."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)) 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{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IN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ValidationResult.Success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ValidationResult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"Name must contain Mr./Ms. /Mrs."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607126" y="4616303"/>
            <a:ext cx="1004454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In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model.cs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[Required(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ErrorMessage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</a:t>
            </a:r>
            <a:r>
              <a:rPr lang="en-US" dirty="0">
                <a:solidFill>
                  <a:srgbClr val="A31515"/>
                </a:solidFill>
                <a:latin typeface="Cascadia Mono" panose="020B0609020000020004" pitchFamily="49" charset="0"/>
              </a:rPr>
              <a:t>"Please Enter Employee Name"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)]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 [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MyValidation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4080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3F145-CF9A-EF50-E6B2-91946BAA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0"/>
            <a:ext cx="10707806" cy="1325563"/>
          </a:xfrm>
        </p:spPr>
        <p:txBody>
          <a:bodyPr/>
          <a:lstStyle/>
          <a:p>
            <a:r>
              <a:rPr lang="en-IN" dirty="0"/>
              <a:t>Custom validation for multiple fields validation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F7058-9120-CE96-3433-F88EB701089F}"/>
              </a:ext>
            </a:extLst>
          </p:cNvPr>
          <p:cNvSpPr txBox="1"/>
          <p:nvPr/>
        </p:nvSpPr>
        <p:spPr>
          <a:xfrm>
            <a:off x="0" y="1102578"/>
            <a:ext cx="12091916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public class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diffEmailValidation:ValidationAttribute</a:t>
            </a:r>
            <a:endParaRPr lang="en-IN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{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protected override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ValidationResult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IsValid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(object value,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ValidationContext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validationContext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{</a:t>
            </a:r>
          </a:p>
          <a:p>
            <a:r>
              <a:rPr lang="en-IN" sz="1600" b="1" dirty="0">
                <a:solidFill>
                  <a:srgbClr val="FF0000"/>
                </a:solidFill>
                <a:latin typeface="Cascadia Mono" panose="020B0609020000020004" pitchFamily="49" charset="0"/>
              </a:rPr>
              <a:t>// to retrieve object of class which sent back by view to custom validation class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var model = (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Models.classEmp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validationContext.ObjectInstance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if (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string.IsNullOrEmpty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((String)value)||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string.IsNullOrEmpty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model.Email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return 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ValidationResult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("empty email not allowed!!");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string email1 =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model.Email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string email2 =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value.ToString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if (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string.Compare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(email1,email2)==0)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return new 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ValidationResult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("Two email IDs must be different!!!!");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else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{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return </a:t>
            </a:r>
            <a:r>
              <a:rPr lang="en-IN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ValidationResult.Success</a:t>
            </a:r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}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 }</a:t>
            </a:r>
          </a:p>
          <a:p>
            <a:r>
              <a:rPr lang="en-IN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86616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89A51-D1E8-7544-995F-DCF1789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IN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ValidateAntiForgeryToken</a:t>
            </a:r>
            <a:r>
              <a:rPr lang="en-IN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6DDAE-9259-1163-CFBA-7DB3AC7D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</a:t>
            </a:r>
            <a:r>
              <a:rPr lang="en-US" dirty="0"/>
              <a:t>in ASP.NET MVC to prevent Cross-Site Request Forgery (CSRF) attacks.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attribute ensures that requests include a valid anti-forgery token before they are </a:t>
            </a:r>
            <a:r>
              <a:rPr lang="en-US" dirty="0" smtClean="0"/>
              <a:t>processed</a:t>
            </a:r>
          </a:p>
          <a:p>
            <a:r>
              <a:rPr lang="en-US" dirty="0" smtClean="0"/>
              <a:t>adding </a:t>
            </a:r>
            <a:r>
              <a:rPr lang="en-US" dirty="0"/>
              <a:t>a layer of security to form submissions and other HTTP POST requests.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821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1900647" cy="48013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</a:t>
            </a:r>
            <a:r>
              <a:rPr lang="en-US" dirty="0" smtClean="0"/>
              <a:t>&lt;/</a:t>
            </a:r>
            <a:r>
              <a:rPr lang="en-US" dirty="0"/>
              <a:t>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&lt;div&gt;</a:t>
            </a:r>
          </a:p>
          <a:p>
            <a:r>
              <a:rPr lang="en-US" dirty="0"/>
              <a:t>        @using (</a:t>
            </a:r>
            <a:r>
              <a:rPr lang="en-US" dirty="0" err="1"/>
              <a:t>Html.BeginForm</a:t>
            </a:r>
            <a:r>
              <a:rPr lang="en-US" dirty="0"/>
              <a:t>())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@</a:t>
            </a:r>
            <a:r>
              <a:rPr lang="en-US" dirty="0" err="1"/>
              <a:t>Html.AntiForgeryToken</a:t>
            </a:r>
            <a:r>
              <a:rPr lang="en-US" dirty="0"/>
              <a:t>()</a:t>
            </a:r>
          </a:p>
          <a:p>
            <a:r>
              <a:rPr lang="en-US" dirty="0"/>
              <a:t>            @</a:t>
            </a:r>
            <a:r>
              <a:rPr lang="en-US" dirty="0" err="1"/>
              <a:t>Html.DisplayNameFor</a:t>
            </a:r>
            <a:r>
              <a:rPr lang="en-US" dirty="0"/>
              <a:t>(x =&gt; x.name)@</a:t>
            </a:r>
            <a:r>
              <a:rPr lang="en-US" dirty="0" err="1"/>
              <a:t>Html.TextBoxFor</a:t>
            </a:r>
            <a:r>
              <a:rPr lang="en-US" dirty="0"/>
              <a:t>(x =&gt; x.name)@</a:t>
            </a:r>
            <a:r>
              <a:rPr lang="en-US" dirty="0" err="1"/>
              <a:t>Html.ValidationMessageFor</a:t>
            </a:r>
            <a:r>
              <a:rPr lang="en-US" dirty="0"/>
              <a:t>(x =&gt; x.name)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      @</a:t>
            </a:r>
            <a:r>
              <a:rPr lang="en-US" dirty="0" err="1"/>
              <a:t>Html.DisplayNameFor</a:t>
            </a:r>
            <a:r>
              <a:rPr lang="en-US" dirty="0"/>
              <a:t>(x =&gt; </a:t>
            </a:r>
            <a:r>
              <a:rPr lang="en-US" dirty="0" err="1"/>
              <a:t>x.age</a:t>
            </a:r>
            <a:r>
              <a:rPr lang="en-US" dirty="0"/>
              <a:t>)@</a:t>
            </a:r>
            <a:r>
              <a:rPr lang="en-US" dirty="0" err="1"/>
              <a:t>Html.EditorFor</a:t>
            </a:r>
            <a:r>
              <a:rPr lang="en-US" dirty="0"/>
              <a:t>(x =&gt; </a:t>
            </a:r>
            <a:r>
              <a:rPr lang="en-US" dirty="0" err="1"/>
              <a:t>x.age</a:t>
            </a:r>
            <a:r>
              <a:rPr lang="en-US" dirty="0"/>
              <a:t>)@</a:t>
            </a:r>
            <a:r>
              <a:rPr lang="en-US" dirty="0" err="1"/>
              <a:t>Html.ValidationMessageFor</a:t>
            </a:r>
            <a:r>
              <a:rPr lang="en-US" dirty="0"/>
              <a:t>(x =&gt; </a:t>
            </a:r>
            <a:r>
              <a:rPr lang="en-US" dirty="0" err="1"/>
              <a:t>x.age</a:t>
            </a:r>
            <a:r>
              <a:rPr lang="en-US" dirty="0"/>
              <a:t>)</a:t>
            </a:r>
          </a:p>
          <a:p>
            <a:r>
              <a:rPr lang="en-US" dirty="0"/>
              <a:t>            &lt;</a:t>
            </a:r>
            <a:r>
              <a:rPr lang="en-US" dirty="0" err="1"/>
              <a:t>br</a:t>
            </a:r>
            <a:r>
              <a:rPr lang="en-US" dirty="0"/>
              <a:t> /&gt;</a:t>
            </a:r>
          </a:p>
          <a:p>
            <a:r>
              <a:rPr lang="en-US" dirty="0"/>
              <a:t>            &lt;input type="submit" value="submit" /&gt;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</a:t>
            </a:r>
            <a:r>
              <a:rPr lang="en-US" dirty="0" smtClean="0"/>
              <a:t>&gt;                   </a:t>
            </a:r>
            <a:r>
              <a:rPr lang="en-US" sz="2000" b="1" dirty="0" err="1" smtClean="0"/>
              <a:t>Index.cshtml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6096000" y="4180344"/>
            <a:ext cx="6096000" cy="26776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r>
              <a:rPr lang="en-US" sz="2000" dirty="0"/>
              <a:t> [</a:t>
            </a:r>
            <a:r>
              <a:rPr lang="en-US" sz="2000" dirty="0" err="1"/>
              <a:t>HttpPost</a:t>
            </a:r>
            <a:r>
              <a:rPr lang="en-US" sz="2000" dirty="0"/>
              <a:t>]</a:t>
            </a:r>
          </a:p>
          <a:p>
            <a:r>
              <a:rPr lang="en-US" sz="2000" dirty="0"/>
              <a:t> [</a:t>
            </a:r>
            <a:r>
              <a:rPr lang="en-US" sz="2000" dirty="0" err="1"/>
              <a:t>ValidateAntiForgeryToken</a:t>
            </a:r>
            <a:r>
              <a:rPr lang="en-US" sz="2000" dirty="0"/>
              <a:t>]</a:t>
            </a:r>
          </a:p>
          <a:p>
            <a:r>
              <a:rPr lang="en-US" sz="2000" dirty="0"/>
              <a:t> public </a:t>
            </a:r>
            <a:r>
              <a:rPr lang="en-US" sz="2000" dirty="0" err="1"/>
              <a:t>ActionResult</a:t>
            </a:r>
            <a:r>
              <a:rPr lang="en-US" sz="2000" dirty="0"/>
              <a:t> Index(student </a:t>
            </a:r>
            <a:r>
              <a:rPr lang="en-US" sz="2000" dirty="0" err="1"/>
              <a:t>std</a:t>
            </a:r>
            <a:r>
              <a:rPr lang="en-US" sz="2000" dirty="0"/>
              <a:t>)</a:t>
            </a:r>
          </a:p>
          <a:p>
            <a:r>
              <a:rPr lang="en-US" sz="2000" dirty="0"/>
              <a:t> {</a:t>
            </a:r>
          </a:p>
          <a:p>
            <a:r>
              <a:rPr lang="en-US" sz="2000" dirty="0" smtClean="0"/>
              <a:t>    // CRUD operation</a:t>
            </a:r>
            <a:endParaRPr lang="en-US" sz="2000" dirty="0"/>
          </a:p>
          <a:p>
            <a:r>
              <a:rPr lang="en-US" sz="2000" dirty="0"/>
              <a:t>     return View();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}</a:t>
            </a:r>
          </a:p>
          <a:p>
            <a:r>
              <a:rPr lang="en-US" sz="2800" b="1" dirty="0" err="1" smtClean="0"/>
              <a:t>DefaultController.cs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80120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Validation: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is used to filter the user input</a:t>
            </a:r>
          </a:p>
          <a:p>
            <a:r>
              <a:rPr lang="en-US" dirty="0"/>
              <a:t>There are different attributes to validate the input</a:t>
            </a:r>
          </a:p>
          <a:p>
            <a:pPr marL="0" indent="0">
              <a:buNone/>
            </a:pPr>
            <a:r>
              <a:rPr lang="en-US" dirty="0"/>
              <a:t>Ex -</a:t>
            </a:r>
          </a:p>
          <a:p>
            <a:r>
              <a:rPr lang="en-US" dirty="0"/>
              <a:t>To check if input is required</a:t>
            </a:r>
          </a:p>
          <a:p>
            <a:r>
              <a:rPr lang="en-US" dirty="0"/>
              <a:t>To check like min length</a:t>
            </a:r>
          </a:p>
          <a:p>
            <a:r>
              <a:rPr lang="en-US" dirty="0"/>
              <a:t>To check like max length</a:t>
            </a:r>
          </a:p>
          <a:p>
            <a:r>
              <a:rPr lang="en-US" dirty="0"/>
              <a:t>To check like email etc...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438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B7D7-7A53-7BC5-A3BC-B8030E512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6C441-908F-AC42-65F2-92317B0A5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5" y="15566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Bitter"/>
              </a:rPr>
              <a:t>We can apply the following method to validate input field.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66"/>
                </a:solidFill>
                <a:effectLst/>
                <a:latin typeface="Bitter"/>
              </a:rPr>
              <a:t>Validation using ModelState Object (Server side validation)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66"/>
                </a:solidFill>
                <a:effectLst/>
                <a:latin typeface="Bitter"/>
              </a:rPr>
              <a:t>Validation using Data Annotation (Client-Side Validation)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66"/>
                </a:solidFill>
                <a:effectLst/>
                <a:latin typeface="Bitter"/>
              </a:rPr>
              <a:t>Validation using JavaScript and </a:t>
            </a:r>
            <a:r>
              <a:rPr lang="en-US" b="0" i="0" dirty="0" err="1">
                <a:solidFill>
                  <a:srgbClr val="000066"/>
                </a:solidFill>
                <a:effectLst/>
                <a:latin typeface="Bitter"/>
              </a:rPr>
              <a:t>JQuery</a:t>
            </a:r>
            <a:endParaRPr lang="en-US" b="0" i="0" dirty="0">
              <a:solidFill>
                <a:srgbClr val="000066"/>
              </a:solidFill>
              <a:effectLst/>
              <a:latin typeface="Bitter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66"/>
                </a:solidFill>
                <a:effectLst/>
                <a:latin typeface="Bitter"/>
              </a:rPr>
              <a:t>Custom Validation on the input field.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17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FE7A-278B-9294-1397-7D6C1C3D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Server Side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FA168-78CF-09B7-C58F-EA75FF24E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Bitter"/>
              </a:rPr>
              <a:t>ModelState</a:t>
            </a:r>
            <a:r>
              <a:rPr lang="en-US" b="0" i="0" dirty="0">
                <a:solidFill>
                  <a:srgbClr val="000000"/>
                </a:solidFill>
                <a:effectLst/>
                <a:latin typeface="Bitter"/>
              </a:rPr>
              <a:t> is a property of controller that is used for validating form in server side.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Bitter"/>
              </a:rPr>
              <a:t>You must add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Bitter"/>
              </a:rPr>
              <a:t>System.Web.Mvc</a:t>
            </a:r>
            <a:r>
              <a:rPr lang="en-US" b="0" i="0" dirty="0">
                <a:solidFill>
                  <a:srgbClr val="000000"/>
                </a:solidFill>
                <a:effectLst/>
                <a:latin typeface="Bitter"/>
              </a:rPr>
              <a:t> namespace in order to use it.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Bitter"/>
              </a:rPr>
              <a:t> </a:t>
            </a:r>
            <a:r>
              <a:rPr lang="en-US" b="1" i="0" dirty="0">
                <a:solidFill>
                  <a:srgbClr val="000000"/>
                </a:solidFill>
                <a:effectLst/>
                <a:latin typeface="Bitter"/>
              </a:rPr>
              <a:t>ModelState</a:t>
            </a:r>
            <a:r>
              <a:rPr lang="en-US" b="0" i="0" dirty="0">
                <a:solidFill>
                  <a:srgbClr val="000000"/>
                </a:solidFill>
                <a:effectLst/>
                <a:latin typeface="Bitter"/>
              </a:rPr>
              <a:t> is a collection of name and value pair that was submitted to the server during post.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Bitter"/>
              </a:rPr>
              <a:t>It also contains a collection of error messages for each value submitted.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4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8CB2-2BDB-CE29-19D5-E45076CA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2FE4F50-8468-E33F-4CC6-9671C5C3B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033" y="-16044"/>
            <a:ext cx="8770310" cy="7171194"/>
          </a:xfrm>
          <a:prstGeom prst="rect">
            <a:avLst/>
          </a:prstGeom>
          <a:solidFill>
            <a:srgbClr val="FDFA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@model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FormValidation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Models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Student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666600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@{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 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ViewBag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"Home Page - Student Details"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     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 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&lt;h2&gt;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Student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h2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@using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Html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BeginForm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StudentDetails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"Home"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FormMethod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Post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      {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         &lt;li&gt;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   @Html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LabelFor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   @Html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TextBoxFor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   @Html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ValidationMessageFor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               &lt;li&gt;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    @Html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LabelFor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    @Html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TextBoxFor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666"/>
                </a:solidFill>
                <a:effectLst/>
                <a:latin typeface="Menlo"/>
              </a:rPr>
              <a:t>    @Html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ValidationMessageFor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m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rgbClr val="660066"/>
                </a:solidFill>
                <a:effectLst/>
                <a:latin typeface="Menlo"/>
              </a:rPr>
              <a:t>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ol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input type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"submit"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8"/>
                </a:solidFill>
                <a:effectLst/>
                <a:latin typeface="Menlo"/>
              </a:rPr>
              <a:t>value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Menlo"/>
              </a:rPr>
              <a:t>"Save Student Details"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/&gt;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00"/>
                </a:solidFill>
                <a:effectLst/>
                <a:latin typeface="Menlo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CCCCCC"/>
              </a:solidFill>
              <a:effectLst/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enlo"/>
              </a:rPr>
              <a:t>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9DFEC-0C80-9F9E-6290-A0A8FFFA2149}"/>
              </a:ext>
            </a:extLst>
          </p:cNvPr>
          <p:cNvSpPr txBox="1"/>
          <p:nvPr/>
        </p:nvSpPr>
        <p:spPr>
          <a:xfrm>
            <a:off x="-19368" y="6123543"/>
            <a:ext cx="2893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>
                <a:solidFill>
                  <a:srgbClr val="000066"/>
                </a:solidFill>
                <a:latin typeface="Bitter"/>
              </a:rPr>
              <a:t>StudentDetails</a:t>
            </a:r>
            <a:r>
              <a:rPr lang="en-IN" b="1" i="0" dirty="0" err="1">
                <a:solidFill>
                  <a:srgbClr val="000066"/>
                </a:solidFill>
                <a:effectLst/>
                <a:latin typeface="Bitter"/>
              </a:rPr>
              <a:t>.cshtml</a:t>
            </a:r>
            <a:r>
              <a:rPr lang="en-IN" b="0" i="0" dirty="0">
                <a:solidFill>
                  <a:srgbClr val="000066"/>
                </a:solidFill>
                <a:effectLst/>
                <a:latin typeface="Bitter"/>
              </a:rPr>
              <a:t> </a:t>
            </a:r>
            <a:endParaRPr lang="en-IN" b="0" i="0" dirty="0" smtClean="0">
              <a:solidFill>
                <a:srgbClr val="000066"/>
              </a:solidFill>
              <a:effectLst/>
              <a:latin typeface="Bitter"/>
            </a:endParaRPr>
          </a:p>
          <a:p>
            <a:r>
              <a:rPr lang="en-IN" b="0" i="0" dirty="0" smtClean="0">
                <a:solidFill>
                  <a:srgbClr val="000066"/>
                </a:solidFill>
                <a:effectLst/>
                <a:latin typeface="Bitter"/>
              </a:rPr>
              <a:t>page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30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8CB2-2BDB-CE29-19D5-E45076CA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802AE-850F-87B8-5833-239063A23A80}"/>
              </a:ext>
            </a:extLst>
          </p:cNvPr>
          <p:cNvSpPr txBox="1"/>
          <p:nvPr/>
        </p:nvSpPr>
        <p:spPr>
          <a:xfrm>
            <a:off x="3046289" y="96184"/>
            <a:ext cx="85875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[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HttpPost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]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88"/>
                </a:solidFill>
                <a:effectLst/>
                <a:latin typeface="Menlo"/>
              </a:rPr>
              <a:t>public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1" i="0" dirty="0">
                <a:solidFill>
                  <a:srgbClr val="660066"/>
                </a:solidFill>
                <a:effectLst/>
                <a:latin typeface="Menlo"/>
              </a:rPr>
              <a:t>ActionResult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StudentDetails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1" i="0" dirty="0">
                <a:solidFill>
                  <a:srgbClr val="660066"/>
                </a:solidFill>
                <a:effectLst/>
                <a:latin typeface="Menlo"/>
              </a:rPr>
              <a:t>Student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enlo"/>
              </a:rPr>
              <a:t>sm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)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{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88"/>
                </a:solidFill>
                <a:effectLst/>
                <a:latin typeface="Menlo"/>
              </a:rPr>
              <a:t>       if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0" i="0" dirty="0" err="1">
                <a:solidFill>
                  <a:srgbClr val="000088"/>
                </a:solidFill>
                <a:effectLst/>
                <a:latin typeface="Menlo"/>
              </a:rPr>
              <a:t>string</a:t>
            </a:r>
            <a:r>
              <a:rPr lang="en-IN" b="0" i="0" dirty="0" err="1"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IsNullOrEmpty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enlo"/>
              </a:rPr>
              <a:t>sm</a:t>
            </a:r>
            <a:r>
              <a:rPr lang="en-IN" b="0" i="0" dirty="0" err="1"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Name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))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     {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1" i="0" dirty="0">
                <a:solidFill>
                  <a:srgbClr val="660066"/>
                </a:solidFill>
                <a:effectLst/>
                <a:latin typeface="Menlo"/>
              </a:rPr>
              <a:t>                       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ModelState</a:t>
            </a:r>
            <a:r>
              <a:rPr lang="en-IN" b="0" i="0" dirty="0" err="1"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AddModelError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0" i="0" dirty="0">
                <a:solidFill>
                  <a:srgbClr val="008800"/>
                </a:solidFill>
                <a:effectLst/>
                <a:latin typeface="Menlo"/>
              </a:rPr>
              <a:t>"Name"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008800"/>
                </a:solidFill>
                <a:effectLst/>
                <a:latin typeface="Menlo"/>
              </a:rPr>
              <a:t>"Name Required"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);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     }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88"/>
                </a:solidFill>
                <a:effectLst/>
                <a:latin typeface="Menlo"/>
              </a:rPr>
              <a:t>       if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enlo"/>
              </a:rPr>
              <a:t>sm</a:t>
            </a:r>
            <a:r>
              <a:rPr lang="en-IN" b="0" i="0" dirty="0" err="1"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Age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dirty="0" smtClean="0">
                <a:solidFill>
                  <a:srgbClr val="666600"/>
                </a:solidFill>
                <a:latin typeface="Menlo"/>
              </a:rPr>
              <a:t>&lt;=</a:t>
            </a:r>
            <a:r>
              <a:rPr lang="en-IN" b="0" i="0" dirty="0" smtClean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006666"/>
                </a:solidFill>
                <a:effectLst/>
                <a:latin typeface="Menlo"/>
              </a:rPr>
              <a:t>0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||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Menlo"/>
              </a:rPr>
              <a:t>sm</a:t>
            </a:r>
            <a:r>
              <a:rPr lang="en-IN" b="0" i="0" dirty="0" err="1"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Age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&gt;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006666"/>
                </a:solidFill>
                <a:effectLst/>
                <a:latin typeface="Menlo"/>
              </a:rPr>
              <a:t>120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)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{ 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1" i="0" dirty="0">
                <a:solidFill>
                  <a:srgbClr val="660066"/>
                </a:solidFill>
                <a:effectLst/>
                <a:latin typeface="Menlo"/>
              </a:rPr>
              <a:t>              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ModelState</a:t>
            </a:r>
            <a:r>
              <a:rPr lang="en-IN" b="0" i="0" dirty="0" err="1"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AddModelError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0" i="0" dirty="0">
                <a:solidFill>
                  <a:srgbClr val="008800"/>
                </a:solidFill>
                <a:effectLst/>
                <a:latin typeface="Menlo"/>
              </a:rPr>
              <a:t>"Age"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,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008800"/>
                </a:solidFill>
                <a:effectLst/>
                <a:latin typeface="Menlo"/>
              </a:rPr>
              <a:t>"Please Enter Valid Age between 1-120"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);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 }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 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88"/>
                </a:solidFill>
                <a:effectLst/>
                <a:latin typeface="Menlo"/>
              </a:rPr>
              <a:t>               if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ModelState</a:t>
            </a:r>
            <a:r>
              <a:rPr lang="en-IN" b="0" i="0" dirty="0" err="1">
                <a:solidFill>
                  <a:srgbClr val="666600"/>
                </a:solidFill>
                <a:effectLst/>
                <a:latin typeface="Menlo"/>
              </a:rPr>
              <a:t>.</a:t>
            </a:r>
            <a:r>
              <a:rPr lang="en-IN" b="1" i="0" dirty="0" err="1">
                <a:solidFill>
                  <a:srgbClr val="660066"/>
                </a:solidFill>
                <a:effectLst/>
                <a:latin typeface="Menlo"/>
              </a:rPr>
              <a:t>IsValid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)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        {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88"/>
                </a:solidFill>
                <a:effectLst/>
                <a:latin typeface="Menlo"/>
              </a:rPr>
              <a:t>                      return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1" i="0" dirty="0">
                <a:solidFill>
                  <a:srgbClr val="660066"/>
                </a:solidFill>
                <a:effectLst/>
                <a:latin typeface="Menlo"/>
              </a:rPr>
              <a:t>View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</a:t>
            </a:r>
            <a:r>
              <a:rPr lang="en-IN" b="0" i="0" dirty="0">
                <a:solidFill>
                  <a:srgbClr val="008800"/>
                </a:solidFill>
                <a:effectLst/>
                <a:latin typeface="Menlo"/>
              </a:rPr>
              <a:t>"Index"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);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        }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88"/>
                </a:solidFill>
                <a:effectLst/>
                <a:latin typeface="Menlo"/>
              </a:rPr>
              <a:t>                     else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                  {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000088"/>
                </a:solidFill>
                <a:effectLst/>
                <a:latin typeface="Menlo"/>
              </a:rPr>
              <a:t>                                return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r>
              <a:rPr lang="en-IN" b="1" i="0" dirty="0">
                <a:solidFill>
                  <a:srgbClr val="660066"/>
                </a:solidFill>
                <a:effectLst/>
                <a:latin typeface="Menlo"/>
              </a:rPr>
              <a:t>View</a:t>
            </a:r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();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                   } </a:t>
            </a:r>
            <a:r>
              <a:rPr lang="en-IN" b="0" i="0" dirty="0">
                <a:solidFill>
                  <a:srgbClr val="000000"/>
                </a:solidFill>
                <a:effectLst/>
                <a:latin typeface="Menlo"/>
              </a:rPr>
              <a:t> 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  <a:p>
            <a:pPr algn="just"/>
            <a:r>
              <a:rPr lang="en-IN" b="0" i="0" dirty="0">
                <a:solidFill>
                  <a:srgbClr val="666600"/>
                </a:solidFill>
                <a:effectLst/>
                <a:latin typeface="Menlo"/>
              </a:rPr>
              <a:t>          }</a:t>
            </a:r>
            <a:endParaRPr lang="en-IN" b="0" i="0" dirty="0">
              <a:solidFill>
                <a:srgbClr val="CCCCCC"/>
              </a:solidFill>
              <a:effectLst/>
              <a:latin typeface="Menlo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3CD6DBA-C50B-7685-2A1E-1219BE6C0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0344" y="6382616"/>
            <a:ext cx="2974469" cy="276999"/>
          </a:xfrm>
          <a:prstGeom prst="rect">
            <a:avLst/>
          </a:prstGeom>
          <a:solidFill>
            <a:srgbClr val="F8F8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Bitter"/>
              </a:rPr>
              <a:t>action method in 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5F227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HomeController.cs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66"/>
                </a:solidFill>
                <a:effectLst/>
                <a:latin typeface="Bitter"/>
              </a:rPr>
              <a:t>.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020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Annotations are nothing but certain validations that we put in our models to validate the input</a:t>
            </a:r>
          </a:p>
          <a:p>
            <a:r>
              <a:rPr lang="en-US" dirty="0"/>
              <a:t>from the user. ASP.NET MVC provides a unique feature in which we can validate the models using</a:t>
            </a:r>
          </a:p>
          <a:p>
            <a:r>
              <a:rPr lang="en-US" dirty="0"/>
              <a:t>the Data Annotation attribute. Import the following namespace to use data annotations in the</a:t>
            </a:r>
          </a:p>
          <a:p>
            <a:r>
              <a:rPr lang="en-US" dirty="0"/>
              <a:t>application. </a:t>
            </a:r>
            <a:r>
              <a:rPr lang="en-US" dirty="0" err="1"/>
              <a:t>System.ComponentModel.DataAnnotations</a:t>
            </a:r>
            <a:endParaRPr lang="en-US" dirty="0"/>
          </a:p>
          <a:p>
            <a:r>
              <a:rPr lang="en-US" dirty="0"/>
              <a:t>It is very easy to use and the code becomes much cleaner as compared to normal ASP.NET</a:t>
            </a:r>
          </a:p>
          <a:p>
            <a:r>
              <a:rPr lang="en-US" dirty="0"/>
              <a:t>validators.</a:t>
            </a:r>
          </a:p>
        </p:txBody>
      </p:sp>
    </p:spTree>
    <p:extLst>
      <p:ext uri="{BB962C8B-B14F-4D97-AF65-F5344CB8AC3E}">
        <p14:creationId xmlns:p14="http://schemas.microsoft.com/office/powerpoint/2010/main" val="52125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Validation Attributes: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Required</a:t>
            </a:r>
          </a:p>
          <a:p>
            <a:r>
              <a:rPr lang="en-IN" dirty="0" err="1"/>
              <a:t>MinLength</a:t>
            </a:r>
            <a:endParaRPr lang="en-IN" dirty="0"/>
          </a:p>
          <a:p>
            <a:r>
              <a:rPr lang="en-IN" dirty="0" err="1"/>
              <a:t>MaxLength</a:t>
            </a:r>
            <a:endParaRPr lang="en-IN" dirty="0"/>
          </a:p>
          <a:p>
            <a:r>
              <a:rPr lang="en-IN" dirty="0"/>
              <a:t>Email</a:t>
            </a:r>
          </a:p>
          <a:p>
            <a:r>
              <a:rPr lang="en-US" dirty="0"/>
              <a:t>Compare</a:t>
            </a:r>
          </a:p>
          <a:p>
            <a:r>
              <a:rPr lang="en-US" dirty="0" err="1"/>
              <a:t>DataType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187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98367"/>
              </p:ext>
            </p:extLst>
          </p:nvPr>
        </p:nvGraphicFramePr>
        <p:xfrm>
          <a:off x="0" y="332510"/>
          <a:ext cx="12192000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6037">
                  <a:extLst>
                    <a:ext uri="{9D8B030D-6E8A-4147-A177-3AD203B41FA5}">
                      <a16:colId xmlns:a16="http://schemas.microsoft.com/office/drawing/2014/main" val="3515000637"/>
                    </a:ext>
                  </a:extLst>
                </a:gridCol>
                <a:gridCol w="9615963">
                  <a:extLst>
                    <a:ext uri="{9D8B030D-6E8A-4147-A177-3AD203B41FA5}">
                      <a16:colId xmlns:a16="http://schemas.microsoft.com/office/drawing/2014/main" val="1144862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 dirty="0">
                          <a:solidFill>
                            <a:srgbClr val="FFFFFF"/>
                          </a:solidFill>
                          <a:effectLst/>
                        </a:rPr>
                        <a:t>Attribute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b="0">
                          <a:solidFill>
                            <a:srgbClr val="FFFFFF"/>
                          </a:solidFill>
                          <a:effectLst/>
                        </a:rPr>
                        <a:t>Usage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6995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414141"/>
                          </a:solidFill>
                          <a:effectLst/>
                        </a:rPr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that a property value is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884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solidFill>
                            <a:srgbClr val="414141"/>
                          </a:solidFill>
                          <a:effectLst/>
                        </a:rPr>
                        <a:t>StringLength</a:t>
                      </a:r>
                      <a:endParaRPr lang="en-IN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the minimum and maximum length of characters that are allowed in a string type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786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414141"/>
                          </a:solidFill>
                          <a:effectLst/>
                        </a:rPr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the numeric range constraints for the value of a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8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solidFill>
                            <a:srgbClr val="414141"/>
                          </a:solidFill>
                          <a:effectLst/>
                        </a:rPr>
                        <a:t>RegularExpression</a:t>
                      </a:r>
                      <a:endParaRPr lang="en-IN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that a property value must match the specified regular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54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solidFill>
                            <a:srgbClr val="414141"/>
                          </a:solidFill>
                          <a:effectLst/>
                        </a:rPr>
                        <a:t>CreditCard</a:t>
                      </a:r>
                      <a:endParaRPr lang="en-IN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that a property value is a credit card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43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solidFill>
                            <a:srgbClr val="414141"/>
                          </a:solidFill>
                          <a:effectLst/>
                        </a:rPr>
                        <a:t>CustomValidation</a:t>
                      </a:r>
                      <a:endParaRPr lang="en-IN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a custom validation method that is used to validate a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14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solidFill>
                            <a:srgbClr val="414141"/>
                          </a:solidFill>
                          <a:effectLst/>
                        </a:rPr>
                        <a:t>EmailAddress</a:t>
                      </a:r>
                      <a:endParaRPr lang="en-IN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414141"/>
                          </a:solidFill>
                          <a:effectLst/>
                        </a:rPr>
                        <a:t>Validates an email address.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920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 err="1">
                          <a:solidFill>
                            <a:srgbClr val="414141"/>
                          </a:solidFill>
                          <a:effectLst/>
                        </a:rPr>
                        <a:t>FileExtension</a:t>
                      </a:r>
                      <a:endParaRPr lang="en-IN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Validates file name extensions.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378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MaxLength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the maximum length of array or string data allowed in a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03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>
                          <a:solidFill>
                            <a:srgbClr val="414141"/>
                          </a:solidFill>
                          <a:effectLst/>
                        </a:rPr>
                        <a:t>MinLength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>
                          <a:solidFill>
                            <a:srgbClr val="414141"/>
                          </a:solidFill>
                          <a:effectLst/>
                        </a:rPr>
                        <a:t>Specifies the minimum length of array or string data allowed in a property.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1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IN" sz="2400" dirty="0">
                          <a:solidFill>
                            <a:srgbClr val="414141"/>
                          </a:solidFill>
                          <a:effectLst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Specifies that a property value is a well-formed phone number.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26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Compare</a:t>
                      </a:r>
                      <a:endParaRPr lang="en-IN" sz="2400" dirty="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Specifies that </a:t>
                      </a:r>
                      <a:r>
                        <a:rPr lang="en-US" sz="2400" dirty="0" err="1">
                          <a:solidFill>
                            <a:srgbClr val="414141"/>
                          </a:solidFill>
                          <a:effectLst/>
                        </a:rPr>
                        <a:t>otherProperty</a:t>
                      </a:r>
                      <a:r>
                        <a:rPr lang="en-US" sz="2400" dirty="0">
                          <a:solidFill>
                            <a:srgbClr val="414141"/>
                          </a:solidFill>
                          <a:effectLst/>
                        </a:rPr>
                        <a:t> which will be compared</a:t>
                      </a:r>
                      <a:r>
                        <a:rPr lang="en-US" sz="2400" baseline="0" dirty="0">
                          <a:solidFill>
                            <a:srgbClr val="414141"/>
                          </a:solidFill>
                          <a:effectLst/>
                        </a:rPr>
                        <a:t> with given property</a:t>
                      </a:r>
                    </a:p>
                    <a:p>
                      <a:pPr fontAlgn="t"/>
                      <a:r>
                        <a:rPr lang="en-US" sz="2400" baseline="0" dirty="0">
                          <a:solidFill>
                            <a:srgbClr val="FF0000"/>
                          </a:solidFill>
                          <a:effectLst/>
                        </a:rPr>
                        <a:t>(e.g. </a:t>
                      </a:r>
                      <a:r>
                        <a:rPr lang="en-US" sz="2400" baseline="0" dirty="0" err="1">
                          <a:solidFill>
                            <a:srgbClr val="FF0000"/>
                          </a:solidFill>
                          <a:effectLst/>
                        </a:rPr>
                        <a:t>otherProperty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  <a:effectLst/>
                        </a:rPr>
                        <a:t> means password and property means </a:t>
                      </a:r>
                      <a:r>
                        <a:rPr lang="en-US" sz="2400" baseline="0" dirty="0" err="1">
                          <a:solidFill>
                            <a:srgbClr val="FF0000"/>
                          </a:solidFill>
                          <a:effectLst/>
                        </a:rPr>
                        <a:t>repassword</a:t>
                      </a:r>
                      <a:r>
                        <a:rPr lang="en-US" sz="2400" baseline="0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025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2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847</Words>
  <Application>Microsoft Office PowerPoint</Application>
  <PresentationFormat>Widescreen</PresentationFormat>
  <Paragraphs>207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Bitter</vt:lpstr>
      <vt:lpstr>Calibri</vt:lpstr>
      <vt:lpstr>Calibri Light</vt:lpstr>
      <vt:lpstr>Cascadia Mono</vt:lpstr>
      <vt:lpstr>Courier New</vt:lpstr>
      <vt:lpstr>Menlo</vt:lpstr>
      <vt:lpstr>Office Theme</vt:lpstr>
      <vt:lpstr>Validation in MVC</vt:lpstr>
      <vt:lpstr>What is Validation:</vt:lpstr>
      <vt:lpstr>Validation Techniques </vt:lpstr>
      <vt:lpstr>Server Side validation</vt:lpstr>
      <vt:lpstr>example</vt:lpstr>
      <vt:lpstr>example</vt:lpstr>
      <vt:lpstr>PowerPoint Presentation</vt:lpstr>
      <vt:lpstr>Validation Attributes:</vt:lpstr>
      <vt:lpstr>PowerPoint Presentation</vt:lpstr>
      <vt:lpstr>DataTypes</vt:lpstr>
      <vt:lpstr>Custom Validation</vt:lpstr>
      <vt:lpstr>PowerPoint Presentation</vt:lpstr>
      <vt:lpstr>Custom validation for multiple fields validation</vt:lpstr>
      <vt:lpstr>[ValidateAntiForgeryToken]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in MVC</dc:title>
  <dc:creator>pratham</dc:creator>
  <cp:lastModifiedBy>Acer</cp:lastModifiedBy>
  <cp:revision>55</cp:revision>
  <dcterms:created xsi:type="dcterms:W3CDTF">2023-02-22T22:31:24Z</dcterms:created>
  <dcterms:modified xsi:type="dcterms:W3CDTF">2025-03-15T05:30:54Z</dcterms:modified>
</cp:coreProperties>
</file>