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81" r:id="rId8"/>
    <p:sldId id="261" r:id="rId9"/>
    <p:sldId id="263" r:id="rId10"/>
    <p:sldId id="265" r:id="rId11"/>
    <p:sldId id="266" r:id="rId12"/>
    <p:sldId id="267" r:id="rId13"/>
    <p:sldId id="268" r:id="rId14"/>
    <p:sldId id="269" r:id="rId15"/>
    <p:sldId id="270" r:id="rId16"/>
    <p:sldId id="274" r:id="rId17"/>
    <p:sldId id="275" r:id="rId18"/>
    <p:sldId id="276" r:id="rId19"/>
    <p:sldId id="277" r:id="rId20"/>
    <p:sldId id="271" r:id="rId21"/>
    <p:sldId id="278" r:id="rId22"/>
    <p:sldId id="264" r:id="rId23"/>
    <p:sldId id="273" r:id="rId24"/>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276" y="90"/>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11/26/2024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pPr marL="596643" indent="-514350">
              <a:buFont typeface="+mj-lt"/>
              <a:buAutoNum type="arabicPeriod"/>
            </a:pPr>
            <a:r>
              <a:rPr lang="en-IN" dirty="0"/>
              <a:t>Named parameters </a:t>
            </a:r>
          </a:p>
          <a:p>
            <a:pPr marL="596643" indent="-514350">
              <a:buFont typeface="+mj-lt"/>
              <a:buAutoNum type="arabicPeriod"/>
            </a:pPr>
            <a:r>
              <a:rPr lang="en-IN" dirty="0"/>
              <a:t>Value parameter</a:t>
            </a:r>
          </a:p>
          <a:p>
            <a:pPr marL="596643" indent="-514350">
              <a:buFont typeface="+mj-lt"/>
              <a:buAutoNum type="arabicPeriod"/>
            </a:pPr>
            <a:r>
              <a:rPr lang="en-IN" dirty="0"/>
              <a:t>Reference parameter</a:t>
            </a:r>
          </a:p>
          <a:p>
            <a:pPr marL="596643" indent="-514350">
              <a:buFont typeface="+mj-lt"/>
              <a:buAutoNum type="arabicPeriod"/>
            </a:pPr>
            <a:r>
              <a:rPr lang="en-IN" dirty="0"/>
              <a:t>Out parameters</a:t>
            </a:r>
          </a:p>
          <a:p>
            <a:pPr marL="596643" indent="-514350">
              <a:buFont typeface="+mj-lt"/>
              <a:buAutoNum type="arabicPeriod"/>
            </a:pPr>
            <a:r>
              <a:rPr lang="en-IN" dirty="0"/>
              <a:t>In parameters</a:t>
            </a:r>
          </a:p>
          <a:p>
            <a:pPr marL="596643" indent="-514350">
              <a:buFont typeface="+mj-lt"/>
              <a:buAutoNum type="arabicPeriod"/>
            </a:pPr>
            <a:r>
              <a:rPr lang="en-IN" dirty="0"/>
              <a:t>Parameter array</a:t>
            </a:r>
          </a:p>
          <a:p>
            <a:pPr marL="596643" indent="-514350">
              <a:buFont typeface="+mj-lt"/>
              <a:buAutoNum type="arabicPeriod"/>
            </a:pPr>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have an implicit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404" y="3235"/>
            <a:ext cx="9747504" cy="952500"/>
          </a:xfrm>
        </p:spPr>
        <p:txBody>
          <a:bodyPr>
            <a:normAutofit/>
          </a:bodyPr>
          <a:lstStyle/>
          <a:p>
            <a:r>
              <a:rPr lang="en-US" b="1" dirty="0"/>
              <a:t>Class versus Structure</a:t>
            </a:r>
            <a:endParaRPr lang="en-US" dirty="0"/>
          </a:p>
        </p:txBody>
      </p:sp>
      <p:sp>
        <p:nvSpPr>
          <p:cNvPr id="3" name="Content Placeholder 2"/>
          <p:cNvSpPr>
            <a:spLocks noGrp="1"/>
          </p:cNvSpPr>
          <p:nvPr>
            <p:ph idx="1"/>
          </p:nvPr>
        </p:nvSpPr>
        <p:spPr>
          <a:xfrm>
            <a:off x="1219200" y="857250"/>
            <a:ext cx="10394594" cy="4628884"/>
          </a:xfrm>
        </p:spPr>
        <p:txBody>
          <a:bodyPr/>
          <a:lstStyle/>
          <a:p>
            <a:r>
              <a:rPr lang="en-US" dirty="0">
                <a:solidFill>
                  <a:srgbClr val="FF0000"/>
                </a:solidFill>
              </a:rPr>
              <a:t>classes</a:t>
            </a:r>
            <a:r>
              <a:rPr lang="en-US" dirty="0"/>
              <a:t> are </a:t>
            </a:r>
            <a:r>
              <a:rPr lang="en-US" dirty="0">
                <a:solidFill>
                  <a:srgbClr val="FF0000"/>
                </a:solidFill>
              </a:rPr>
              <a:t>reference</a:t>
            </a:r>
            <a:r>
              <a:rPr lang="en-US" dirty="0"/>
              <a:t> types and </a:t>
            </a:r>
            <a:r>
              <a:rPr lang="en-US" dirty="0">
                <a:solidFill>
                  <a:srgbClr val="FF0000"/>
                </a:solidFill>
              </a:rPr>
              <a:t>structures</a:t>
            </a:r>
            <a:r>
              <a:rPr lang="en-US" dirty="0"/>
              <a:t> are </a:t>
            </a:r>
            <a:r>
              <a:rPr lang="en-US" dirty="0">
                <a:solidFill>
                  <a:srgbClr val="FF0000"/>
                </a:solidFill>
              </a:rPr>
              <a:t>value</a:t>
            </a:r>
            <a:r>
              <a:rPr lang="en-US" dirty="0"/>
              <a:t> types</a:t>
            </a:r>
          </a:p>
          <a:p>
            <a:r>
              <a:rPr lang="en-US" dirty="0"/>
              <a:t>structures do not support inheritance </a:t>
            </a:r>
          </a:p>
          <a:p>
            <a:r>
              <a:rPr lang="en-US" dirty="0"/>
              <a:t>structures cannot have implicit default constructor</a:t>
            </a:r>
          </a:p>
          <a:p>
            <a:r>
              <a:rPr lang="en-US" dirty="0"/>
              <a:t>Structure cannot have destructor</a:t>
            </a:r>
          </a:p>
          <a:p>
            <a:r>
              <a:rPr lang="en-US" dirty="0"/>
              <a:t>Structure are smaller in size as compare to Class</a:t>
            </a:r>
          </a:p>
          <a:p>
            <a:r>
              <a:rPr lang="en-US" dirty="0"/>
              <a:t>Structure is faster as compare to class</a:t>
            </a:r>
          </a:p>
          <a:p>
            <a:r>
              <a:rPr lang="en-US" dirty="0"/>
              <a:t>Structure variable in parameter work as value type and class variable in parameter work as Ref type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3110601434"/>
              </p:ext>
            </p:extLst>
          </p:nvPr>
        </p:nvGraphicFramePr>
        <p:xfrm>
          <a:off x="1453896" y="1186953"/>
          <a:ext cx="10280904" cy="3757765"/>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dirty="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dirty="0">
                          <a:solidFill>
                            <a:srgbClr val="333333"/>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dirty="0">
                          <a:solidFill>
                            <a:srgbClr val="333333"/>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dirty="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F127-F957-4332-A64E-F6ACF8C09C7B}"/>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D1722F95-6A6B-49EC-A11A-E735AADD72FE}"/>
              </a:ext>
            </a:extLst>
          </p:cNvPr>
          <p:cNvGraphicFramePr>
            <a:graphicFrameLocks noGrp="1"/>
          </p:cNvGraphicFramePr>
          <p:nvPr>
            <p:ph idx="1"/>
            <p:extLst>
              <p:ext uri="{D42A27DB-BD31-4B8C-83A1-F6EECF244321}">
                <p14:modId xmlns:p14="http://schemas.microsoft.com/office/powerpoint/2010/main" val="1207062647"/>
              </p:ext>
            </p:extLst>
          </p:nvPr>
        </p:nvGraphicFramePr>
        <p:xfrm>
          <a:off x="0" y="0"/>
          <a:ext cx="11614151" cy="4852273"/>
        </p:xfrm>
        <a:graphic>
          <a:graphicData uri="http://schemas.openxmlformats.org/drawingml/2006/table">
            <a:tbl>
              <a:tblPr firstRow="1" bandRow="1">
                <a:tableStyleId>{5C22544A-7EE6-4342-B048-85BDC9FD1C3A}</a:tableStyleId>
              </a:tblPr>
              <a:tblGrid>
                <a:gridCol w="1214009">
                  <a:extLst>
                    <a:ext uri="{9D8B030D-6E8A-4147-A177-3AD203B41FA5}">
                      <a16:colId xmlns:a16="http://schemas.microsoft.com/office/drawing/2014/main" val="4009117452"/>
                    </a:ext>
                  </a:extLst>
                </a:gridCol>
                <a:gridCol w="1010460">
                  <a:extLst>
                    <a:ext uri="{9D8B030D-6E8A-4147-A177-3AD203B41FA5}">
                      <a16:colId xmlns:a16="http://schemas.microsoft.com/office/drawing/2014/main" val="1861432681"/>
                    </a:ext>
                  </a:extLst>
                </a:gridCol>
                <a:gridCol w="1725099">
                  <a:extLst>
                    <a:ext uri="{9D8B030D-6E8A-4147-A177-3AD203B41FA5}">
                      <a16:colId xmlns:a16="http://schemas.microsoft.com/office/drawing/2014/main" val="505473306"/>
                    </a:ext>
                  </a:extLst>
                </a:gridCol>
                <a:gridCol w="1543509">
                  <a:extLst>
                    <a:ext uri="{9D8B030D-6E8A-4147-A177-3AD203B41FA5}">
                      <a16:colId xmlns:a16="http://schemas.microsoft.com/office/drawing/2014/main" val="590684824"/>
                    </a:ext>
                  </a:extLst>
                </a:gridCol>
                <a:gridCol w="1725099">
                  <a:extLst>
                    <a:ext uri="{9D8B030D-6E8A-4147-A177-3AD203B41FA5}">
                      <a16:colId xmlns:a16="http://schemas.microsoft.com/office/drawing/2014/main" val="2576674317"/>
                    </a:ext>
                  </a:extLst>
                </a:gridCol>
                <a:gridCol w="1623922">
                  <a:extLst>
                    <a:ext uri="{9D8B030D-6E8A-4147-A177-3AD203B41FA5}">
                      <a16:colId xmlns:a16="http://schemas.microsoft.com/office/drawing/2014/main" val="4120810493"/>
                    </a:ext>
                  </a:extLst>
                </a:gridCol>
                <a:gridCol w="2772053">
                  <a:extLst>
                    <a:ext uri="{9D8B030D-6E8A-4147-A177-3AD203B41FA5}">
                      <a16:colId xmlns:a16="http://schemas.microsoft.com/office/drawing/2014/main" val="3596020180"/>
                    </a:ext>
                  </a:extLst>
                </a:gridCol>
              </a:tblGrid>
              <a:tr h="1409700">
                <a:tc>
                  <a:txBody>
                    <a:bodyPr/>
                    <a:lstStyle/>
                    <a:p>
                      <a:endParaRPr lang="en-IN"/>
                    </a:p>
                  </a:txBody>
                  <a:tcPr/>
                </a:tc>
                <a:tc>
                  <a:txBody>
                    <a:bodyPr/>
                    <a:lstStyle/>
                    <a:p>
                      <a:r>
                        <a:rPr lang="en-IN" dirty="0"/>
                        <a:t>In </a:t>
                      </a:r>
                      <a:r>
                        <a:rPr lang="en-IN" dirty="0" err="1"/>
                        <a:t>sidse</a:t>
                      </a:r>
                      <a:r>
                        <a:rPr lang="en-IN" dirty="0"/>
                        <a:t> same Class</a:t>
                      </a:r>
                    </a:p>
                  </a:txBody>
                  <a:tcPr/>
                </a:tc>
                <a:tc>
                  <a:txBody>
                    <a:bodyPr/>
                    <a:lstStyle/>
                    <a:p>
                      <a:r>
                        <a:rPr lang="en-IN" dirty="0"/>
                        <a:t>out side of Class &amp; in same project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Child Class of same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 side of Class &amp; in other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Child Class of other project</a:t>
                      </a:r>
                    </a:p>
                    <a:p>
                      <a:endParaRPr lang="en-IN" dirty="0"/>
                    </a:p>
                  </a:txBody>
                  <a:tcPr/>
                </a:tc>
                <a:tc>
                  <a:txBody>
                    <a:bodyPr/>
                    <a:lstStyle/>
                    <a:p>
                      <a:endParaRPr lang="en-IN" dirty="0"/>
                    </a:p>
                  </a:txBody>
                  <a:tcPr/>
                </a:tc>
                <a:extLst>
                  <a:ext uri="{0D108BD9-81ED-4DB2-BD59-A6C34878D82A}">
                    <a16:rowId xmlns:a16="http://schemas.microsoft.com/office/drawing/2014/main" val="747366313"/>
                  </a:ext>
                </a:extLst>
              </a:tr>
              <a:tr h="600321">
                <a:tc>
                  <a:txBody>
                    <a:bodyPr/>
                    <a:lstStyle/>
                    <a:p>
                      <a:pPr algn="just" fontAlgn="t"/>
                      <a:r>
                        <a:rPr lang="en-IN" sz="1600" dirty="0">
                          <a:solidFill>
                            <a:srgbClr val="333333"/>
                          </a:solidFill>
                          <a:effectLst/>
                          <a:latin typeface="inter-regular"/>
                        </a:rPr>
                        <a:t>Public</a:t>
                      </a:r>
                    </a:p>
                  </a:txBody>
                  <a:tcPr marL="66898" marR="66898" marT="66898" marB="66898"/>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r>
                        <a:rPr lang="en-IN" dirty="0"/>
                        <a:t>Y</a:t>
                      </a:r>
                    </a:p>
                  </a:txBody>
                  <a:tcPr/>
                </a:tc>
                <a:tc>
                  <a:txBody>
                    <a:bodyPr/>
                    <a:lstStyle/>
                    <a:p>
                      <a:endParaRPr lang="en-IN" dirty="0"/>
                    </a:p>
                  </a:txBody>
                  <a:tcPr/>
                </a:tc>
                <a:extLst>
                  <a:ext uri="{0D108BD9-81ED-4DB2-BD59-A6C34878D82A}">
                    <a16:rowId xmlns:a16="http://schemas.microsoft.com/office/drawing/2014/main" val="468921878"/>
                  </a:ext>
                </a:extLst>
              </a:tr>
              <a:tr h="600321">
                <a:tc>
                  <a:txBody>
                    <a:bodyPr/>
                    <a:lstStyle/>
                    <a:p>
                      <a:pPr algn="just" fontAlgn="t"/>
                      <a:r>
                        <a:rPr lang="en-IN" sz="1600" dirty="0">
                          <a:solidFill>
                            <a:srgbClr val="333333"/>
                          </a:solidFill>
                          <a:effectLst/>
                          <a:latin typeface="inter-regular"/>
                        </a:rPr>
                        <a:t>Protected</a:t>
                      </a:r>
                    </a:p>
                  </a:txBody>
                  <a:tcPr marL="66898" marR="66898" marT="66898" marB="66898"/>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highlight>
                            <a:srgbClr val="00FF00"/>
                          </a:highlight>
                        </a:rPr>
                        <a:t>Y</a:t>
                      </a:r>
                    </a:p>
                  </a:txBody>
                  <a:tcPr/>
                </a:tc>
                <a:tc>
                  <a:txBody>
                    <a:bodyPr/>
                    <a:lstStyle/>
                    <a:p>
                      <a:endParaRPr lang="en-IN" dirty="0"/>
                    </a:p>
                  </a:txBody>
                  <a:tcPr/>
                </a:tc>
                <a:extLst>
                  <a:ext uri="{0D108BD9-81ED-4DB2-BD59-A6C34878D82A}">
                    <a16:rowId xmlns:a16="http://schemas.microsoft.com/office/drawing/2014/main" val="868467354"/>
                  </a:ext>
                </a:extLst>
              </a:tr>
              <a:tr h="600321">
                <a:tc>
                  <a:txBody>
                    <a:bodyPr/>
                    <a:lstStyle/>
                    <a:p>
                      <a:pPr algn="just" fontAlgn="t"/>
                      <a:r>
                        <a:rPr lang="en-IN" sz="1600" dirty="0">
                          <a:solidFill>
                            <a:srgbClr val="333333"/>
                          </a:solidFill>
                          <a:effectLst/>
                          <a:latin typeface="inter-regular"/>
                        </a:rPr>
                        <a:t>Internal</a:t>
                      </a:r>
                    </a:p>
                  </a:txBody>
                  <a:tcPr marL="66898" marR="66898" marT="66898" marB="66898"/>
                </a:tc>
                <a:tc>
                  <a:txBody>
                    <a:bodyPr/>
                    <a:lstStyle/>
                    <a:p>
                      <a:r>
                        <a:rPr lang="en-IN" dirty="0">
                          <a:highlight>
                            <a:srgbClr val="00FF00"/>
                          </a:highlight>
                        </a:rPr>
                        <a:t>Y</a:t>
                      </a:r>
                    </a:p>
                  </a:txBody>
                  <a:tcPr/>
                </a:tc>
                <a:tc>
                  <a:txBody>
                    <a:bodyPr/>
                    <a:lstStyle/>
                    <a:p>
                      <a:r>
                        <a:rPr lang="en-IN" dirty="0">
                          <a:highlight>
                            <a:srgbClr val="00FF00"/>
                          </a:highlight>
                        </a:rPr>
                        <a:t>Y</a:t>
                      </a:r>
                    </a:p>
                  </a:txBody>
                  <a:tcPr/>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t>N</a:t>
                      </a:r>
                    </a:p>
                  </a:txBody>
                  <a:tcPr/>
                </a:tc>
                <a:tc>
                  <a:txBody>
                    <a:bodyPr/>
                    <a:lstStyle/>
                    <a:p>
                      <a:endParaRPr lang="en-IN" dirty="0"/>
                    </a:p>
                  </a:txBody>
                  <a:tcPr/>
                </a:tc>
                <a:extLst>
                  <a:ext uri="{0D108BD9-81ED-4DB2-BD59-A6C34878D82A}">
                    <a16:rowId xmlns:a16="http://schemas.microsoft.com/office/drawing/2014/main" val="1129345990"/>
                  </a:ext>
                </a:extLst>
              </a:tr>
              <a:tr h="987949">
                <a:tc>
                  <a:txBody>
                    <a:bodyPr/>
                    <a:lstStyle/>
                    <a:p>
                      <a:pPr algn="just" fontAlgn="t"/>
                      <a:r>
                        <a:rPr lang="en-IN" sz="1600" dirty="0">
                          <a:solidFill>
                            <a:srgbClr val="333333"/>
                          </a:solidFill>
                          <a:effectLst/>
                          <a:latin typeface="inter-regular"/>
                        </a:rPr>
                        <a:t>protected internal</a:t>
                      </a:r>
                    </a:p>
                  </a:txBody>
                  <a:tcPr marL="66898" marR="66898" marT="66898" marB="66898"/>
                </a:tc>
                <a:tc>
                  <a:txBody>
                    <a:bodyPr/>
                    <a:lstStyle/>
                    <a:p>
                      <a:r>
                        <a:rPr lang="en-IN" dirty="0"/>
                        <a:t>Y</a:t>
                      </a:r>
                    </a:p>
                  </a:txBody>
                  <a:tcPr/>
                </a:tc>
                <a:tc>
                  <a:txBody>
                    <a:bodyPr/>
                    <a:lstStyle/>
                    <a:p>
                      <a:r>
                        <a:rPr lang="en-IN" dirty="0">
                          <a:highlight>
                            <a:srgbClr val="FF0000"/>
                          </a:highlight>
                        </a:rPr>
                        <a:t>Y</a:t>
                      </a:r>
                    </a:p>
                  </a:txBody>
                  <a:tcPr/>
                </a:tc>
                <a:tc>
                  <a:txBody>
                    <a:bodyPr/>
                    <a:lstStyle/>
                    <a:p>
                      <a:r>
                        <a:rPr lang="en-IN" dirty="0"/>
                        <a:t>Y</a:t>
                      </a:r>
                    </a:p>
                  </a:txBody>
                  <a:tcPr/>
                </a:tc>
                <a:tc>
                  <a:txBody>
                    <a:bodyPr/>
                    <a:lstStyle/>
                    <a:p>
                      <a:r>
                        <a:rPr lang="en-IN" dirty="0"/>
                        <a:t>N</a:t>
                      </a:r>
                    </a:p>
                  </a:txBody>
                  <a:tcPr/>
                </a:tc>
                <a:tc>
                  <a:txBody>
                    <a:bodyPr/>
                    <a:lstStyle/>
                    <a:p>
                      <a:r>
                        <a:rPr lang="en-IN" dirty="0">
                          <a:highlight>
                            <a:srgbClr val="FF0000"/>
                          </a:highlight>
                        </a:rPr>
                        <a:t>Y</a:t>
                      </a:r>
                    </a:p>
                  </a:txBody>
                  <a:tcPr/>
                </a:tc>
                <a:tc>
                  <a:txBody>
                    <a:bodyPr/>
                    <a:lstStyle/>
                    <a:p>
                      <a:endParaRPr lang="en-IN" dirty="0"/>
                    </a:p>
                  </a:txBody>
                  <a:tcPr/>
                </a:tc>
                <a:extLst>
                  <a:ext uri="{0D108BD9-81ED-4DB2-BD59-A6C34878D82A}">
                    <a16:rowId xmlns:a16="http://schemas.microsoft.com/office/drawing/2014/main" val="2760332131"/>
                  </a:ext>
                </a:extLst>
              </a:tr>
              <a:tr h="600321">
                <a:tc>
                  <a:txBody>
                    <a:bodyPr/>
                    <a:lstStyle/>
                    <a:p>
                      <a:pPr algn="just" fontAlgn="t"/>
                      <a:r>
                        <a:rPr lang="en-IN" sz="1600" dirty="0">
                          <a:solidFill>
                            <a:srgbClr val="333333"/>
                          </a:solidFill>
                          <a:effectLst/>
                          <a:latin typeface="inter-regular"/>
                        </a:rPr>
                        <a:t>Private</a:t>
                      </a:r>
                    </a:p>
                  </a:txBody>
                  <a:tcPr marL="66898" marR="66898" marT="66898" marB="66898"/>
                </a:tc>
                <a:tc>
                  <a:txBody>
                    <a:bodyPr/>
                    <a:lstStyle/>
                    <a:p>
                      <a:r>
                        <a:rPr lang="en-IN" dirty="0">
                          <a:highlight>
                            <a:srgbClr val="00FF00"/>
                          </a:highlight>
                        </a:rPr>
                        <a:t>Y</a:t>
                      </a:r>
                    </a:p>
                  </a:txBody>
                  <a:tcPr/>
                </a:tc>
                <a:tc>
                  <a:txBody>
                    <a:bodyPr/>
                    <a:lstStyle/>
                    <a:p>
                      <a:r>
                        <a:rPr lang="en-IN" dirty="0"/>
                        <a:t>N</a:t>
                      </a:r>
                    </a:p>
                  </a:txBody>
                  <a:tcPr/>
                </a:tc>
                <a:tc>
                  <a:txBody>
                    <a:bodyPr/>
                    <a:lstStyle/>
                    <a:p>
                      <a:r>
                        <a:rPr lang="en-IN" dirty="0"/>
                        <a:t>N</a:t>
                      </a:r>
                    </a:p>
                  </a:txBody>
                  <a:tcPr/>
                </a:tc>
                <a:tc>
                  <a:txBody>
                    <a:bodyPr/>
                    <a:lstStyle/>
                    <a:p>
                      <a:r>
                        <a:rPr lang="en-IN" dirty="0"/>
                        <a:t>N</a:t>
                      </a:r>
                    </a:p>
                  </a:txBody>
                  <a:tcPr/>
                </a:tc>
                <a:tc>
                  <a:txBody>
                    <a:bodyPr/>
                    <a:lstStyle/>
                    <a:p>
                      <a:r>
                        <a:rPr lang="en-IN" dirty="0"/>
                        <a:t>N</a:t>
                      </a:r>
                    </a:p>
                  </a:txBody>
                  <a:tcPr/>
                </a:tc>
                <a:tc>
                  <a:txBody>
                    <a:bodyPr/>
                    <a:lstStyle/>
                    <a:p>
                      <a:endParaRPr lang="en-IN" dirty="0"/>
                    </a:p>
                  </a:txBody>
                  <a:tcPr/>
                </a:tc>
                <a:extLst>
                  <a:ext uri="{0D108BD9-81ED-4DB2-BD59-A6C34878D82A}">
                    <a16:rowId xmlns:a16="http://schemas.microsoft.com/office/drawing/2014/main" val="4019196189"/>
                  </a:ext>
                </a:extLst>
              </a:tr>
            </a:tbl>
          </a:graphicData>
        </a:graphic>
      </p:graphicFrame>
    </p:spTree>
    <p:extLst>
      <p:ext uri="{BB962C8B-B14F-4D97-AF65-F5344CB8AC3E}">
        <p14:creationId xmlns:p14="http://schemas.microsoft.com/office/powerpoint/2010/main" val="15714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5075</TotalTime>
  <Words>1424</Words>
  <Application>Microsoft Office PowerPoint</Application>
  <PresentationFormat>Custom</PresentationFormat>
  <Paragraphs>263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PowerPoint Presentation</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Ref    Vs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Acer</cp:lastModifiedBy>
  <cp:revision>71</cp:revision>
  <dcterms:created xsi:type="dcterms:W3CDTF">2006-08-16T00:00:00Z</dcterms:created>
  <dcterms:modified xsi:type="dcterms:W3CDTF">2024-11-26T06:24:10Z</dcterms:modified>
</cp:coreProperties>
</file>