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80" r:id="rId7"/>
    <p:sldId id="281" r:id="rId8"/>
    <p:sldId id="261" r:id="rId9"/>
    <p:sldId id="263" r:id="rId10"/>
    <p:sldId id="265" r:id="rId11"/>
    <p:sldId id="266" r:id="rId12"/>
    <p:sldId id="267" r:id="rId13"/>
    <p:sldId id="268" r:id="rId14"/>
    <p:sldId id="269" r:id="rId15"/>
    <p:sldId id="270" r:id="rId16"/>
    <p:sldId id="274" r:id="rId17"/>
    <p:sldId id="275" r:id="rId18"/>
    <p:sldId id="276" r:id="rId19"/>
    <p:sldId id="277" r:id="rId20"/>
    <p:sldId id="271" r:id="rId21"/>
    <p:sldId id="278" r:id="rId22"/>
    <p:sldId id="264" r:id="rId23"/>
    <p:sldId id="273" r:id="rId24"/>
    <p:sldId id="279" r:id="rId25"/>
  </p:sldIdLst>
  <p:sldSz cx="11887200" cy="5715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0" userDrawn="1">
          <p15:clr>
            <a:srgbClr val="A4A3A4"/>
          </p15:clr>
        </p15:guide>
        <p15:guide id="2" pos="374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4" d="100"/>
          <a:sy n="84" d="100"/>
        </p:scale>
        <p:origin x="276" y="90"/>
      </p:cViewPr>
      <p:guideLst>
        <p:guide orient="horz" pos="1800"/>
        <p:guide pos="374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862328" y="299914"/>
            <a:ext cx="9628632" cy="1226820"/>
          </a:xfrm>
        </p:spPr>
        <p:txBody>
          <a:bodyPr anchor="b"/>
          <a:lstStyle>
            <a:lvl1pPr algn="l">
              <a:defRPr/>
            </a:lvl1pPr>
            <a:extLst/>
          </a:lstStyle>
          <a:p>
            <a:r>
              <a:rPr kumimoji="0" lang="en-US"/>
              <a:t>Click to edit Master title style</a:t>
            </a:r>
          </a:p>
        </p:txBody>
      </p:sp>
      <p:sp>
        <p:nvSpPr>
          <p:cNvPr id="22" name="Subtitle 21"/>
          <p:cNvSpPr>
            <a:spLocks noGrp="1"/>
          </p:cNvSpPr>
          <p:nvPr>
            <p:ph type="subTitle" idx="1"/>
          </p:nvPr>
        </p:nvSpPr>
        <p:spPr>
          <a:xfrm>
            <a:off x="1862328" y="1541720"/>
            <a:ext cx="9628632" cy="1460500"/>
          </a:xfrm>
        </p:spPr>
        <p:txBody>
          <a:bodyPr tIns="0"/>
          <a:lstStyle>
            <a:lvl1pPr marL="27431" indent="0" algn="l">
              <a:buNone/>
              <a:defRPr sz="2601">
                <a:solidFill>
                  <a:schemeClr val="tx2">
                    <a:shade val="30000"/>
                    <a:satMod val="150000"/>
                  </a:schemeClr>
                </a:solidFill>
              </a:defRPr>
            </a:lvl1pPr>
            <a:lvl2pPr marL="457181" indent="0" algn="ctr">
              <a:buNone/>
            </a:lvl2pPr>
            <a:lvl3pPr marL="914363" indent="0" algn="ctr">
              <a:buNone/>
            </a:lvl3pPr>
            <a:lvl4pPr marL="1371546" indent="0" algn="ctr">
              <a:buNone/>
            </a:lvl4pPr>
            <a:lvl5pPr marL="1828727" indent="0" algn="ctr">
              <a:buNone/>
            </a:lvl5pPr>
            <a:lvl6pPr marL="2285909" indent="0" algn="ctr">
              <a:buNone/>
            </a:lvl6pPr>
            <a:lvl7pPr marL="2743090" indent="0" algn="ctr">
              <a:buNone/>
            </a:lvl7pPr>
            <a:lvl8pPr marL="3200271" indent="0" algn="ctr">
              <a:buNone/>
            </a:lvl8pPr>
            <a:lvl9pPr marL="3657454" indent="0" algn="ctr">
              <a:buNone/>
            </a:lvl9pPr>
            <a:extLst/>
          </a:lstStyle>
          <a:p>
            <a:r>
              <a:rPr kumimoji="0" lang="en-US"/>
              <a:t>Click to edit Master subtitle style</a:t>
            </a:r>
          </a:p>
        </p:txBody>
      </p:sp>
      <p:sp>
        <p:nvSpPr>
          <p:cNvPr id="7" name="Date Placeholder 6"/>
          <p:cNvSpPr>
            <a:spLocks noGrp="1"/>
          </p:cNvSpPr>
          <p:nvPr>
            <p:ph type="dt" sz="half" idx="10"/>
          </p:nvPr>
        </p:nvSpPr>
        <p:spPr/>
        <p:txBody>
          <a:bodyPr/>
          <a:lstStyle/>
          <a:p>
            <a:fld id="{1D8BD707-D9CF-40AE-B4C6-C98DA3205C09}" type="datetimeFigureOut">
              <a:rPr lang="en-US" smtClean="0"/>
              <a:pPr/>
              <a:t>10/21/2024</a:t>
            </a:fld>
            <a:endParaRPr lang="en-US"/>
          </a:p>
        </p:txBody>
      </p:sp>
      <p:sp>
        <p:nvSpPr>
          <p:cNvPr id="20" name="Footer Placeholder 19"/>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B6F15528-21DE-4FAA-801E-634DDDAF4B2B}" type="slidenum">
              <a:rPr lang="en-US" smtClean="0"/>
              <a:pPr/>
              <a:t>‹#›</a:t>
            </a:fld>
            <a:endParaRPr lang="en-US"/>
          </a:p>
        </p:txBody>
      </p:sp>
      <p:sp>
        <p:nvSpPr>
          <p:cNvPr id="8" name="Oval 7"/>
          <p:cNvSpPr/>
          <p:nvPr/>
        </p:nvSpPr>
        <p:spPr>
          <a:xfrm>
            <a:off x="1197863" y="1178169"/>
            <a:ext cx="273406" cy="175260"/>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sz="1800"/>
          </a:p>
        </p:txBody>
      </p:sp>
      <p:sp>
        <p:nvSpPr>
          <p:cNvPr id="9" name="Oval 8"/>
          <p:cNvSpPr/>
          <p:nvPr/>
        </p:nvSpPr>
        <p:spPr>
          <a:xfrm>
            <a:off x="1504328" y="1120847"/>
            <a:ext cx="83210" cy="53340"/>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sz="180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15400" y="228871"/>
            <a:ext cx="2377440" cy="487627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485900" y="228871"/>
            <a:ext cx="7231380" cy="48762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967756" y="-45"/>
            <a:ext cx="8915400" cy="5715046"/>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 name="Title 1"/>
          <p:cNvSpPr>
            <a:spLocks noGrp="1"/>
          </p:cNvSpPr>
          <p:nvPr>
            <p:ph type="title"/>
          </p:nvPr>
        </p:nvSpPr>
        <p:spPr>
          <a:xfrm>
            <a:off x="3351910" y="2166937"/>
            <a:ext cx="8321040" cy="1905000"/>
          </a:xfrm>
        </p:spPr>
        <p:txBody>
          <a:bodyPr anchor="t"/>
          <a:lstStyle>
            <a:lvl1pPr algn="l">
              <a:lnSpc>
                <a:spcPts val="4501"/>
              </a:lnSpc>
              <a:buNone/>
              <a:defRPr sz="4000" b="1" cap="all"/>
            </a:lvl1pPr>
            <a:extLst/>
          </a:lstStyle>
          <a:p>
            <a:r>
              <a:rPr kumimoji="0" lang="en-US"/>
              <a:t>Click to edit Master title style</a:t>
            </a:r>
          </a:p>
        </p:txBody>
      </p:sp>
      <p:sp>
        <p:nvSpPr>
          <p:cNvPr id="3" name="Text Placeholder 2"/>
          <p:cNvSpPr>
            <a:spLocks noGrp="1"/>
          </p:cNvSpPr>
          <p:nvPr>
            <p:ph type="body" idx="1"/>
          </p:nvPr>
        </p:nvSpPr>
        <p:spPr>
          <a:xfrm>
            <a:off x="3351910" y="889000"/>
            <a:ext cx="8321040" cy="1258093"/>
          </a:xfrm>
        </p:spPr>
        <p:txBody>
          <a:bodyPr anchor="b"/>
          <a:lstStyle>
            <a:lvl1pPr marL="18288" indent="0">
              <a:lnSpc>
                <a:spcPts val="2299"/>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1">
                <a:solidFill>
                  <a:schemeClr val="tx1">
                    <a:tint val="75000"/>
                  </a:schemeClr>
                </a:solidFill>
              </a:defRPr>
            </a:lvl3pPr>
            <a:lvl4pPr>
              <a:buNone/>
              <a:defRPr sz="1399">
                <a:solidFill>
                  <a:schemeClr val="tx1">
                    <a:tint val="75000"/>
                  </a:schemeClr>
                </a:solidFill>
              </a:defRPr>
            </a:lvl4pPr>
            <a:lvl5pPr>
              <a:buNone/>
              <a:defRPr sz="1399">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0" name="Rectangle 9"/>
          <p:cNvSpPr/>
          <p:nvPr/>
        </p:nvSpPr>
        <p:spPr bwMode="invGray">
          <a:xfrm>
            <a:off x="2971800" y="1"/>
            <a:ext cx="99060" cy="5715046"/>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Oval 7"/>
          <p:cNvSpPr/>
          <p:nvPr/>
        </p:nvSpPr>
        <p:spPr>
          <a:xfrm>
            <a:off x="2824018" y="2345547"/>
            <a:ext cx="273406" cy="175260"/>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sz="1800"/>
          </a:p>
        </p:txBody>
      </p:sp>
      <p:sp>
        <p:nvSpPr>
          <p:cNvPr id="9" name="Oval 8"/>
          <p:cNvSpPr/>
          <p:nvPr/>
        </p:nvSpPr>
        <p:spPr>
          <a:xfrm>
            <a:off x="3130483" y="2288226"/>
            <a:ext cx="83210" cy="53340"/>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sz="180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866290" y="228600"/>
            <a:ext cx="9747504" cy="952500"/>
          </a:xfrm>
        </p:spPr>
        <p:txBody>
          <a:bodyPr/>
          <a:lstStyle/>
          <a:p>
            <a:r>
              <a:rPr kumimoji="0" lang="en-US"/>
              <a:t>Click to edit Master title style</a:t>
            </a:r>
          </a:p>
        </p:txBody>
      </p:sp>
      <p:sp>
        <p:nvSpPr>
          <p:cNvPr id="3" name="Content Placeholder 2"/>
          <p:cNvSpPr>
            <a:spLocks noGrp="1"/>
          </p:cNvSpPr>
          <p:nvPr>
            <p:ph sz="half" idx="1"/>
          </p:nvPr>
        </p:nvSpPr>
        <p:spPr>
          <a:xfrm>
            <a:off x="1866290" y="1270000"/>
            <a:ext cx="4754880" cy="3886200"/>
          </a:xfrm>
        </p:spPr>
        <p:txBody>
          <a:bodyPr/>
          <a:lstStyle>
            <a:lvl1pPr>
              <a:defRPr sz="2800"/>
            </a:lvl1pPr>
            <a:lvl2pPr>
              <a:defRPr sz="2399"/>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858914" y="1270000"/>
            <a:ext cx="4754880" cy="3886200"/>
          </a:xfrm>
        </p:spPr>
        <p:txBody>
          <a:bodyPr/>
          <a:lstStyle>
            <a:lvl1pPr>
              <a:defRPr sz="2800"/>
            </a:lvl1pPr>
            <a:lvl2pPr>
              <a:defRPr sz="2399"/>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10/21/2024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94360" y="4300280"/>
            <a:ext cx="10698480" cy="952500"/>
          </a:xfrm>
        </p:spPr>
        <p:txBody>
          <a:bodyPr anchor="ctr"/>
          <a:lstStyle>
            <a:lvl1pPr algn="ctr">
              <a:defRPr sz="4501" b="1" cap="none" baseline="0"/>
            </a:lvl1pPr>
            <a:extLst/>
          </a:lstStyle>
          <a:p>
            <a:r>
              <a:rPr kumimoji="0" lang="en-US"/>
              <a:t>Click to edit Master title style</a:t>
            </a:r>
          </a:p>
        </p:txBody>
      </p:sp>
      <p:sp>
        <p:nvSpPr>
          <p:cNvPr id="3" name="Text Placeholder 2"/>
          <p:cNvSpPr>
            <a:spLocks noGrp="1"/>
          </p:cNvSpPr>
          <p:nvPr>
            <p:ph type="body" idx="1"/>
          </p:nvPr>
        </p:nvSpPr>
        <p:spPr>
          <a:xfrm>
            <a:off x="594360" y="273566"/>
            <a:ext cx="5230368" cy="533400"/>
          </a:xfrm>
          <a:solidFill>
            <a:schemeClr val="bg1"/>
          </a:solidFill>
          <a:ln w="10795">
            <a:solidFill>
              <a:schemeClr val="bg1"/>
            </a:solidFill>
            <a:miter lim="800000"/>
          </a:ln>
        </p:spPr>
        <p:txBody>
          <a:bodyPr anchor="ctr"/>
          <a:lstStyle>
            <a:lvl1pPr marL="64005" indent="0" algn="l">
              <a:lnSpc>
                <a:spcPct val="100000"/>
              </a:lnSpc>
              <a:spcBef>
                <a:spcPts val="100"/>
              </a:spcBef>
              <a:buNone/>
              <a:defRPr sz="1900" b="0">
                <a:solidFill>
                  <a:schemeClr val="tx1"/>
                </a:solidFill>
              </a:defRPr>
            </a:lvl1pPr>
            <a:lvl2pPr>
              <a:buNone/>
              <a:defRPr sz="2000" b="1"/>
            </a:lvl2pPr>
            <a:lvl3pPr>
              <a:buNone/>
              <a:defRPr sz="1800" b="1"/>
            </a:lvl3pPr>
            <a:lvl4pPr>
              <a:buNone/>
              <a:defRPr sz="1601" b="1"/>
            </a:lvl4pPr>
            <a:lvl5pPr>
              <a:buNone/>
              <a:defRPr sz="1601"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062472" y="273566"/>
            <a:ext cx="5230368" cy="533400"/>
          </a:xfrm>
          <a:solidFill>
            <a:schemeClr val="bg1"/>
          </a:solidFill>
          <a:ln w="10795">
            <a:solidFill>
              <a:schemeClr val="bg1"/>
            </a:solidFill>
            <a:miter lim="800000"/>
          </a:ln>
        </p:spPr>
        <p:txBody>
          <a:bodyPr anchor="ctr"/>
          <a:lstStyle>
            <a:lvl1pPr marL="64005" indent="0" algn="l">
              <a:lnSpc>
                <a:spcPct val="100000"/>
              </a:lnSpc>
              <a:spcBef>
                <a:spcPts val="100"/>
              </a:spcBef>
              <a:buNone/>
              <a:defRPr sz="1900" b="0">
                <a:solidFill>
                  <a:schemeClr val="tx1"/>
                </a:solidFill>
              </a:defRPr>
            </a:lvl1pPr>
            <a:lvl2pPr>
              <a:buNone/>
              <a:defRPr sz="2000" b="1"/>
            </a:lvl2pPr>
            <a:lvl3pPr>
              <a:buNone/>
              <a:defRPr sz="1800" b="1"/>
            </a:lvl3pPr>
            <a:lvl4pPr>
              <a:buNone/>
              <a:defRPr sz="1601" b="1"/>
            </a:lvl4pPr>
            <a:lvl5pPr>
              <a:buNone/>
              <a:defRPr sz="1601"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594360" y="807780"/>
            <a:ext cx="5230368" cy="3429000"/>
          </a:xfrm>
          <a:ln w="10795">
            <a:solidFill>
              <a:schemeClr val="bg1"/>
            </a:solidFill>
            <a:prstDash val="dash"/>
            <a:miter lim="800000"/>
          </a:ln>
        </p:spPr>
        <p:txBody>
          <a:bodyPr/>
          <a:lstStyle>
            <a:lvl1pPr marL="393176" indent="-274309">
              <a:lnSpc>
                <a:spcPct val="100000"/>
              </a:lnSpc>
              <a:spcBef>
                <a:spcPts val="700"/>
              </a:spcBef>
              <a:defRPr sz="2399"/>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1"/>
            </a:lvl4pPr>
            <a:lvl5pPr>
              <a:lnSpc>
                <a:spcPct val="100000"/>
              </a:lnSpc>
              <a:spcBef>
                <a:spcPts val="700"/>
              </a:spcBef>
              <a:defRPr sz="1601"/>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6062472" y="807780"/>
            <a:ext cx="5230368" cy="3429000"/>
          </a:xfrm>
          <a:ln w="10795">
            <a:solidFill>
              <a:schemeClr val="bg1"/>
            </a:solidFill>
            <a:prstDash val="dash"/>
            <a:miter lim="800000"/>
          </a:ln>
        </p:spPr>
        <p:txBody>
          <a:bodyPr/>
          <a:lstStyle>
            <a:lvl1pPr marL="393176" indent="-274309">
              <a:lnSpc>
                <a:spcPct val="100000"/>
              </a:lnSpc>
              <a:spcBef>
                <a:spcPts val="700"/>
              </a:spcBef>
              <a:defRPr sz="2399"/>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1"/>
            </a:lvl4pPr>
            <a:lvl5pPr>
              <a:lnSpc>
                <a:spcPct val="100000"/>
              </a:lnSpc>
              <a:spcBef>
                <a:spcPts val="700"/>
              </a:spcBef>
              <a:defRPr sz="1601"/>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10/21/2024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866290" y="228600"/>
            <a:ext cx="9747504" cy="952500"/>
          </a:xfrm>
        </p:spPr>
        <p:txBody>
          <a:bodyPr anchor="ct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319479" y="0"/>
            <a:ext cx="10567721" cy="5715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 name="Date Placeholder 1"/>
          <p:cNvSpPr>
            <a:spLocks noGrp="1"/>
          </p:cNvSpPr>
          <p:nvPr>
            <p:ph type="dt" sz="half" idx="10"/>
          </p:nvPr>
        </p:nvSpPr>
        <p:spPr/>
        <p:txBody>
          <a:bodyPr/>
          <a:lstStyle/>
          <a:p>
            <a:fld id="{1D8BD707-D9CF-40AE-B4C6-C98DA3205C09}" type="datetimeFigureOut">
              <a:rPr lang="en-US" smtClean="0"/>
              <a:pPr/>
              <a:t>10/21/2024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
        <p:nvSpPr>
          <p:cNvPr id="6" name="Rectangle 5"/>
          <p:cNvSpPr/>
          <p:nvPr/>
        </p:nvSpPr>
        <p:spPr bwMode="invGray">
          <a:xfrm>
            <a:off x="1319479" y="-45"/>
            <a:ext cx="95098" cy="5715046"/>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60" y="180648"/>
            <a:ext cx="4953000" cy="968376"/>
          </a:xfrm>
          <a:ln>
            <a:noFill/>
          </a:ln>
        </p:spPr>
        <p:txBody>
          <a:bodyPr anchor="b"/>
          <a:lstStyle>
            <a:lvl1pPr algn="l">
              <a:lnSpc>
                <a:spcPts val="2000"/>
              </a:lnSpc>
              <a:buNone/>
              <a:defRPr sz="2200" b="1" cap="all" baseline="0"/>
            </a:lvl1pPr>
            <a:extLst/>
          </a:lstStyle>
          <a:p>
            <a:r>
              <a:rPr kumimoji="0" lang="en-US"/>
              <a:t>Click to edit Master title style</a:t>
            </a:r>
          </a:p>
        </p:txBody>
      </p:sp>
      <p:sp>
        <p:nvSpPr>
          <p:cNvPr id="3" name="Text Placeholder 2"/>
          <p:cNvSpPr>
            <a:spLocks noGrp="1"/>
          </p:cNvSpPr>
          <p:nvPr>
            <p:ph type="body" idx="2"/>
          </p:nvPr>
        </p:nvSpPr>
        <p:spPr>
          <a:xfrm>
            <a:off x="594360" y="1172475"/>
            <a:ext cx="4953000" cy="582083"/>
          </a:xfrm>
        </p:spPr>
        <p:txBody>
          <a:bodyPr/>
          <a:lstStyle>
            <a:lvl1pPr marL="45719" indent="0">
              <a:lnSpc>
                <a:spcPct val="100000"/>
              </a:lnSpc>
              <a:spcBef>
                <a:spcPts val="0"/>
              </a:spcBef>
              <a:buNone/>
              <a:defRPr sz="1399"/>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594360" y="1778001"/>
            <a:ext cx="10599420" cy="3327136"/>
          </a:xfrm>
        </p:spPr>
        <p:txBody>
          <a:bodyPr/>
          <a:lstStyle>
            <a:lvl1pPr>
              <a:defRPr sz="3200"/>
            </a:lvl1pPr>
            <a:lvl2pPr>
              <a:defRPr sz="2800"/>
            </a:lvl2pPr>
            <a:lvl3pPr>
              <a:defRPr sz="2399"/>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10/21/2024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52965" y="889000"/>
            <a:ext cx="3566160" cy="1651000"/>
          </a:xfrm>
        </p:spPr>
        <p:txBody>
          <a:bodyPr anchor="b">
            <a:noAutofit/>
          </a:bodyPr>
          <a:lstStyle>
            <a:lvl1pPr algn="l">
              <a:buNone/>
              <a:defRPr sz="2100" b="1">
                <a:effectLst/>
              </a:defRPr>
            </a:lvl1pPr>
            <a:extLst/>
          </a:lstStyle>
          <a:p>
            <a:r>
              <a:rPr kumimoji="0" lang="en-US"/>
              <a:t>Click to edit Master title style</a:t>
            </a:r>
          </a:p>
        </p:txBody>
      </p:sp>
      <p:sp>
        <p:nvSpPr>
          <p:cNvPr id="5" name="Date Placeholder 4"/>
          <p:cNvSpPr>
            <a:spLocks noGrp="1"/>
          </p:cNvSpPr>
          <p:nvPr>
            <p:ph type="dt" sz="half" idx="10"/>
          </p:nvPr>
        </p:nvSpPr>
        <p:spPr/>
        <p:txBody>
          <a:bodyPr/>
          <a:lstStyle/>
          <a:p>
            <a:fld id="{1D8BD707-D9CF-40AE-B4C6-C98DA3205C09}" type="datetimeFigureOut">
              <a:rPr lang="en-US" smtClean="0"/>
              <a:pPr/>
              <a:t>10/21/2024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Rectangle 7"/>
          <p:cNvSpPr/>
          <p:nvPr/>
        </p:nvSpPr>
        <p:spPr>
          <a:xfrm>
            <a:off x="990600" y="889000"/>
            <a:ext cx="5943600" cy="3810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39" tIns="274320" rtlCol="0" anchor="t">
            <a:normAutofit/>
          </a:bodyPr>
          <a:lstStyle/>
          <a:p>
            <a:pPr marL="0" indent="-283452" algn="l" rtl="0" eaLnBrk="1" latinLnBrk="0" hangingPunct="1">
              <a:lnSpc>
                <a:spcPts val="3000"/>
              </a:lnSpc>
              <a:spcBef>
                <a:spcPts val="601"/>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1089660" y="952504"/>
            <a:ext cx="5745480" cy="2928776"/>
          </a:xfrm>
          <a:prstGeom prst="roundRect">
            <a:avLst>
              <a:gd name="adj" fmla="val 783"/>
            </a:avLst>
          </a:prstGeom>
          <a:solidFill>
            <a:schemeClr val="bg2"/>
          </a:solidFill>
          <a:ln w="127000">
            <a:noFill/>
            <a:miter lim="800000"/>
          </a:ln>
          <a:effectLst/>
        </p:spPr>
        <p:txBody>
          <a:bodyPr lIns="91440" tIns="274320" anchor="t"/>
          <a:lstStyle>
            <a:lvl1pPr marL="0" indent="0" algn="l" eaLnBrk="1" latinLnBrk="0" hangingPunct="1">
              <a:buNone/>
              <a:defRPr sz="3200"/>
            </a:lvl1pPr>
            <a:extLst/>
          </a:lstStyle>
          <a:p>
            <a:pPr marL="0" algn="l" eaLnBrk="1" latinLnBrk="0" hangingPunct="1"/>
            <a:r>
              <a:rPr kumimoji="0" lang="en-US"/>
              <a:t>Click icon to add picture</a:t>
            </a:r>
            <a:endParaRPr kumimoji="0" lang="en-US" dirty="0"/>
          </a:p>
        </p:txBody>
      </p:sp>
      <p:sp>
        <p:nvSpPr>
          <p:cNvPr id="9" name="Flowchart: Process 8"/>
          <p:cNvSpPr/>
          <p:nvPr/>
        </p:nvSpPr>
        <p:spPr>
          <a:xfrm rot="19468671">
            <a:off x="515742" y="795289"/>
            <a:ext cx="891540" cy="170259"/>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 name="Flowchart: Process 9"/>
          <p:cNvSpPr/>
          <p:nvPr/>
        </p:nvSpPr>
        <p:spPr>
          <a:xfrm rot="2103354" flipH="1">
            <a:off x="6504768" y="780659"/>
            <a:ext cx="843991" cy="170259"/>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4" name="Text Placeholder 3"/>
          <p:cNvSpPr>
            <a:spLocks noGrp="1"/>
          </p:cNvSpPr>
          <p:nvPr>
            <p:ph type="body" sz="half" idx="2"/>
          </p:nvPr>
        </p:nvSpPr>
        <p:spPr>
          <a:xfrm>
            <a:off x="1089660" y="4000500"/>
            <a:ext cx="5745480" cy="635000"/>
          </a:xfrm>
        </p:spPr>
        <p:txBody>
          <a:bodyPr anchor="ctr"/>
          <a:lstStyle>
            <a:lvl1pPr marL="0" indent="0" algn="l">
              <a:lnSpc>
                <a:spcPts val="1601"/>
              </a:lnSpc>
              <a:spcBef>
                <a:spcPts val="0"/>
              </a:spcBef>
              <a:buNone/>
              <a:defRPr sz="1399">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1060705" y="-679934"/>
            <a:ext cx="2130554" cy="1365739"/>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Oval 7"/>
          <p:cNvSpPr/>
          <p:nvPr/>
        </p:nvSpPr>
        <p:spPr>
          <a:xfrm>
            <a:off x="219466" y="17588"/>
            <a:ext cx="2212849" cy="1418493"/>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1" name="Donut 10"/>
          <p:cNvSpPr/>
          <p:nvPr/>
        </p:nvSpPr>
        <p:spPr>
          <a:xfrm rot="2315675">
            <a:off x="237750" y="879235"/>
            <a:ext cx="1463433" cy="918853"/>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2" name="Rectangle 11"/>
          <p:cNvSpPr/>
          <p:nvPr/>
        </p:nvSpPr>
        <p:spPr>
          <a:xfrm>
            <a:off x="1316740" y="-45"/>
            <a:ext cx="10570466" cy="5715046"/>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5" name="Title Placeholder 4"/>
          <p:cNvSpPr>
            <a:spLocks noGrp="1"/>
          </p:cNvSpPr>
          <p:nvPr>
            <p:ph type="title"/>
          </p:nvPr>
        </p:nvSpPr>
        <p:spPr>
          <a:xfrm>
            <a:off x="1866290" y="228866"/>
            <a:ext cx="9747504" cy="952500"/>
          </a:xfrm>
          <a:prstGeom prst="rect">
            <a:avLst/>
          </a:prstGeom>
        </p:spPr>
        <p:txBody>
          <a:bodyPr anchor="ctr">
            <a:normAutofit/>
          </a:bodyPr>
          <a:lstStyle/>
          <a:p>
            <a:r>
              <a:rPr kumimoji="0" lang="en-US"/>
              <a:t>Click to edit Master title style</a:t>
            </a:r>
          </a:p>
        </p:txBody>
      </p:sp>
      <p:sp>
        <p:nvSpPr>
          <p:cNvPr id="9" name="Text Placeholder 8"/>
          <p:cNvSpPr>
            <a:spLocks noGrp="1"/>
          </p:cNvSpPr>
          <p:nvPr>
            <p:ph type="body" idx="1"/>
          </p:nvPr>
        </p:nvSpPr>
        <p:spPr>
          <a:xfrm>
            <a:off x="1866290" y="1206500"/>
            <a:ext cx="9747504" cy="40005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4655820" y="5254625"/>
            <a:ext cx="2773680" cy="396876"/>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1D8BD707-D9CF-40AE-B4C6-C98DA3205C09}" type="datetimeFigureOut">
              <a:rPr lang="en-US" smtClean="0"/>
              <a:pPr/>
              <a:t>10/21/2024</a:t>
            </a:fld>
            <a:endParaRPr lang="en-US"/>
          </a:p>
        </p:txBody>
      </p:sp>
      <p:sp>
        <p:nvSpPr>
          <p:cNvPr id="10" name="Footer Placeholder 9"/>
          <p:cNvSpPr>
            <a:spLocks noGrp="1"/>
          </p:cNvSpPr>
          <p:nvPr>
            <p:ph type="ftr" sz="quarter" idx="3"/>
          </p:nvPr>
        </p:nvSpPr>
        <p:spPr>
          <a:xfrm>
            <a:off x="7429500" y="5254625"/>
            <a:ext cx="3764280" cy="396876"/>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11197742" y="5254625"/>
            <a:ext cx="594360" cy="396876"/>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B6F15528-21DE-4FAA-801E-634DDDAF4B2B}" type="slidenum">
              <a:rPr lang="en-US" smtClean="0"/>
              <a:pPr/>
              <a:t>‹#›</a:t>
            </a:fld>
            <a:endParaRPr lang="en-US"/>
          </a:p>
        </p:txBody>
      </p:sp>
      <p:sp>
        <p:nvSpPr>
          <p:cNvPr id="15" name="Rectangle 14"/>
          <p:cNvSpPr/>
          <p:nvPr/>
        </p:nvSpPr>
        <p:spPr bwMode="invGray">
          <a:xfrm>
            <a:off x="1319479" y="-45"/>
            <a:ext cx="95098" cy="5715046"/>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299"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45" indent="-283452" algn="l" rtl="0" eaLnBrk="1" latinLnBrk="0" hangingPunct="1">
        <a:lnSpc>
          <a:spcPct val="100000"/>
        </a:lnSpc>
        <a:spcBef>
          <a:spcPts val="601"/>
        </a:spcBef>
        <a:buClr>
          <a:schemeClr val="accent1"/>
        </a:buClr>
        <a:buSzPct val="80000"/>
        <a:buFont typeface="Wingdings 2"/>
        <a:buChar char=""/>
        <a:defRPr kumimoji="0" sz="3200" kern="1200">
          <a:solidFill>
            <a:schemeClr val="tx1"/>
          </a:solidFill>
          <a:latin typeface="+mn-lt"/>
          <a:ea typeface="+mn-ea"/>
          <a:cs typeface="+mn-cs"/>
        </a:defRPr>
      </a:lvl1pPr>
      <a:lvl2pPr marL="640054" indent="-237735" algn="l" rtl="0" eaLnBrk="1" latinLnBrk="0" hangingPunct="1">
        <a:lnSpc>
          <a:spcPct val="100000"/>
        </a:lnSpc>
        <a:spcBef>
          <a:spcPts val="551"/>
        </a:spcBef>
        <a:buClr>
          <a:schemeClr val="accent1"/>
        </a:buClr>
        <a:buFont typeface="Verdana"/>
        <a:buChar char="◦"/>
        <a:defRPr kumimoji="0" sz="2800" kern="1200">
          <a:solidFill>
            <a:schemeClr val="tx1"/>
          </a:solidFill>
          <a:latin typeface="+mn-lt"/>
          <a:ea typeface="+mn-ea"/>
          <a:cs typeface="+mn-cs"/>
        </a:defRPr>
      </a:lvl2pPr>
      <a:lvl3pPr marL="886932" indent="-228591" algn="l" rtl="0" eaLnBrk="1" latinLnBrk="0" hangingPunct="1">
        <a:lnSpc>
          <a:spcPct val="100000"/>
        </a:lnSpc>
        <a:spcBef>
          <a:spcPct val="20000"/>
        </a:spcBef>
        <a:buClr>
          <a:schemeClr val="accent2"/>
        </a:buClr>
        <a:buFont typeface="Wingdings 2"/>
        <a:buChar char=""/>
        <a:defRPr kumimoji="0" sz="2399" kern="1200">
          <a:solidFill>
            <a:schemeClr val="tx1"/>
          </a:solidFill>
          <a:latin typeface="+mn-lt"/>
          <a:ea typeface="+mn-ea"/>
          <a:cs typeface="+mn-cs"/>
        </a:defRPr>
      </a:lvl3pPr>
      <a:lvl4pPr marL="1097235" indent="-173729"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396" indent="-182873"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699" indent="-182873"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03" indent="-182873"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163" indent="-182873"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467" indent="-182873"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181" algn="l" rtl="0" eaLnBrk="1" latinLnBrk="0" hangingPunct="1">
        <a:defRPr kumimoji="0" kern="1200">
          <a:solidFill>
            <a:schemeClr val="tx1"/>
          </a:solidFill>
          <a:latin typeface="+mn-lt"/>
          <a:ea typeface="+mn-ea"/>
          <a:cs typeface="+mn-cs"/>
        </a:defRPr>
      </a:lvl2pPr>
      <a:lvl3pPr marL="914363" algn="l" rtl="0" eaLnBrk="1" latinLnBrk="0" hangingPunct="1">
        <a:defRPr kumimoji="0" kern="1200">
          <a:solidFill>
            <a:schemeClr val="tx1"/>
          </a:solidFill>
          <a:latin typeface="+mn-lt"/>
          <a:ea typeface="+mn-ea"/>
          <a:cs typeface="+mn-cs"/>
        </a:defRPr>
      </a:lvl3pPr>
      <a:lvl4pPr marL="1371546" algn="l" rtl="0" eaLnBrk="1" latinLnBrk="0" hangingPunct="1">
        <a:defRPr kumimoji="0" kern="1200">
          <a:solidFill>
            <a:schemeClr val="tx1"/>
          </a:solidFill>
          <a:latin typeface="+mn-lt"/>
          <a:ea typeface="+mn-ea"/>
          <a:cs typeface="+mn-cs"/>
        </a:defRPr>
      </a:lvl4pPr>
      <a:lvl5pPr marL="1828727" algn="l" rtl="0" eaLnBrk="1" latinLnBrk="0" hangingPunct="1">
        <a:defRPr kumimoji="0" kern="1200">
          <a:solidFill>
            <a:schemeClr val="tx1"/>
          </a:solidFill>
          <a:latin typeface="+mn-lt"/>
          <a:ea typeface="+mn-ea"/>
          <a:cs typeface="+mn-cs"/>
        </a:defRPr>
      </a:lvl5pPr>
      <a:lvl6pPr marL="2285909" algn="l" rtl="0" eaLnBrk="1" latinLnBrk="0" hangingPunct="1">
        <a:defRPr kumimoji="0" kern="1200">
          <a:solidFill>
            <a:schemeClr val="tx1"/>
          </a:solidFill>
          <a:latin typeface="+mn-lt"/>
          <a:ea typeface="+mn-ea"/>
          <a:cs typeface="+mn-cs"/>
        </a:defRPr>
      </a:lvl6pPr>
      <a:lvl7pPr marL="2743090" algn="l" rtl="0" eaLnBrk="1" latinLnBrk="0" hangingPunct="1">
        <a:defRPr kumimoji="0" kern="1200">
          <a:solidFill>
            <a:schemeClr val="tx1"/>
          </a:solidFill>
          <a:latin typeface="+mn-lt"/>
          <a:ea typeface="+mn-ea"/>
          <a:cs typeface="+mn-cs"/>
        </a:defRPr>
      </a:lvl7pPr>
      <a:lvl8pPr marL="3200271" algn="l" rtl="0" eaLnBrk="1" latinLnBrk="0" hangingPunct="1">
        <a:defRPr kumimoji="0" kern="1200">
          <a:solidFill>
            <a:schemeClr val="tx1"/>
          </a:solidFill>
          <a:latin typeface="+mn-lt"/>
          <a:ea typeface="+mn-ea"/>
          <a:cs typeface="+mn-cs"/>
        </a:defRPr>
      </a:lvl8pPr>
      <a:lvl9pPr marL="3657454"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 Class And Structure</a:t>
            </a:r>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428608" indent="-428608"/>
            <a:r>
              <a:rPr lang="en-IN" dirty="0"/>
              <a:t>Static class</a:t>
            </a:r>
          </a:p>
        </p:txBody>
      </p:sp>
      <p:sp>
        <p:nvSpPr>
          <p:cNvPr id="3" name="Content Placeholder 2"/>
          <p:cNvSpPr>
            <a:spLocks noGrp="1"/>
          </p:cNvSpPr>
          <p:nvPr>
            <p:ph idx="1"/>
          </p:nvPr>
        </p:nvSpPr>
        <p:spPr/>
        <p:txBody>
          <a:bodyPr/>
          <a:lstStyle/>
          <a:p>
            <a:r>
              <a:rPr lang="en-US" dirty="0"/>
              <a:t>A class with </a:t>
            </a:r>
            <a:r>
              <a:rPr lang="en-US" dirty="0">
                <a:solidFill>
                  <a:srgbClr val="FF0000"/>
                </a:solidFill>
              </a:rPr>
              <a:t>static keyword </a:t>
            </a:r>
            <a:r>
              <a:rPr lang="en-US" dirty="0"/>
              <a:t>and </a:t>
            </a:r>
            <a:r>
              <a:rPr lang="en-US" dirty="0">
                <a:solidFill>
                  <a:srgbClr val="FF0000"/>
                </a:solidFill>
              </a:rPr>
              <a:t>contains only static members</a:t>
            </a:r>
            <a:r>
              <a:rPr lang="en-US" dirty="0"/>
              <a:t> defined as a static class. A static class cannot be instantiated.</a:t>
            </a:r>
          </a:p>
          <a:p>
            <a:endParaRPr lang="en-IN" dirty="0"/>
          </a:p>
        </p:txBody>
      </p:sp>
    </p:spTree>
    <p:extLst>
      <p:ext uri="{BB962C8B-B14F-4D97-AF65-F5344CB8AC3E}">
        <p14:creationId xmlns:p14="http://schemas.microsoft.com/office/powerpoint/2010/main" val="39811376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Characteristic of a static class. </a:t>
            </a:r>
            <a:endParaRPr lang="en-US" dirty="0"/>
          </a:p>
        </p:txBody>
      </p:sp>
      <p:sp>
        <p:nvSpPr>
          <p:cNvPr id="3" name="Content Placeholder 2"/>
          <p:cNvSpPr>
            <a:spLocks noGrp="1"/>
          </p:cNvSpPr>
          <p:nvPr>
            <p:ph idx="1"/>
          </p:nvPr>
        </p:nvSpPr>
        <p:spPr/>
        <p:txBody>
          <a:bodyPr>
            <a:normAutofit fontScale="70000" lnSpcReduction="20000"/>
          </a:bodyPr>
          <a:lstStyle/>
          <a:p>
            <a:pPr marL="596643" indent="-514350">
              <a:buFont typeface="+mj-lt"/>
              <a:buAutoNum type="arabicPeriod"/>
            </a:pPr>
            <a:r>
              <a:rPr lang="en-US" dirty="0"/>
              <a:t>A static class cannot be instantiated using new keyword.</a:t>
            </a:r>
          </a:p>
          <a:p>
            <a:pPr marL="596643" indent="-514350">
              <a:buFont typeface="+mj-lt"/>
              <a:buAutoNum type="arabicPeriod"/>
            </a:pPr>
            <a:r>
              <a:rPr lang="en-US" dirty="0"/>
              <a:t>Static items can only access other static items. For example, a static class can only contain static members, e.g. variable, methods, etc.</a:t>
            </a:r>
          </a:p>
          <a:p>
            <a:pPr marL="596643" indent="-514350">
              <a:buFont typeface="+mj-lt"/>
              <a:buAutoNum type="arabicPeriod"/>
            </a:pPr>
            <a:r>
              <a:rPr lang="en-US" dirty="0"/>
              <a:t>A static method can only contain static variables and can only access other static items.</a:t>
            </a:r>
          </a:p>
          <a:p>
            <a:pPr marL="596643" indent="-514350">
              <a:buFont typeface="+mj-lt"/>
              <a:buAutoNum type="arabicPeriod"/>
            </a:pPr>
            <a:r>
              <a:rPr lang="en-US" dirty="0"/>
              <a:t>Static items share the resources between multiple users.</a:t>
            </a:r>
          </a:p>
          <a:p>
            <a:pPr marL="596643" indent="-514350">
              <a:buFont typeface="+mj-lt"/>
              <a:buAutoNum type="arabicPeriod"/>
            </a:pPr>
            <a:r>
              <a:rPr lang="en-US" dirty="0"/>
              <a:t>Static cannot be used with indexers, destructors or types other than classes.</a:t>
            </a:r>
          </a:p>
          <a:p>
            <a:pPr marL="596643" indent="-514350">
              <a:buFont typeface="+mj-lt"/>
              <a:buAutoNum type="arabicPeriod"/>
            </a:pPr>
            <a:r>
              <a:rPr lang="en-US" dirty="0">
                <a:solidFill>
                  <a:srgbClr val="FF0000"/>
                </a:solidFill>
              </a:rPr>
              <a:t>A static constructor</a:t>
            </a:r>
            <a:r>
              <a:rPr lang="en-US" dirty="0"/>
              <a:t> in a non-static class </a:t>
            </a:r>
            <a:r>
              <a:rPr lang="en-US" dirty="0">
                <a:solidFill>
                  <a:srgbClr val="FF0000"/>
                </a:solidFill>
              </a:rPr>
              <a:t>runs only once</a:t>
            </a:r>
            <a:r>
              <a:rPr lang="en-US" dirty="0"/>
              <a:t> when the </a:t>
            </a:r>
            <a:r>
              <a:rPr lang="en-US" dirty="0">
                <a:solidFill>
                  <a:srgbClr val="FF0000"/>
                </a:solidFill>
              </a:rPr>
              <a:t>class is instantiated for the first time</a:t>
            </a:r>
            <a:r>
              <a:rPr lang="en-US" dirty="0"/>
              <a:t>.</a:t>
            </a:r>
          </a:p>
          <a:p>
            <a:pPr marL="596643" indent="-514350">
              <a:buFont typeface="+mj-lt"/>
              <a:buAutoNum type="arabicPeriod"/>
            </a:pPr>
            <a:r>
              <a:rPr lang="en-US" dirty="0">
                <a:solidFill>
                  <a:srgbClr val="FF0000"/>
                </a:solidFill>
              </a:rPr>
              <a:t>A static constructor</a:t>
            </a:r>
            <a:r>
              <a:rPr lang="en-US" dirty="0"/>
              <a:t> in a static class </a:t>
            </a:r>
            <a:r>
              <a:rPr lang="en-US" dirty="0">
                <a:solidFill>
                  <a:srgbClr val="FF0000"/>
                </a:solidFill>
              </a:rPr>
              <a:t>runs</a:t>
            </a:r>
            <a:r>
              <a:rPr lang="en-US" dirty="0"/>
              <a:t> only once </a:t>
            </a:r>
            <a:r>
              <a:rPr lang="en-US" dirty="0">
                <a:solidFill>
                  <a:srgbClr val="FF0000"/>
                </a:solidFill>
              </a:rPr>
              <a:t>when any of its static members accessed</a:t>
            </a:r>
            <a:r>
              <a:rPr lang="en-US" dirty="0"/>
              <a:t> for the first time.</a:t>
            </a:r>
          </a:p>
          <a:p>
            <a:pPr marL="596643" indent="-514350">
              <a:buFont typeface="+mj-lt"/>
              <a:buAutoNum type="arabicPeriod"/>
            </a:pPr>
            <a:r>
              <a:rPr lang="en-US" dirty="0"/>
              <a:t>Static members are allocated in </a:t>
            </a:r>
            <a:r>
              <a:rPr lang="en-US" dirty="0">
                <a:solidFill>
                  <a:srgbClr val="FF0000"/>
                </a:solidFill>
              </a:rPr>
              <a:t>high-frequency heap area</a:t>
            </a:r>
            <a:r>
              <a:rPr lang="en-US" dirty="0"/>
              <a:t> of the memory.</a:t>
            </a:r>
          </a:p>
        </p:txBody>
      </p:sp>
    </p:spTree>
    <p:extLst>
      <p:ext uri="{BB962C8B-B14F-4D97-AF65-F5344CB8AC3E}">
        <p14:creationId xmlns:p14="http://schemas.microsoft.com/office/powerpoint/2010/main" val="7445604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428608" indent="-428608"/>
            <a:r>
              <a:rPr lang="en-IN" dirty="0"/>
              <a:t>Partial class</a:t>
            </a:r>
          </a:p>
        </p:txBody>
      </p:sp>
      <p:sp>
        <p:nvSpPr>
          <p:cNvPr id="3" name="Content Placeholder 2"/>
          <p:cNvSpPr>
            <a:spLocks noGrp="1"/>
          </p:cNvSpPr>
          <p:nvPr>
            <p:ph idx="1"/>
          </p:nvPr>
        </p:nvSpPr>
        <p:spPr/>
        <p:txBody>
          <a:bodyPr/>
          <a:lstStyle/>
          <a:p>
            <a:r>
              <a:rPr lang="en-US" dirty="0"/>
              <a:t>The partial keyword indicates that other parts of the class, structure, or interface can be defined in the namespace. All the parts must use the partial keyword. All the parts must be available at compile time to form the final type. All the parts must have the same accessibility, such as public, private, and so on.</a:t>
            </a:r>
            <a:endParaRPr lang="en-IN" dirty="0"/>
          </a:p>
        </p:txBody>
      </p:sp>
    </p:spTree>
    <p:extLst>
      <p:ext uri="{BB962C8B-B14F-4D97-AF65-F5344CB8AC3E}">
        <p14:creationId xmlns:p14="http://schemas.microsoft.com/office/powerpoint/2010/main" val="11854655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Characteristic of Partial class.</a:t>
            </a:r>
            <a:endParaRPr lang="en-US" dirty="0"/>
          </a:p>
        </p:txBody>
      </p:sp>
      <p:sp>
        <p:nvSpPr>
          <p:cNvPr id="3" name="Content Placeholder 2"/>
          <p:cNvSpPr>
            <a:spLocks noGrp="1"/>
          </p:cNvSpPr>
          <p:nvPr>
            <p:ph idx="1"/>
          </p:nvPr>
        </p:nvSpPr>
        <p:spPr/>
        <p:txBody>
          <a:bodyPr>
            <a:normAutofit fontScale="77500" lnSpcReduction="20000"/>
          </a:bodyPr>
          <a:lstStyle/>
          <a:p>
            <a:r>
              <a:rPr lang="en-US" dirty="0"/>
              <a:t>All the partial class definitions must be in the same assembly and namespace.</a:t>
            </a:r>
          </a:p>
          <a:p>
            <a:r>
              <a:rPr lang="en-US" dirty="0"/>
              <a:t>All the parts must have the same accessibility as public or private, etc.</a:t>
            </a:r>
          </a:p>
          <a:p>
            <a:r>
              <a:rPr lang="en-US" dirty="0"/>
              <a:t>If any part is declared abstract, sealed or base type then the whole class is declared of the same type.</a:t>
            </a:r>
          </a:p>
          <a:p>
            <a:r>
              <a:rPr lang="en-US" dirty="0"/>
              <a:t>Different parts can have different base types and so the final class will inherit all the base types.</a:t>
            </a:r>
          </a:p>
          <a:p>
            <a:r>
              <a:rPr lang="en-US" dirty="0"/>
              <a:t>The Partial modifier can only appear immediately before the keywords class, struct, or interface.</a:t>
            </a:r>
          </a:p>
          <a:p>
            <a:r>
              <a:rPr lang="en-US" dirty="0"/>
              <a:t>Nested partial types are allowed.</a:t>
            </a:r>
          </a:p>
        </p:txBody>
      </p:sp>
    </p:spTree>
    <p:extLst>
      <p:ext uri="{BB962C8B-B14F-4D97-AF65-F5344CB8AC3E}">
        <p14:creationId xmlns:p14="http://schemas.microsoft.com/office/powerpoint/2010/main" val="26747678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428608" indent="-428608"/>
            <a:r>
              <a:rPr lang="en-IN" dirty="0"/>
              <a:t>Nested class</a:t>
            </a:r>
          </a:p>
        </p:txBody>
      </p:sp>
      <p:sp>
        <p:nvSpPr>
          <p:cNvPr id="3" name="Content Placeholder 2"/>
          <p:cNvSpPr>
            <a:spLocks noGrp="1"/>
          </p:cNvSpPr>
          <p:nvPr>
            <p:ph idx="1"/>
          </p:nvPr>
        </p:nvSpPr>
        <p:spPr/>
        <p:txBody>
          <a:bodyPr/>
          <a:lstStyle/>
          <a:p>
            <a:r>
              <a:rPr lang="en-US" dirty="0"/>
              <a:t>a user is allowed to define a class within another class. Such types of classes are known as nested class.</a:t>
            </a:r>
          </a:p>
          <a:p>
            <a:r>
              <a:rPr lang="en-US" dirty="0"/>
              <a:t>This feature enables the user to logically group classes that are only used in one place</a:t>
            </a:r>
          </a:p>
          <a:p>
            <a:endParaRPr lang="en-IN" dirty="0"/>
          </a:p>
        </p:txBody>
      </p:sp>
      <p:sp>
        <p:nvSpPr>
          <p:cNvPr id="5" name="Rectangle 4"/>
          <p:cNvSpPr/>
          <p:nvPr/>
        </p:nvSpPr>
        <p:spPr>
          <a:xfrm>
            <a:off x="8153400" y="2881888"/>
            <a:ext cx="5943600" cy="2862322"/>
          </a:xfrm>
          <a:prstGeom prst="rect">
            <a:avLst/>
          </a:prstGeom>
        </p:spPr>
        <p:txBody>
          <a:bodyPr>
            <a:spAutoFit/>
          </a:bodyPr>
          <a:lstStyle/>
          <a:p>
            <a:r>
              <a:rPr lang="en-US" b="1" dirty="0">
                <a:solidFill>
                  <a:srgbClr val="FF0000"/>
                </a:solidFill>
              </a:rPr>
              <a:t>Syntax</a:t>
            </a:r>
          </a:p>
          <a:p>
            <a:r>
              <a:rPr lang="en-US" dirty="0"/>
              <a:t>class </a:t>
            </a:r>
            <a:r>
              <a:rPr lang="en-US" dirty="0" err="1"/>
              <a:t>Outer_class</a:t>
            </a:r>
            <a:r>
              <a:rPr lang="en-US" dirty="0"/>
              <a:t> </a:t>
            </a:r>
          </a:p>
          <a:p>
            <a:r>
              <a:rPr lang="en-US" dirty="0"/>
              <a:t>  {</a:t>
            </a:r>
          </a:p>
          <a:p>
            <a:r>
              <a:rPr lang="en-US" dirty="0"/>
              <a:t>       // Code..</a:t>
            </a:r>
          </a:p>
          <a:p>
            <a:endParaRPr lang="en-US" dirty="0"/>
          </a:p>
          <a:p>
            <a:r>
              <a:rPr lang="en-US" dirty="0"/>
              <a:t>       class </a:t>
            </a:r>
            <a:r>
              <a:rPr lang="en-US" dirty="0" err="1"/>
              <a:t>Inner_class</a:t>
            </a:r>
            <a:r>
              <a:rPr lang="en-US" dirty="0"/>
              <a:t> </a:t>
            </a:r>
          </a:p>
          <a:p>
            <a:r>
              <a:rPr lang="en-US" dirty="0"/>
              <a:t>              {</a:t>
            </a:r>
          </a:p>
          <a:p>
            <a:r>
              <a:rPr lang="en-US" dirty="0"/>
              <a:t>                // Code.. </a:t>
            </a:r>
          </a:p>
          <a:p>
            <a:r>
              <a:rPr lang="en-US" dirty="0"/>
              <a:t>              }</a:t>
            </a:r>
          </a:p>
          <a:p>
            <a:r>
              <a:rPr lang="en-US" dirty="0"/>
              <a:t>   }</a:t>
            </a:r>
            <a:endParaRPr lang="en-IN" dirty="0"/>
          </a:p>
        </p:txBody>
      </p:sp>
    </p:spTree>
    <p:extLst>
      <p:ext uri="{BB962C8B-B14F-4D97-AF65-F5344CB8AC3E}">
        <p14:creationId xmlns:p14="http://schemas.microsoft.com/office/powerpoint/2010/main" val="33572501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47800" y="114300"/>
            <a:ext cx="9747504" cy="4000500"/>
          </a:xfrm>
        </p:spPr>
        <p:txBody>
          <a:bodyPr>
            <a:normAutofit fontScale="85000" lnSpcReduction="10000"/>
          </a:bodyPr>
          <a:lstStyle/>
          <a:p>
            <a:pPr fontAlgn="base"/>
            <a:r>
              <a:rPr lang="en-US" dirty="0"/>
              <a:t>A nested class can be declared as a </a:t>
            </a:r>
            <a:r>
              <a:rPr lang="en-US" i="1" dirty="0"/>
              <a:t>private, public, protected, internal, protected internal, or private protected</a:t>
            </a:r>
            <a:r>
              <a:rPr lang="en-US" dirty="0"/>
              <a:t>.</a:t>
            </a:r>
          </a:p>
          <a:p>
            <a:pPr fontAlgn="base"/>
            <a:r>
              <a:rPr lang="en-US" dirty="0"/>
              <a:t>Outer class is not allowed to access inner class members directly </a:t>
            </a:r>
          </a:p>
          <a:p>
            <a:pPr fontAlgn="base"/>
            <a:r>
              <a:rPr lang="en-US" dirty="0"/>
              <a:t>Inner class is not allowed to access outer class members directly </a:t>
            </a:r>
          </a:p>
          <a:p>
            <a:pPr fontAlgn="base"/>
            <a:r>
              <a:rPr lang="en-US" dirty="0"/>
              <a:t>Inner class can access static member declared in outer class</a:t>
            </a:r>
          </a:p>
          <a:p>
            <a:pPr fontAlgn="base"/>
            <a:r>
              <a:rPr lang="en-US" dirty="0"/>
              <a:t>You are allowed to create objects of inner class in outer class.</a:t>
            </a:r>
          </a:p>
        </p:txBody>
      </p:sp>
    </p:spTree>
    <p:extLst>
      <p:ext uri="{BB962C8B-B14F-4D97-AF65-F5344CB8AC3E}">
        <p14:creationId xmlns:p14="http://schemas.microsoft.com/office/powerpoint/2010/main" val="38317797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EC939AA-7773-FF91-DF1C-A2D8EF72B4E0}"/>
              </a:ext>
            </a:extLst>
          </p:cNvPr>
          <p:cNvSpPr txBox="1"/>
          <p:nvPr/>
        </p:nvSpPr>
        <p:spPr>
          <a:xfrm>
            <a:off x="1219200" y="2931"/>
            <a:ext cx="6174511" cy="5632311"/>
          </a:xfrm>
          <a:prstGeom prst="rect">
            <a:avLst/>
          </a:prstGeom>
          <a:noFill/>
        </p:spPr>
        <p:txBody>
          <a:bodyPr wrap="none" rtlCol="0">
            <a:spAutoFit/>
          </a:bodyPr>
          <a:lstStyle/>
          <a:p>
            <a:r>
              <a:rPr lang="en-IN" dirty="0">
                <a:solidFill>
                  <a:schemeClr val="accent1">
                    <a:lumMod val="75000"/>
                  </a:schemeClr>
                </a:solidFill>
              </a:rPr>
              <a:t>class </a:t>
            </a:r>
            <a:r>
              <a:rPr lang="en-IN" dirty="0" err="1">
                <a:solidFill>
                  <a:schemeClr val="accent1">
                    <a:lumMod val="75000"/>
                  </a:schemeClr>
                </a:solidFill>
              </a:rPr>
              <a:t>outerClass</a:t>
            </a:r>
            <a:endParaRPr lang="en-IN" dirty="0">
              <a:solidFill>
                <a:schemeClr val="accent1">
                  <a:lumMod val="75000"/>
                </a:schemeClr>
              </a:solidFill>
            </a:endParaRPr>
          </a:p>
          <a:p>
            <a:r>
              <a:rPr lang="en-IN" dirty="0">
                <a:solidFill>
                  <a:schemeClr val="accent1">
                    <a:lumMod val="75000"/>
                  </a:schemeClr>
                </a:solidFill>
              </a:rPr>
              <a:t>{    int x;</a:t>
            </a:r>
          </a:p>
          <a:p>
            <a:r>
              <a:rPr lang="en-IN" dirty="0">
                <a:solidFill>
                  <a:schemeClr val="accent1">
                    <a:lumMod val="75000"/>
                  </a:schemeClr>
                </a:solidFill>
              </a:rPr>
              <a:t>    public int y;</a:t>
            </a:r>
          </a:p>
          <a:p>
            <a:r>
              <a:rPr lang="en-IN" dirty="0">
                <a:solidFill>
                  <a:schemeClr val="accent1">
                    <a:lumMod val="75000"/>
                  </a:schemeClr>
                </a:solidFill>
              </a:rPr>
              <a:t>    public void show()</a:t>
            </a:r>
          </a:p>
          <a:p>
            <a:r>
              <a:rPr lang="en-IN" dirty="0">
                <a:solidFill>
                  <a:schemeClr val="accent1">
                    <a:lumMod val="75000"/>
                  </a:schemeClr>
                </a:solidFill>
              </a:rPr>
              <a:t>    {        //z = 11;//not allowed</a:t>
            </a:r>
          </a:p>
          <a:p>
            <a:r>
              <a:rPr lang="en-IN" dirty="0">
                <a:solidFill>
                  <a:schemeClr val="accent1">
                    <a:lumMod val="75000"/>
                  </a:schemeClr>
                </a:solidFill>
              </a:rPr>
              <a:t>        </a:t>
            </a:r>
            <a:r>
              <a:rPr lang="en-IN" dirty="0" err="1">
                <a:solidFill>
                  <a:schemeClr val="accent1">
                    <a:lumMod val="75000"/>
                  </a:schemeClr>
                </a:solidFill>
              </a:rPr>
              <a:t>innerClass</a:t>
            </a:r>
            <a:r>
              <a:rPr lang="en-IN" dirty="0">
                <a:solidFill>
                  <a:schemeClr val="accent1">
                    <a:lumMod val="75000"/>
                  </a:schemeClr>
                </a:solidFill>
              </a:rPr>
              <a:t> </a:t>
            </a:r>
            <a:r>
              <a:rPr lang="en-IN" dirty="0" err="1">
                <a:solidFill>
                  <a:schemeClr val="accent1">
                    <a:lumMod val="75000"/>
                  </a:schemeClr>
                </a:solidFill>
              </a:rPr>
              <a:t>objIn</a:t>
            </a:r>
            <a:r>
              <a:rPr lang="en-IN" dirty="0">
                <a:solidFill>
                  <a:schemeClr val="accent1">
                    <a:lumMod val="75000"/>
                  </a:schemeClr>
                </a:solidFill>
              </a:rPr>
              <a:t> = new </a:t>
            </a:r>
            <a:r>
              <a:rPr lang="en-IN" dirty="0" err="1">
                <a:solidFill>
                  <a:schemeClr val="accent1">
                    <a:lumMod val="75000"/>
                  </a:schemeClr>
                </a:solidFill>
              </a:rPr>
              <a:t>innerClass</a:t>
            </a:r>
            <a:r>
              <a:rPr lang="en-IN" dirty="0">
                <a:solidFill>
                  <a:schemeClr val="accent1">
                    <a:lumMod val="75000"/>
                  </a:schemeClr>
                </a:solidFill>
              </a:rPr>
              <a:t>();</a:t>
            </a:r>
          </a:p>
          <a:p>
            <a:r>
              <a:rPr lang="en-IN" dirty="0">
                <a:solidFill>
                  <a:schemeClr val="accent1">
                    <a:lumMod val="75000"/>
                  </a:schemeClr>
                </a:solidFill>
              </a:rPr>
              <a:t>        </a:t>
            </a:r>
            <a:r>
              <a:rPr lang="en-IN" dirty="0" err="1">
                <a:solidFill>
                  <a:schemeClr val="accent1">
                    <a:lumMod val="75000"/>
                  </a:schemeClr>
                </a:solidFill>
              </a:rPr>
              <a:t>objIn.display</a:t>
            </a:r>
            <a:r>
              <a:rPr lang="en-IN" dirty="0">
                <a:solidFill>
                  <a:schemeClr val="accent1">
                    <a:lumMod val="75000"/>
                  </a:schemeClr>
                </a:solidFill>
              </a:rPr>
              <a:t>();//</a:t>
            </a:r>
            <a:r>
              <a:rPr lang="en-IN" dirty="0" err="1">
                <a:solidFill>
                  <a:schemeClr val="accent1">
                    <a:lumMod val="75000"/>
                  </a:schemeClr>
                </a:solidFill>
              </a:rPr>
              <a:t>innerclass</a:t>
            </a:r>
            <a:r>
              <a:rPr lang="en-IN" dirty="0">
                <a:solidFill>
                  <a:schemeClr val="accent1">
                    <a:lumMod val="75000"/>
                  </a:schemeClr>
                </a:solidFill>
              </a:rPr>
              <a:t> method calling using object        </a:t>
            </a:r>
          </a:p>
          <a:p>
            <a:r>
              <a:rPr lang="en-IN" dirty="0">
                <a:solidFill>
                  <a:schemeClr val="accent1">
                    <a:lumMod val="75000"/>
                  </a:schemeClr>
                </a:solidFill>
              </a:rPr>
              <a:t>    }</a:t>
            </a:r>
          </a:p>
          <a:p>
            <a:r>
              <a:rPr lang="en-IN" dirty="0">
                <a:solidFill>
                  <a:srgbClr val="FF0000"/>
                </a:solidFill>
              </a:rPr>
              <a:t>    private class </a:t>
            </a:r>
            <a:r>
              <a:rPr lang="en-IN" dirty="0" err="1">
                <a:solidFill>
                  <a:srgbClr val="FF0000"/>
                </a:solidFill>
              </a:rPr>
              <a:t>innerClass</a:t>
            </a:r>
            <a:endParaRPr lang="en-IN" dirty="0">
              <a:solidFill>
                <a:srgbClr val="FF0000"/>
              </a:solidFill>
            </a:endParaRPr>
          </a:p>
          <a:p>
            <a:r>
              <a:rPr lang="en-IN" dirty="0">
                <a:solidFill>
                  <a:srgbClr val="FF0000"/>
                </a:solidFill>
              </a:rPr>
              <a:t>    {        int z;</a:t>
            </a:r>
          </a:p>
          <a:p>
            <a:r>
              <a:rPr lang="en-IN" dirty="0">
                <a:solidFill>
                  <a:srgbClr val="FF0000"/>
                </a:solidFill>
              </a:rPr>
              <a:t>           </a:t>
            </a:r>
            <a:r>
              <a:rPr lang="en-IN" dirty="0" err="1">
                <a:solidFill>
                  <a:srgbClr val="FF0000"/>
                </a:solidFill>
              </a:rPr>
              <a:t>outerClass</a:t>
            </a:r>
            <a:r>
              <a:rPr lang="en-IN" dirty="0">
                <a:solidFill>
                  <a:srgbClr val="FF0000"/>
                </a:solidFill>
              </a:rPr>
              <a:t> </a:t>
            </a:r>
            <a:r>
              <a:rPr lang="en-IN" dirty="0" err="1">
                <a:solidFill>
                  <a:srgbClr val="FF0000"/>
                </a:solidFill>
              </a:rPr>
              <a:t>ob</a:t>
            </a:r>
            <a:r>
              <a:rPr lang="en-IN" dirty="0">
                <a:solidFill>
                  <a:srgbClr val="FF0000"/>
                </a:solidFill>
              </a:rPr>
              <a:t>;</a:t>
            </a:r>
          </a:p>
          <a:p>
            <a:r>
              <a:rPr lang="en-IN" dirty="0">
                <a:solidFill>
                  <a:srgbClr val="FF0000"/>
                </a:solidFill>
              </a:rPr>
              <a:t>        public void display()</a:t>
            </a:r>
          </a:p>
          <a:p>
            <a:r>
              <a:rPr lang="en-IN" dirty="0">
                <a:solidFill>
                  <a:srgbClr val="FF0000"/>
                </a:solidFill>
              </a:rPr>
              <a:t>        {            </a:t>
            </a:r>
            <a:r>
              <a:rPr lang="en-IN" dirty="0" err="1">
                <a:solidFill>
                  <a:srgbClr val="FF0000"/>
                </a:solidFill>
              </a:rPr>
              <a:t>Console.WriteLine</a:t>
            </a:r>
            <a:r>
              <a:rPr lang="en-IN" dirty="0">
                <a:solidFill>
                  <a:srgbClr val="FF0000"/>
                </a:solidFill>
              </a:rPr>
              <a:t>("display from </a:t>
            </a:r>
            <a:r>
              <a:rPr lang="en-IN" dirty="0" err="1">
                <a:solidFill>
                  <a:srgbClr val="FF0000"/>
                </a:solidFill>
              </a:rPr>
              <a:t>iner</a:t>
            </a:r>
            <a:r>
              <a:rPr lang="en-IN" dirty="0">
                <a:solidFill>
                  <a:srgbClr val="FF0000"/>
                </a:solidFill>
              </a:rPr>
              <a:t> class");   </a:t>
            </a:r>
          </a:p>
          <a:p>
            <a:r>
              <a:rPr lang="en-IN" dirty="0">
                <a:solidFill>
                  <a:srgbClr val="FF0000"/>
                </a:solidFill>
              </a:rPr>
              <a:t>            </a:t>
            </a:r>
            <a:r>
              <a:rPr lang="en-IN" dirty="0" err="1">
                <a:solidFill>
                  <a:srgbClr val="FF0000"/>
                </a:solidFill>
              </a:rPr>
              <a:t>ob</a:t>
            </a:r>
            <a:r>
              <a:rPr lang="en-IN" dirty="0">
                <a:solidFill>
                  <a:srgbClr val="FF0000"/>
                </a:solidFill>
              </a:rPr>
              <a:t> =new </a:t>
            </a:r>
            <a:r>
              <a:rPr lang="en-IN" dirty="0" err="1">
                <a:solidFill>
                  <a:srgbClr val="FF0000"/>
                </a:solidFill>
              </a:rPr>
              <a:t>outerClass</a:t>
            </a:r>
            <a:r>
              <a:rPr lang="en-IN" dirty="0">
                <a:solidFill>
                  <a:srgbClr val="FF0000"/>
                </a:solidFill>
              </a:rPr>
              <a:t>();</a:t>
            </a:r>
          </a:p>
          <a:p>
            <a:r>
              <a:rPr lang="en-IN" dirty="0">
                <a:solidFill>
                  <a:srgbClr val="FF0000"/>
                </a:solidFill>
              </a:rPr>
              <a:t>            </a:t>
            </a:r>
            <a:r>
              <a:rPr lang="en-IN" dirty="0" err="1">
                <a:solidFill>
                  <a:srgbClr val="FF0000"/>
                </a:solidFill>
              </a:rPr>
              <a:t>ob.x</a:t>
            </a:r>
            <a:r>
              <a:rPr lang="en-IN" dirty="0">
                <a:solidFill>
                  <a:srgbClr val="FF0000"/>
                </a:solidFill>
              </a:rPr>
              <a:t> = 123;</a:t>
            </a:r>
          </a:p>
          <a:p>
            <a:r>
              <a:rPr lang="en-IN" dirty="0">
                <a:solidFill>
                  <a:srgbClr val="FF0000"/>
                </a:solidFill>
              </a:rPr>
              <a:t>            </a:t>
            </a:r>
            <a:r>
              <a:rPr lang="en-IN" dirty="0" err="1">
                <a:solidFill>
                  <a:srgbClr val="FF0000"/>
                </a:solidFill>
              </a:rPr>
              <a:t>ob.y</a:t>
            </a:r>
            <a:r>
              <a:rPr lang="en-IN" dirty="0">
                <a:solidFill>
                  <a:srgbClr val="FF0000"/>
                </a:solidFill>
              </a:rPr>
              <a:t> = 99;</a:t>
            </a:r>
          </a:p>
          <a:p>
            <a:r>
              <a:rPr lang="en-IN" dirty="0">
                <a:solidFill>
                  <a:srgbClr val="FF0000"/>
                </a:solidFill>
              </a:rPr>
              <a:t>            </a:t>
            </a:r>
            <a:r>
              <a:rPr lang="en-IN" dirty="0" err="1">
                <a:solidFill>
                  <a:srgbClr val="FF0000"/>
                </a:solidFill>
              </a:rPr>
              <a:t>Console.WriteLine</a:t>
            </a:r>
            <a:r>
              <a:rPr lang="en-IN" dirty="0">
                <a:solidFill>
                  <a:srgbClr val="FF0000"/>
                </a:solidFill>
              </a:rPr>
              <a:t>(</a:t>
            </a:r>
            <a:r>
              <a:rPr lang="en-IN" dirty="0" err="1">
                <a:solidFill>
                  <a:srgbClr val="FF0000"/>
                </a:solidFill>
              </a:rPr>
              <a:t>ob.x</a:t>
            </a:r>
            <a:r>
              <a:rPr lang="en-IN" dirty="0">
                <a:solidFill>
                  <a:srgbClr val="FF0000"/>
                </a:solidFill>
              </a:rPr>
              <a:t>+" "+</a:t>
            </a:r>
            <a:r>
              <a:rPr lang="en-IN" dirty="0" err="1">
                <a:solidFill>
                  <a:srgbClr val="FF0000"/>
                </a:solidFill>
              </a:rPr>
              <a:t>ob.y</a:t>
            </a:r>
            <a:r>
              <a:rPr lang="en-IN" dirty="0">
                <a:solidFill>
                  <a:srgbClr val="FF0000"/>
                </a:solidFill>
              </a:rPr>
              <a:t>);</a:t>
            </a:r>
          </a:p>
          <a:p>
            <a:r>
              <a:rPr lang="en-IN" dirty="0">
                <a:solidFill>
                  <a:srgbClr val="FF0000"/>
                </a:solidFill>
              </a:rPr>
              <a:t>        }</a:t>
            </a:r>
          </a:p>
          <a:p>
            <a:r>
              <a:rPr lang="en-IN" dirty="0">
                <a:solidFill>
                  <a:srgbClr val="FF0000"/>
                </a:solidFill>
              </a:rPr>
              <a:t>    }</a:t>
            </a:r>
          </a:p>
          <a:p>
            <a:r>
              <a:rPr lang="en-IN" dirty="0">
                <a:solidFill>
                  <a:schemeClr val="accent1">
                    <a:lumMod val="75000"/>
                  </a:schemeClr>
                </a:solidFill>
              </a:rPr>
              <a:t>}</a:t>
            </a:r>
          </a:p>
        </p:txBody>
      </p:sp>
      <p:sp>
        <p:nvSpPr>
          <p:cNvPr id="8" name="TextBox 7">
            <a:extLst>
              <a:ext uri="{FF2B5EF4-FFF2-40B4-BE49-F238E27FC236}">
                <a16:creationId xmlns:a16="http://schemas.microsoft.com/office/drawing/2014/main" id="{558B1E41-CB8F-C2DF-F0BB-CA706CB5261A}"/>
              </a:ext>
            </a:extLst>
          </p:cNvPr>
          <p:cNvSpPr txBox="1"/>
          <p:nvPr/>
        </p:nvSpPr>
        <p:spPr>
          <a:xfrm>
            <a:off x="6858000" y="2171700"/>
            <a:ext cx="5943600" cy="2308324"/>
          </a:xfrm>
          <a:prstGeom prst="rect">
            <a:avLst/>
          </a:prstGeom>
          <a:noFill/>
        </p:spPr>
        <p:txBody>
          <a:bodyPr wrap="square">
            <a:spAutoFit/>
          </a:bodyPr>
          <a:lstStyle/>
          <a:p>
            <a:r>
              <a:rPr lang="en-IN" dirty="0">
                <a:solidFill>
                  <a:srgbClr val="00B050"/>
                </a:solidFill>
              </a:rPr>
              <a:t>private static void Main(string[] </a:t>
            </a:r>
            <a:r>
              <a:rPr lang="en-IN" dirty="0" err="1">
                <a:solidFill>
                  <a:srgbClr val="00B050"/>
                </a:solidFill>
              </a:rPr>
              <a:t>args</a:t>
            </a:r>
            <a:r>
              <a:rPr lang="en-IN" dirty="0">
                <a:solidFill>
                  <a:srgbClr val="00B050"/>
                </a:solidFill>
              </a:rPr>
              <a:t>)</a:t>
            </a:r>
          </a:p>
          <a:p>
            <a:r>
              <a:rPr lang="en-IN" dirty="0">
                <a:solidFill>
                  <a:srgbClr val="00B050"/>
                </a:solidFill>
              </a:rPr>
              <a:t>{</a:t>
            </a:r>
          </a:p>
          <a:p>
            <a:endParaRPr lang="en-IN" dirty="0">
              <a:solidFill>
                <a:srgbClr val="00B050"/>
              </a:solidFill>
            </a:endParaRPr>
          </a:p>
          <a:p>
            <a:r>
              <a:rPr lang="en-IN" dirty="0">
                <a:solidFill>
                  <a:srgbClr val="00B050"/>
                </a:solidFill>
              </a:rPr>
              <a:t>    </a:t>
            </a:r>
            <a:r>
              <a:rPr lang="en-IN" dirty="0" err="1">
                <a:solidFill>
                  <a:srgbClr val="00B050"/>
                </a:solidFill>
              </a:rPr>
              <a:t>outerClass</a:t>
            </a:r>
            <a:r>
              <a:rPr lang="en-IN" dirty="0">
                <a:solidFill>
                  <a:srgbClr val="00B050"/>
                </a:solidFill>
              </a:rPr>
              <a:t> </a:t>
            </a:r>
            <a:r>
              <a:rPr lang="en-IN" dirty="0" err="1">
                <a:solidFill>
                  <a:srgbClr val="00B050"/>
                </a:solidFill>
              </a:rPr>
              <a:t>obj</a:t>
            </a:r>
            <a:r>
              <a:rPr lang="en-IN" dirty="0">
                <a:solidFill>
                  <a:srgbClr val="00B050"/>
                </a:solidFill>
              </a:rPr>
              <a:t> = new </a:t>
            </a:r>
            <a:r>
              <a:rPr lang="en-IN" dirty="0" err="1">
                <a:solidFill>
                  <a:srgbClr val="00B050"/>
                </a:solidFill>
              </a:rPr>
              <a:t>outerClass</a:t>
            </a:r>
            <a:r>
              <a:rPr lang="en-IN" dirty="0">
                <a:solidFill>
                  <a:srgbClr val="00B050"/>
                </a:solidFill>
              </a:rPr>
              <a:t>();</a:t>
            </a:r>
          </a:p>
          <a:p>
            <a:r>
              <a:rPr lang="en-IN" dirty="0">
                <a:solidFill>
                  <a:srgbClr val="00B050"/>
                </a:solidFill>
              </a:rPr>
              <a:t>    </a:t>
            </a:r>
            <a:r>
              <a:rPr lang="en-IN" dirty="0" err="1">
                <a:solidFill>
                  <a:srgbClr val="00B050"/>
                </a:solidFill>
              </a:rPr>
              <a:t>obj.show</a:t>
            </a:r>
            <a:r>
              <a:rPr lang="en-IN" dirty="0">
                <a:solidFill>
                  <a:srgbClr val="00B050"/>
                </a:solidFill>
              </a:rPr>
              <a:t>();</a:t>
            </a:r>
          </a:p>
          <a:p>
            <a:r>
              <a:rPr lang="en-IN" dirty="0">
                <a:solidFill>
                  <a:srgbClr val="00B050"/>
                </a:solidFill>
              </a:rPr>
              <a:t>    </a:t>
            </a:r>
          </a:p>
          <a:p>
            <a:endParaRPr lang="en-IN" dirty="0">
              <a:solidFill>
                <a:srgbClr val="00B050"/>
              </a:solidFill>
            </a:endParaRPr>
          </a:p>
          <a:p>
            <a:r>
              <a:rPr lang="en-IN" dirty="0">
                <a:solidFill>
                  <a:srgbClr val="00B050"/>
                </a:solidFill>
              </a:rPr>
              <a:t>}</a:t>
            </a:r>
          </a:p>
        </p:txBody>
      </p:sp>
    </p:spTree>
    <p:extLst>
      <p:ext uri="{BB962C8B-B14F-4D97-AF65-F5344CB8AC3E}">
        <p14:creationId xmlns:p14="http://schemas.microsoft.com/office/powerpoint/2010/main" val="12706896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1BA51-0B7F-11F2-3571-0D48986CA631}"/>
              </a:ext>
            </a:extLst>
          </p:cNvPr>
          <p:cNvSpPr>
            <a:spLocks noGrp="1"/>
          </p:cNvSpPr>
          <p:nvPr>
            <p:ph type="title"/>
          </p:nvPr>
        </p:nvSpPr>
        <p:spPr/>
        <p:txBody>
          <a:bodyPr/>
          <a:lstStyle/>
          <a:p>
            <a:r>
              <a:rPr lang="en-IN" dirty="0"/>
              <a:t>Sealed Class</a:t>
            </a:r>
          </a:p>
        </p:txBody>
      </p:sp>
      <p:sp>
        <p:nvSpPr>
          <p:cNvPr id="3" name="Content Placeholder 2">
            <a:extLst>
              <a:ext uri="{FF2B5EF4-FFF2-40B4-BE49-F238E27FC236}">
                <a16:creationId xmlns:a16="http://schemas.microsoft.com/office/drawing/2014/main" id="{90D9FA90-3C81-80DE-FFAB-712603A17BD0}"/>
              </a:ext>
            </a:extLst>
          </p:cNvPr>
          <p:cNvSpPr>
            <a:spLocks noGrp="1"/>
          </p:cNvSpPr>
          <p:nvPr>
            <p:ph idx="1"/>
          </p:nvPr>
        </p:nvSpPr>
        <p:spPr/>
        <p:txBody>
          <a:bodyPr/>
          <a:lstStyle/>
          <a:p>
            <a:r>
              <a:rPr lang="en-US" b="0" i="0" dirty="0">
                <a:solidFill>
                  <a:srgbClr val="273239"/>
                </a:solidFill>
                <a:effectLst/>
                <a:latin typeface="Nunito" pitchFamily="2" charset="0"/>
              </a:rPr>
              <a:t>used to restrict the users from inheriting the class</a:t>
            </a:r>
          </a:p>
          <a:p>
            <a:r>
              <a:rPr lang="en-US" b="0" i="0" dirty="0">
                <a:solidFill>
                  <a:srgbClr val="273239"/>
                </a:solidFill>
                <a:effectLst/>
                <a:latin typeface="Nunito" pitchFamily="2" charset="0"/>
              </a:rPr>
              <a:t>sealed by using the </a:t>
            </a:r>
            <a:r>
              <a:rPr lang="en-US" b="1" i="1" dirty="0">
                <a:solidFill>
                  <a:srgbClr val="273239"/>
                </a:solidFill>
                <a:effectLst/>
                <a:latin typeface="Nunito" pitchFamily="2" charset="0"/>
              </a:rPr>
              <a:t>sealed</a:t>
            </a:r>
            <a:r>
              <a:rPr lang="en-US" b="0" i="0" dirty="0">
                <a:solidFill>
                  <a:srgbClr val="273239"/>
                </a:solidFill>
                <a:effectLst/>
                <a:latin typeface="Nunito" pitchFamily="2" charset="0"/>
              </a:rPr>
              <a:t> keyword</a:t>
            </a:r>
          </a:p>
          <a:p>
            <a:r>
              <a:rPr lang="en-US" b="0" i="0" dirty="0">
                <a:solidFill>
                  <a:srgbClr val="273239"/>
                </a:solidFill>
                <a:effectLst/>
                <a:latin typeface="Nunito" pitchFamily="2" charset="0"/>
              </a:rPr>
              <a:t>No class can be derived from </a:t>
            </a:r>
          </a:p>
          <a:p>
            <a:pPr marL="82293" indent="0">
              <a:buNone/>
            </a:pPr>
            <a:r>
              <a:rPr lang="en-US" dirty="0">
                <a:solidFill>
                  <a:srgbClr val="273239"/>
                </a:solidFill>
                <a:latin typeface="Nunito" pitchFamily="2" charset="0"/>
              </a:rPr>
              <a:t>   </a:t>
            </a:r>
            <a:r>
              <a:rPr lang="en-US" b="0" i="0" dirty="0">
                <a:solidFill>
                  <a:srgbClr val="273239"/>
                </a:solidFill>
                <a:effectLst/>
                <a:latin typeface="Nunito" pitchFamily="2" charset="0"/>
              </a:rPr>
              <a:t>a sealed class.</a:t>
            </a:r>
          </a:p>
          <a:p>
            <a:pPr marL="82293" indent="0">
              <a:buNone/>
            </a:pPr>
            <a:endParaRPr lang="en-US" dirty="0">
              <a:solidFill>
                <a:srgbClr val="273239"/>
              </a:solidFill>
              <a:latin typeface="Nunito" pitchFamily="2" charset="0"/>
            </a:endParaRPr>
          </a:p>
          <a:p>
            <a:endParaRPr lang="en-IN" dirty="0"/>
          </a:p>
        </p:txBody>
      </p:sp>
      <p:sp>
        <p:nvSpPr>
          <p:cNvPr id="4" name="Rectangle 1">
            <a:extLst>
              <a:ext uri="{FF2B5EF4-FFF2-40B4-BE49-F238E27FC236}">
                <a16:creationId xmlns:a16="http://schemas.microsoft.com/office/drawing/2014/main" id="{3842757C-7A46-68B0-784A-47FCCFFA64C0}"/>
              </a:ext>
            </a:extLst>
          </p:cNvPr>
          <p:cNvSpPr>
            <a:spLocks noChangeArrowheads="1"/>
          </p:cNvSpPr>
          <p:nvPr/>
        </p:nvSpPr>
        <p:spPr bwMode="auto">
          <a:xfrm>
            <a:off x="9136052" y="2173510"/>
            <a:ext cx="2774594" cy="1367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74589"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FF0000"/>
                </a:solidFill>
                <a:effectLst/>
                <a:latin typeface="Consolas" panose="020B0609020204030204" pitchFamily="49" charset="0"/>
              </a:rPr>
              <a:t>sealed class </a:t>
            </a:r>
            <a:r>
              <a:rPr kumimoji="0" lang="en-US" altLang="en-US" sz="1400" b="1" i="0" u="none" strike="noStrike" cap="none" normalizeH="0" baseline="0" dirty="0" err="1">
                <a:ln>
                  <a:noFill/>
                </a:ln>
                <a:solidFill>
                  <a:srgbClr val="FF0000"/>
                </a:solidFill>
                <a:effectLst/>
                <a:latin typeface="Consolas" panose="020B0609020204030204" pitchFamily="49" charset="0"/>
              </a:rPr>
              <a:t>class_name</a:t>
            </a:r>
            <a:r>
              <a:rPr kumimoji="0" lang="en-US" altLang="en-US" sz="1400" b="1" i="0" u="none" strike="noStrike" cap="none" normalizeH="0" baseline="0" dirty="0">
                <a:ln>
                  <a:noFill/>
                </a:ln>
                <a:solidFill>
                  <a:srgbClr val="FF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b="1" dirty="0">
                <a:solidFill>
                  <a:srgbClr val="FF0000"/>
                </a:solidFill>
                <a:latin typeface="Consolas" panose="020B0609020204030204" pitchFamily="49" charset="0"/>
              </a:rPr>
              <a:t>       </a:t>
            </a:r>
            <a:r>
              <a:rPr kumimoji="0" lang="en-US" altLang="en-US" sz="1400" b="1" i="0" u="none" strike="noStrike" cap="none" normalizeH="0" baseline="0" dirty="0">
                <a:ln>
                  <a:noFill/>
                </a:ln>
                <a:solidFill>
                  <a:srgbClr val="FF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b="1" dirty="0">
                <a:solidFill>
                  <a:srgbClr val="FF0000"/>
                </a:solidFill>
                <a:latin typeface="Consolas" panose="020B0609020204030204" pitchFamily="49" charset="0"/>
              </a:rPr>
              <a:t>         </a:t>
            </a:r>
            <a:r>
              <a:rPr kumimoji="0" lang="en-US" altLang="en-US" sz="1400" b="1" i="0" u="none" strike="noStrike" cap="none" normalizeH="0" baseline="0" dirty="0">
                <a:ln>
                  <a:noFill/>
                </a:ln>
                <a:solidFill>
                  <a:srgbClr val="FF0000"/>
                </a:solidFill>
                <a:effectLst/>
                <a:latin typeface="Consolas" panose="020B0609020204030204" pitchFamily="49" charset="0"/>
              </a:rPr>
              <a:t>// data members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b="1" dirty="0">
                <a:solidFill>
                  <a:srgbClr val="FF0000"/>
                </a:solidFill>
                <a:latin typeface="Consolas" panose="020B0609020204030204" pitchFamily="49" charset="0"/>
              </a:rPr>
              <a:t>         </a:t>
            </a:r>
            <a:r>
              <a:rPr kumimoji="0" lang="en-US" altLang="en-US" sz="1400" b="1" i="0" u="none" strike="noStrike" cap="none" normalizeH="0" baseline="0" dirty="0">
                <a:ln>
                  <a:noFill/>
                </a:ln>
                <a:solidFill>
                  <a:srgbClr val="FF0000"/>
                </a:solidFill>
                <a:effectLst/>
                <a:latin typeface="Consolas" panose="020B0609020204030204" pitchFamily="49" charset="0"/>
              </a:rPr>
              <a:t>// methods</a:t>
            </a:r>
            <a:endParaRPr lang="en-US" altLang="en-US" sz="1400" b="1" dirty="0">
              <a:solidFill>
                <a:srgbClr val="FF000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FF0000"/>
                </a:solidFill>
                <a:effectLst/>
                <a:latin typeface="Consolas" panose="020B0609020204030204" pitchFamily="49" charset="0"/>
              </a:rPr>
              <a:t>         . .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FF0000"/>
                </a:solidFill>
                <a:effectLst/>
                <a:latin typeface="Consolas" panose="020B0609020204030204" pitchFamily="49" charset="0"/>
              </a:rPr>
              <a:t>       }</a:t>
            </a:r>
            <a:r>
              <a:rPr kumimoji="0" lang="en-US" altLang="en-US" sz="10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422881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A1A48-2B7C-BF54-F045-D7B349095921}"/>
              </a:ext>
            </a:extLst>
          </p:cNvPr>
          <p:cNvSpPr>
            <a:spLocks noGrp="1"/>
          </p:cNvSpPr>
          <p:nvPr>
            <p:ph type="title"/>
          </p:nvPr>
        </p:nvSpPr>
        <p:spPr/>
        <p:txBody>
          <a:bodyPr/>
          <a:lstStyle/>
          <a:p>
            <a:r>
              <a:rPr lang="en-IN" dirty="0"/>
              <a:t>Sealed method</a:t>
            </a:r>
          </a:p>
        </p:txBody>
      </p:sp>
      <p:sp>
        <p:nvSpPr>
          <p:cNvPr id="3" name="Content Placeholder 2">
            <a:extLst>
              <a:ext uri="{FF2B5EF4-FFF2-40B4-BE49-F238E27FC236}">
                <a16:creationId xmlns:a16="http://schemas.microsoft.com/office/drawing/2014/main" id="{84D2D76E-4CFB-64A5-EBC7-44D8AD5CC458}"/>
              </a:ext>
            </a:extLst>
          </p:cNvPr>
          <p:cNvSpPr>
            <a:spLocks noGrp="1"/>
          </p:cNvSpPr>
          <p:nvPr>
            <p:ph idx="1"/>
          </p:nvPr>
        </p:nvSpPr>
        <p:spPr/>
        <p:txBody>
          <a:bodyPr/>
          <a:lstStyle/>
          <a:p>
            <a:r>
              <a:rPr lang="en-US" b="0" i="1" dirty="0">
                <a:solidFill>
                  <a:srgbClr val="273239"/>
                </a:solidFill>
                <a:effectLst/>
                <a:latin typeface="Nunito" pitchFamily="2" charset="0"/>
              </a:rPr>
              <a:t>A method can also be sealed</a:t>
            </a:r>
            <a:r>
              <a:rPr lang="en-US" b="0" i="0" dirty="0">
                <a:solidFill>
                  <a:srgbClr val="273239"/>
                </a:solidFill>
                <a:effectLst/>
                <a:latin typeface="Nunito" pitchFamily="2" charset="0"/>
              </a:rPr>
              <a:t>, and in that case, the method </a:t>
            </a:r>
            <a:r>
              <a:rPr lang="en-US" b="0" i="0" dirty="0">
                <a:solidFill>
                  <a:srgbClr val="FF0000"/>
                </a:solidFill>
                <a:effectLst/>
                <a:latin typeface="Nunito" pitchFamily="2" charset="0"/>
              </a:rPr>
              <a:t>cannot be overridden.</a:t>
            </a:r>
          </a:p>
          <a:p>
            <a:r>
              <a:rPr lang="en-US" b="0" i="0" dirty="0">
                <a:solidFill>
                  <a:srgbClr val="273239"/>
                </a:solidFill>
                <a:effectLst/>
                <a:latin typeface="Nunito" pitchFamily="2" charset="0"/>
              </a:rPr>
              <a:t>a method can be sealed in the classes in which they have been inherited.</a:t>
            </a:r>
            <a:r>
              <a:rPr lang="en-US" dirty="0">
                <a:solidFill>
                  <a:srgbClr val="273239"/>
                </a:solidFill>
                <a:latin typeface="Nunito" pitchFamily="2" charset="0"/>
              </a:rPr>
              <a:t> ( </a:t>
            </a:r>
            <a:r>
              <a:rPr lang="en-US" dirty="0" err="1">
                <a:solidFill>
                  <a:srgbClr val="273239"/>
                </a:solidFill>
                <a:latin typeface="Nunito" pitchFamily="2" charset="0"/>
              </a:rPr>
              <a:t>ie</a:t>
            </a:r>
            <a:r>
              <a:rPr lang="en-US" dirty="0">
                <a:solidFill>
                  <a:srgbClr val="273239"/>
                </a:solidFill>
                <a:latin typeface="Nunito" pitchFamily="2" charset="0"/>
              </a:rPr>
              <a:t> in child class not in base class)</a:t>
            </a:r>
          </a:p>
          <a:p>
            <a:endParaRPr lang="en-IN" dirty="0"/>
          </a:p>
        </p:txBody>
      </p:sp>
    </p:spTree>
    <p:extLst>
      <p:ext uri="{BB962C8B-B14F-4D97-AF65-F5344CB8AC3E}">
        <p14:creationId xmlns:p14="http://schemas.microsoft.com/office/powerpoint/2010/main" val="1278247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80FE477-0291-8425-7032-BD17A64751EF}"/>
              </a:ext>
            </a:extLst>
          </p:cNvPr>
          <p:cNvSpPr txBox="1"/>
          <p:nvPr/>
        </p:nvSpPr>
        <p:spPr>
          <a:xfrm>
            <a:off x="1371600" y="0"/>
            <a:ext cx="7162800" cy="5632311"/>
          </a:xfrm>
          <a:prstGeom prst="rect">
            <a:avLst/>
          </a:prstGeom>
          <a:noFill/>
        </p:spPr>
        <p:txBody>
          <a:bodyPr wrap="square">
            <a:spAutoFit/>
          </a:bodyPr>
          <a:lstStyle/>
          <a:p>
            <a:r>
              <a:rPr lang="en-IN" dirty="0"/>
              <a:t>class AA</a:t>
            </a:r>
          </a:p>
          <a:p>
            <a:r>
              <a:rPr lang="en-IN" dirty="0"/>
              <a:t>{</a:t>
            </a:r>
          </a:p>
          <a:p>
            <a:r>
              <a:rPr lang="en-IN" dirty="0"/>
              <a:t>    public </a:t>
            </a:r>
            <a:r>
              <a:rPr lang="en-IN" dirty="0">
                <a:solidFill>
                  <a:srgbClr val="FF0000"/>
                </a:solidFill>
              </a:rPr>
              <a:t>virtual</a:t>
            </a:r>
            <a:r>
              <a:rPr lang="en-IN" dirty="0"/>
              <a:t> void </a:t>
            </a:r>
            <a:r>
              <a:rPr lang="en-IN" dirty="0" err="1"/>
              <a:t>showAA</a:t>
            </a:r>
            <a:r>
              <a:rPr lang="en-IN" dirty="0"/>
              <a:t>()</a:t>
            </a:r>
          </a:p>
          <a:p>
            <a:r>
              <a:rPr lang="en-IN" dirty="0"/>
              <a:t>    {        </a:t>
            </a:r>
            <a:r>
              <a:rPr lang="en-IN" dirty="0" err="1"/>
              <a:t>Console.WriteLine</a:t>
            </a:r>
            <a:r>
              <a:rPr lang="en-IN" dirty="0"/>
              <a:t>("show from AA");</a:t>
            </a:r>
          </a:p>
          <a:p>
            <a:r>
              <a:rPr lang="en-IN" dirty="0"/>
              <a:t>    }</a:t>
            </a:r>
          </a:p>
          <a:p>
            <a:r>
              <a:rPr lang="en-IN" dirty="0"/>
              <a:t>}</a:t>
            </a:r>
          </a:p>
          <a:p>
            <a:r>
              <a:rPr lang="en-IN" dirty="0">
                <a:solidFill>
                  <a:srgbClr val="00B050"/>
                </a:solidFill>
              </a:rPr>
              <a:t>class BB:AA</a:t>
            </a:r>
          </a:p>
          <a:p>
            <a:r>
              <a:rPr lang="en-IN" dirty="0">
                <a:solidFill>
                  <a:srgbClr val="00B050"/>
                </a:solidFill>
              </a:rPr>
              <a:t>{</a:t>
            </a:r>
          </a:p>
          <a:p>
            <a:r>
              <a:rPr lang="en-IN" dirty="0">
                <a:solidFill>
                  <a:srgbClr val="00B050"/>
                </a:solidFill>
              </a:rPr>
              <a:t>   override</a:t>
            </a:r>
            <a:r>
              <a:rPr lang="en-IN" dirty="0">
                <a:solidFill>
                  <a:srgbClr val="FF0000"/>
                </a:solidFill>
              </a:rPr>
              <a:t> sealed </a:t>
            </a:r>
            <a:r>
              <a:rPr lang="en-IN" dirty="0">
                <a:solidFill>
                  <a:srgbClr val="00B050"/>
                </a:solidFill>
              </a:rPr>
              <a:t>public void </a:t>
            </a:r>
            <a:r>
              <a:rPr lang="en-IN" dirty="0" err="1">
                <a:solidFill>
                  <a:srgbClr val="00B050"/>
                </a:solidFill>
              </a:rPr>
              <a:t>showAA</a:t>
            </a:r>
            <a:r>
              <a:rPr lang="en-IN" dirty="0">
                <a:solidFill>
                  <a:srgbClr val="00B050"/>
                </a:solidFill>
              </a:rPr>
              <a:t>() </a:t>
            </a:r>
            <a:r>
              <a:rPr lang="en-IN" dirty="0">
                <a:solidFill>
                  <a:srgbClr val="FF0000"/>
                </a:solidFill>
              </a:rPr>
              <a:t>// sealed method</a:t>
            </a:r>
          </a:p>
          <a:p>
            <a:r>
              <a:rPr lang="en-IN" dirty="0">
                <a:solidFill>
                  <a:srgbClr val="00B050"/>
                </a:solidFill>
              </a:rPr>
              <a:t>    {</a:t>
            </a:r>
          </a:p>
          <a:p>
            <a:r>
              <a:rPr lang="en-IN" dirty="0">
                <a:solidFill>
                  <a:srgbClr val="00B050"/>
                </a:solidFill>
              </a:rPr>
              <a:t>        </a:t>
            </a:r>
            <a:r>
              <a:rPr lang="en-IN" dirty="0" err="1">
                <a:solidFill>
                  <a:srgbClr val="00B050"/>
                </a:solidFill>
              </a:rPr>
              <a:t>Console.WriteLine</a:t>
            </a:r>
            <a:r>
              <a:rPr lang="en-IN" dirty="0">
                <a:solidFill>
                  <a:srgbClr val="00B050"/>
                </a:solidFill>
              </a:rPr>
              <a:t>("show from BB");</a:t>
            </a:r>
          </a:p>
          <a:p>
            <a:r>
              <a:rPr lang="en-IN" dirty="0">
                <a:solidFill>
                  <a:srgbClr val="00B050"/>
                </a:solidFill>
              </a:rPr>
              <a:t>    }</a:t>
            </a:r>
          </a:p>
          <a:p>
            <a:r>
              <a:rPr lang="en-IN" dirty="0">
                <a:solidFill>
                  <a:srgbClr val="00B050"/>
                </a:solidFill>
              </a:rPr>
              <a:t>}</a:t>
            </a:r>
          </a:p>
          <a:p>
            <a:r>
              <a:rPr lang="en-IN" dirty="0">
                <a:solidFill>
                  <a:schemeClr val="accent3">
                    <a:lumMod val="75000"/>
                  </a:schemeClr>
                </a:solidFill>
              </a:rPr>
              <a:t>class CC : BB </a:t>
            </a:r>
          </a:p>
          <a:p>
            <a:r>
              <a:rPr lang="en-IN" dirty="0">
                <a:solidFill>
                  <a:schemeClr val="accent3">
                    <a:lumMod val="75000"/>
                  </a:schemeClr>
                </a:solidFill>
              </a:rPr>
              <a:t>{</a:t>
            </a:r>
          </a:p>
          <a:p>
            <a:r>
              <a:rPr lang="en-IN" dirty="0">
                <a:solidFill>
                  <a:schemeClr val="accent3">
                    <a:lumMod val="75000"/>
                  </a:schemeClr>
                </a:solidFill>
              </a:rPr>
              <a:t>   override public void </a:t>
            </a:r>
            <a:r>
              <a:rPr lang="en-IN" dirty="0" err="1">
                <a:solidFill>
                  <a:schemeClr val="accent3">
                    <a:lumMod val="75000"/>
                  </a:schemeClr>
                </a:solidFill>
              </a:rPr>
              <a:t>showAA</a:t>
            </a:r>
            <a:r>
              <a:rPr lang="en-IN" dirty="0">
                <a:solidFill>
                  <a:schemeClr val="accent3">
                    <a:lumMod val="75000"/>
                  </a:schemeClr>
                </a:solidFill>
              </a:rPr>
              <a:t>() </a:t>
            </a:r>
            <a:r>
              <a:rPr lang="en-IN" dirty="0">
                <a:solidFill>
                  <a:srgbClr val="FF0000"/>
                </a:solidFill>
              </a:rPr>
              <a:t>// error not allow to </a:t>
            </a:r>
            <a:r>
              <a:rPr lang="en-IN" dirty="0" err="1">
                <a:solidFill>
                  <a:srgbClr val="FF0000"/>
                </a:solidFill>
              </a:rPr>
              <a:t>overrid</a:t>
            </a:r>
            <a:r>
              <a:rPr lang="en-IN" dirty="0">
                <a:solidFill>
                  <a:srgbClr val="FF0000"/>
                </a:solidFill>
              </a:rPr>
              <a:t> </a:t>
            </a:r>
          </a:p>
          <a:p>
            <a:r>
              <a:rPr lang="en-IN" dirty="0">
                <a:solidFill>
                  <a:schemeClr val="accent3">
                    <a:lumMod val="75000"/>
                  </a:schemeClr>
                </a:solidFill>
              </a:rPr>
              <a:t>    {</a:t>
            </a:r>
          </a:p>
          <a:p>
            <a:r>
              <a:rPr lang="en-IN" dirty="0">
                <a:solidFill>
                  <a:schemeClr val="accent3">
                    <a:lumMod val="75000"/>
                  </a:schemeClr>
                </a:solidFill>
              </a:rPr>
              <a:t>        </a:t>
            </a:r>
            <a:r>
              <a:rPr lang="en-IN" dirty="0" err="1">
                <a:solidFill>
                  <a:schemeClr val="accent3">
                    <a:lumMod val="75000"/>
                  </a:schemeClr>
                </a:solidFill>
              </a:rPr>
              <a:t>Console.WriteLine</a:t>
            </a:r>
            <a:r>
              <a:rPr lang="en-IN" dirty="0">
                <a:solidFill>
                  <a:schemeClr val="accent3">
                    <a:lumMod val="75000"/>
                  </a:schemeClr>
                </a:solidFill>
              </a:rPr>
              <a:t>("show from CC");</a:t>
            </a:r>
          </a:p>
          <a:p>
            <a:r>
              <a:rPr lang="en-IN" dirty="0">
                <a:solidFill>
                  <a:schemeClr val="accent3">
                    <a:lumMod val="75000"/>
                  </a:schemeClr>
                </a:solidFill>
              </a:rPr>
              <a:t>    }</a:t>
            </a:r>
          </a:p>
          <a:p>
            <a:r>
              <a:rPr lang="en-IN" dirty="0">
                <a:solidFill>
                  <a:schemeClr val="accent3">
                    <a:lumMod val="75000"/>
                  </a:schemeClr>
                </a:solidFill>
              </a:rPr>
              <a:t>}</a:t>
            </a:r>
          </a:p>
        </p:txBody>
      </p:sp>
    </p:spTree>
    <p:extLst>
      <p:ext uri="{BB962C8B-B14F-4D97-AF65-F5344CB8AC3E}">
        <p14:creationId xmlns:p14="http://schemas.microsoft.com/office/powerpoint/2010/main" val="3110516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6290" y="-114299"/>
            <a:ext cx="9747504" cy="952500"/>
          </a:xfrm>
        </p:spPr>
        <p:txBody>
          <a:bodyPr/>
          <a:lstStyle/>
          <a:p>
            <a:r>
              <a:rPr lang="en-US" dirty="0"/>
              <a:t>structure</a:t>
            </a:r>
          </a:p>
        </p:txBody>
      </p:sp>
      <p:sp>
        <p:nvSpPr>
          <p:cNvPr id="3" name="Content Placeholder 2"/>
          <p:cNvSpPr>
            <a:spLocks noGrp="1"/>
          </p:cNvSpPr>
          <p:nvPr>
            <p:ph idx="1"/>
          </p:nvPr>
        </p:nvSpPr>
        <p:spPr>
          <a:xfrm>
            <a:off x="1386840" y="609602"/>
            <a:ext cx="10226954" cy="4000500"/>
          </a:xfrm>
        </p:spPr>
        <p:txBody>
          <a:bodyPr/>
          <a:lstStyle/>
          <a:p>
            <a:r>
              <a:rPr lang="en-US" dirty="0"/>
              <a:t>A structure is a </a:t>
            </a:r>
            <a:r>
              <a:rPr lang="en-US" b="1" dirty="0">
                <a:solidFill>
                  <a:srgbClr val="FF0000"/>
                </a:solidFill>
              </a:rPr>
              <a:t>value type data type</a:t>
            </a:r>
          </a:p>
          <a:p>
            <a:r>
              <a:rPr lang="en-US" dirty="0"/>
              <a:t>The </a:t>
            </a:r>
            <a:r>
              <a:rPr lang="en-US" b="1" dirty="0" err="1"/>
              <a:t>struct</a:t>
            </a:r>
            <a:r>
              <a:rPr lang="en-US" dirty="0"/>
              <a:t> keyword is used for creating a structure.</a:t>
            </a:r>
          </a:p>
          <a:p>
            <a:r>
              <a:rPr lang="en-US" dirty="0"/>
              <a:t>Structures are used to represent a record.</a:t>
            </a:r>
          </a:p>
          <a:p>
            <a:endParaRPr lang="en-US" dirty="0"/>
          </a:p>
        </p:txBody>
      </p:sp>
      <p:sp>
        <p:nvSpPr>
          <p:cNvPr id="4" name="Rectangle 3"/>
          <p:cNvSpPr/>
          <p:nvPr/>
        </p:nvSpPr>
        <p:spPr>
          <a:xfrm>
            <a:off x="1684022" y="2933700"/>
            <a:ext cx="2374561" cy="369332"/>
          </a:xfrm>
          <a:prstGeom prst="rect">
            <a:avLst/>
          </a:prstGeom>
        </p:spPr>
        <p:txBody>
          <a:bodyPr wrap="none">
            <a:spAutoFit/>
          </a:bodyPr>
          <a:lstStyle/>
          <a:p>
            <a:r>
              <a:rPr lang="en-US" b="1" dirty="0"/>
              <a:t>Defining a Structure</a:t>
            </a:r>
          </a:p>
        </p:txBody>
      </p:sp>
      <p:sp>
        <p:nvSpPr>
          <p:cNvPr id="5" name="Rectangle 4"/>
          <p:cNvSpPr/>
          <p:nvPr/>
        </p:nvSpPr>
        <p:spPr>
          <a:xfrm>
            <a:off x="4853940" y="3314701"/>
            <a:ext cx="5943600" cy="1938351"/>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r>
              <a:rPr lang="en-US" sz="2399" dirty="0">
                <a:latin typeface="Times New Roman" pitchFamily="18" charset="0"/>
                <a:cs typeface="Times New Roman" pitchFamily="18" charset="0"/>
              </a:rPr>
              <a:t> </a:t>
            </a:r>
            <a:r>
              <a:rPr lang="en-US" sz="2399" dirty="0" err="1">
                <a:latin typeface="Times New Roman" pitchFamily="18" charset="0"/>
                <a:cs typeface="Times New Roman" pitchFamily="18" charset="0"/>
              </a:rPr>
              <a:t>struct</a:t>
            </a:r>
            <a:r>
              <a:rPr lang="en-US" sz="2399" dirty="0">
                <a:latin typeface="Times New Roman" pitchFamily="18" charset="0"/>
                <a:cs typeface="Times New Roman" pitchFamily="18" charset="0"/>
              </a:rPr>
              <a:t> student</a:t>
            </a:r>
          </a:p>
          <a:p>
            <a:r>
              <a:rPr lang="en-US" sz="2399" dirty="0">
                <a:latin typeface="Times New Roman" pitchFamily="18" charset="0"/>
                <a:cs typeface="Times New Roman" pitchFamily="18" charset="0"/>
              </a:rPr>
              <a:t>        {</a:t>
            </a:r>
          </a:p>
          <a:p>
            <a:r>
              <a:rPr lang="en-US" sz="2399" dirty="0">
                <a:latin typeface="Times New Roman" pitchFamily="18" charset="0"/>
                <a:cs typeface="Times New Roman" pitchFamily="18" charset="0"/>
              </a:rPr>
              <a:t>            public </a:t>
            </a:r>
            <a:r>
              <a:rPr lang="en-US" sz="2399" dirty="0" err="1">
                <a:latin typeface="Times New Roman" pitchFamily="18" charset="0"/>
                <a:cs typeface="Times New Roman" pitchFamily="18" charset="0"/>
              </a:rPr>
              <a:t>int</a:t>
            </a:r>
            <a:r>
              <a:rPr lang="en-US" sz="2399" dirty="0">
                <a:latin typeface="Times New Roman" pitchFamily="18" charset="0"/>
                <a:cs typeface="Times New Roman" pitchFamily="18" charset="0"/>
              </a:rPr>
              <a:t> roll;</a:t>
            </a:r>
          </a:p>
          <a:p>
            <a:r>
              <a:rPr lang="en-US" sz="2399" dirty="0">
                <a:latin typeface="Times New Roman" pitchFamily="18" charset="0"/>
                <a:cs typeface="Times New Roman" pitchFamily="18" charset="0"/>
              </a:rPr>
              <a:t>            public string name;</a:t>
            </a:r>
          </a:p>
          <a:p>
            <a:r>
              <a:rPr lang="en-US" sz="2399">
                <a:latin typeface="Times New Roman" pitchFamily="18" charset="0"/>
                <a:cs typeface="Times New Roman" pitchFamily="18" charset="0"/>
              </a:rPr>
              <a:t>         }</a:t>
            </a:r>
            <a:endParaRPr lang="en-US" sz="2399"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428608" indent="-428608"/>
            <a:r>
              <a:rPr lang="en-IN" dirty="0"/>
              <a:t>Singleton class</a:t>
            </a:r>
          </a:p>
        </p:txBody>
      </p:sp>
      <p:sp>
        <p:nvSpPr>
          <p:cNvPr id="3" name="Content Placeholder 2"/>
          <p:cNvSpPr>
            <a:spLocks noGrp="1"/>
          </p:cNvSpPr>
          <p:nvPr>
            <p:ph idx="1"/>
          </p:nvPr>
        </p:nvSpPr>
        <p:spPr/>
        <p:txBody>
          <a:bodyPr/>
          <a:lstStyle/>
          <a:p>
            <a:r>
              <a:rPr lang="en-IN" dirty="0"/>
              <a:t>A class object having only one instance and able to perform all task</a:t>
            </a:r>
          </a:p>
          <a:p>
            <a:endParaRPr lang="en-IN" dirty="0"/>
          </a:p>
        </p:txBody>
      </p:sp>
      <p:sp>
        <p:nvSpPr>
          <p:cNvPr id="4" name="Title 1">
            <a:extLst>
              <a:ext uri="{FF2B5EF4-FFF2-40B4-BE49-F238E27FC236}">
                <a16:creationId xmlns:a16="http://schemas.microsoft.com/office/drawing/2014/main" id="{E424DD78-EDDA-3A4B-FC13-F2CD721DBD16}"/>
              </a:ext>
            </a:extLst>
          </p:cNvPr>
          <p:cNvSpPr txBox="1">
            <a:spLocks/>
          </p:cNvSpPr>
          <p:nvPr/>
        </p:nvSpPr>
        <p:spPr>
          <a:xfrm>
            <a:off x="1981200" y="2381250"/>
            <a:ext cx="9747504" cy="952500"/>
          </a:xfrm>
          <a:prstGeom prst="rect">
            <a:avLst/>
          </a:prstGeom>
        </p:spPr>
        <p:txBody>
          <a:bodyPr anchor="ctr">
            <a:normAutofit/>
          </a:bodyPr>
          <a:lstStyle>
            <a:lvl1pPr algn="l" rtl="0" eaLnBrk="1" latinLnBrk="0" hangingPunct="1">
              <a:spcBef>
                <a:spcPct val="0"/>
              </a:spcBef>
              <a:buNone/>
              <a:defRPr kumimoji="0" sz="4299"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lang="en-IN"/>
              <a:t>How to create singleton class</a:t>
            </a:r>
            <a:endParaRPr lang="en-IN" dirty="0"/>
          </a:p>
        </p:txBody>
      </p:sp>
      <p:sp>
        <p:nvSpPr>
          <p:cNvPr id="5" name="Content Placeholder 2">
            <a:extLst>
              <a:ext uri="{FF2B5EF4-FFF2-40B4-BE49-F238E27FC236}">
                <a16:creationId xmlns:a16="http://schemas.microsoft.com/office/drawing/2014/main" id="{3BF7392C-CFD8-179D-A37A-8BBD848F7F96}"/>
              </a:ext>
            </a:extLst>
          </p:cNvPr>
          <p:cNvSpPr txBox="1">
            <a:spLocks/>
          </p:cNvSpPr>
          <p:nvPr/>
        </p:nvSpPr>
        <p:spPr>
          <a:xfrm>
            <a:off x="1860428" y="3227265"/>
            <a:ext cx="9747504" cy="2260600"/>
          </a:xfrm>
          <a:prstGeom prst="rect">
            <a:avLst/>
          </a:prstGeom>
        </p:spPr>
        <p:txBody>
          <a:bodyPr>
            <a:normAutofit/>
          </a:bodyPr>
          <a:lstStyle>
            <a:lvl1pPr marL="365745" indent="-283452" algn="l" rtl="0" eaLnBrk="1" latinLnBrk="0" hangingPunct="1">
              <a:lnSpc>
                <a:spcPct val="100000"/>
              </a:lnSpc>
              <a:spcBef>
                <a:spcPts val="601"/>
              </a:spcBef>
              <a:buClr>
                <a:schemeClr val="accent1"/>
              </a:buClr>
              <a:buSzPct val="80000"/>
              <a:buFont typeface="Wingdings 2"/>
              <a:buChar char=""/>
              <a:defRPr kumimoji="0" sz="3200" kern="1200">
                <a:solidFill>
                  <a:schemeClr val="tx1"/>
                </a:solidFill>
                <a:latin typeface="+mn-lt"/>
                <a:ea typeface="+mn-ea"/>
                <a:cs typeface="+mn-cs"/>
              </a:defRPr>
            </a:lvl1pPr>
            <a:lvl2pPr marL="640054" indent="-237735" algn="l" rtl="0" eaLnBrk="1" latinLnBrk="0" hangingPunct="1">
              <a:lnSpc>
                <a:spcPct val="100000"/>
              </a:lnSpc>
              <a:spcBef>
                <a:spcPts val="551"/>
              </a:spcBef>
              <a:buClr>
                <a:schemeClr val="accent1"/>
              </a:buClr>
              <a:buFont typeface="Verdana"/>
              <a:buChar char="◦"/>
              <a:defRPr kumimoji="0" sz="2800" kern="1200">
                <a:solidFill>
                  <a:schemeClr val="tx1"/>
                </a:solidFill>
                <a:latin typeface="+mn-lt"/>
                <a:ea typeface="+mn-ea"/>
                <a:cs typeface="+mn-cs"/>
              </a:defRPr>
            </a:lvl2pPr>
            <a:lvl3pPr marL="886932" indent="-228591" algn="l" rtl="0" eaLnBrk="1" latinLnBrk="0" hangingPunct="1">
              <a:lnSpc>
                <a:spcPct val="100000"/>
              </a:lnSpc>
              <a:spcBef>
                <a:spcPct val="20000"/>
              </a:spcBef>
              <a:buClr>
                <a:schemeClr val="accent2"/>
              </a:buClr>
              <a:buFont typeface="Wingdings 2"/>
              <a:buChar char=""/>
              <a:defRPr kumimoji="0" sz="2399" kern="1200">
                <a:solidFill>
                  <a:schemeClr val="tx1"/>
                </a:solidFill>
                <a:latin typeface="+mn-lt"/>
                <a:ea typeface="+mn-ea"/>
                <a:cs typeface="+mn-cs"/>
              </a:defRPr>
            </a:lvl3pPr>
            <a:lvl4pPr marL="1097235" indent="-173729"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396" indent="-182873"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699" indent="-182873"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03" indent="-182873"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163" indent="-182873"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467" indent="-182873"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r>
              <a:rPr lang="en-IN"/>
              <a:t>A singleton constructor which is private and parameterless</a:t>
            </a:r>
          </a:p>
          <a:p>
            <a:r>
              <a:rPr lang="en-IN"/>
              <a:t>A static variable that holds a reference to the single created instance, if any</a:t>
            </a:r>
            <a:endParaRPr lang="en-IN" dirty="0"/>
          </a:p>
        </p:txBody>
      </p:sp>
    </p:spTree>
    <p:extLst>
      <p:ext uri="{BB962C8B-B14F-4D97-AF65-F5344CB8AC3E}">
        <p14:creationId xmlns:p14="http://schemas.microsoft.com/office/powerpoint/2010/main" val="10556707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F620028-611E-EBA3-BF01-CD5AFAAC3851}"/>
              </a:ext>
            </a:extLst>
          </p:cNvPr>
          <p:cNvSpPr txBox="1"/>
          <p:nvPr/>
        </p:nvSpPr>
        <p:spPr>
          <a:xfrm>
            <a:off x="1600200" y="82689"/>
            <a:ext cx="8686800" cy="5632311"/>
          </a:xfrm>
          <a:prstGeom prst="rect">
            <a:avLst/>
          </a:prstGeom>
          <a:noFill/>
        </p:spPr>
        <p:txBody>
          <a:bodyPr wrap="square">
            <a:spAutoFit/>
          </a:bodyPr>
          <a:lstStyle/>
          <a:p>
            <a:r>
              <a:rPr lang="en-IN" dirty="0"/>
              <a:t> public class </a:t>
            </a:r>
            <a:r>
              <a:rPr lang="en-IN" dirty="0" err="1"/>
              <a:t>mySingleton</a:t>
            </a:r>
            <a:endParaRPr lang="en-IN" dirty="0"/>
          </a:p>
          <a:p>
            <a:r>
              <a:rPr lang="en-IN" dirty="0"/>
              <a:t> {</a:t>
            </a:r>
          </a:p>
          <a:p>
            <a:r>
              <a:rPr lang="en-IN" dirty="0"/>
              <a:t>     private static </a:t>
            </a:r>
            <a:r>
              <a:rPr lang="en-IN" dirty="0" err="1"/>
              <a:t>mySingleton</a:t>
            </a:r>
            <a:r>
              <a:rPr lang="en-IN" dirty="0"/>
              <a:t> </a:t>
            </a:r>
            <a:r>
              <a:rPr lang="en-IN" dirty="0" err="1"/>
              <a:t>obj</a:t>
            </a:r>
            <a:r>
              <a:rPr lang="en-IN" dirty="0"/>
              <a:t>;</a:t>
            </a:r>
          </a:p>
          <a:p>
            <a:r>
              <a:rPr lang="en-IN" dirty="0"/>
              <a:t>     private </a:t>
            </a:r>
            <a:r>
              <a:rPr lang="en-IN" dirty="0" err="1"/>
              <a:t>mySingleton</a:t>
            </a:r>
            <a:r>
              <a:rPr lang="en-IN" dirty="0"/>
              <a:t>()   </a:t>
            </a:r>
          </a:p>
          <a:p>
            <a:r>
              <a:rPr lang="en-IN" dirty="0"/>
              <a:t>                { </a:t>
            </a:r>
          </a:p>
          <a:p>
            <a:r>
              <a:rPr lang="en-IN" dirty="0"/>
              <a:t>                     </a:t>
            </a:r>
            <a:r>
              <a:rPr lang="en-IN" dirty="0" err="1"/>
              <a:t>Console.WriteLine</a:t>
            </a:r>
            <a:r>
              <a:rPr lang="en-IN" dirty="0"/>
              <a:t>("constructor called");</a:t>
            </a:r>
          </a:p>
          <a:p>
            <a:r>
              <a:rPr lang="en-IN" dirty="0"/>
              <a:t>                }</a:t>
            </a:r>
          </a:p>
          <a:p>
            <a:r>
              <a:rPr lang="en-IN" dirty="0"/>
              <a:t>     public static </a:t>
            </a:r>
            <a:r>
              <a:rPr lang="en-IN" dirty="0" err="1"/>
              <a:t>mySingleton</a:t>
            </a:r>
            <a:r>
              <a:rPr lang="en-IN" dirty="0"/>
              <a:t> </a:t>
            </a:r>
            <a:r>
              <a:rPr lang="en-IN" dirty="0" err="1"/>
              <a:t>getObj</a:t>
            </a:r>
            <a:r>
              <a:rPr lang="en-IN" dirty="0"/>
              <a:t>()</a:t>
            </a:r>
          </a:p>
          <a:p>
            <a:r>
              <a:rPr lang="en-IN" dirty="0"/>
              <a:t>         {</a:t>
            </a:r>
          </a:p>
          <a:p>
            <a:r>
              <a:rPr lang="en-IN" dirty="0"/>
              <a:t>              if (</a:t>
            </a:r>
            <a:r>
              <a:rPr lang="en-IN" dirty="0" err="1"/>
              <a:t>obj</a:t>
            </a:r>
            <a:r>
              <a:rPr lang="en-IN" dirty="0"/>
              <a:t>==null)</a:t>
            </a:r>
          </a:p>
          <a:p>
            <a:r>
              <a:rPr lang="en-IN" dirty="0"/>
              <a:t>                 {</a:t>
            </a:r>
          </a:p>
          <a:p>
            <a:r>
              <a:rPr lang="en-IN" dirty="0"/>
              <a:t>                     </a:t>
            </a:r>
            <a:r>
              <a:rPr lang="en-IN" dirty="0" err="1"/>
              <a:t>obj</a:t>
            </a:r>
            <a:r>
              <a:rPr lang="en-IN" dirty="0"/>
              <a:t> = new </a:t>
            </a:r>
            <a:r>
              <a:rPr lang="en-IN" dirty="0" err="1"/>
              <a:t>mySingleton</a:t>
            </a:r>
            <a:r>
              <a:rPr lang="en-IN" dirty="0"/>
              <a:t>();</a:t>
            </a:r>
          </a:p>
          <a:p>
            <a:r>
              <a:rPr lang="en-IN" dirty="0"/>
              <a:t>                 }</a:t>
            </a:r>
          </a:p>
          <a:p>
            <a:r>
              <a:rPr lang="en-IN" dirty="0"/>
              <a:t>              return </a:t>
            </a:r>
            <a:r>
              <a:rPr lang="en-IN" dirty="0" err="1"/>
              <a:t>obj</a:t>
            </a:r>
            <a:r>
              <a:rPr lang="en-IN" dirty="0"/>
              <a:t>;</a:t>
            </a:r>
          </a:p>
          <a:p>
            <a:r>
              <a:rPr lang="en-IN" dirty="0"/>
              <a:t>          }</a:t>
            </a:r>
          </a:p>
          <a:p>
            <a:r>
              <a:rPr lang="en-IN" dirty="0"/>
              <a:t>     public void show()</a:t>
            </a:r>
          </a:p>
          <a:p>
            <a:r>
              <a:rPr lang="en-IN" dirty="0"/>
              <a:t>     {</a:t>
            </a:r>
          </a:p>
          <a:p>
            <a:r>
              <a:rPr lang="en-IN" dirty="0"/>
              <a:t>         </a:t>
            </a:r>
            <a:r>
              <a:rPr lang="en-IN" dirty="0" err="1"/>
              <a:t>Console.WriteLine</a:t>
            </a:r>
            <a:r>
              <a:rPr lang="en-IN" dirty="0"/>
              <a:t>("show called");</a:t>
            </a:r>
          </a:p>
          <a:p>
            <a:r>
              <a:rPr lang="en-IN" dirty="0"/>
              <a:t>     }</a:t>
            </a:r>
          </a:p>
          <a:p>
            <a:r>
              <a:rPr lang="en-IN" dirty="0"/>
              <a:t> }</a:t>
            </a:r>
          </a:p>
        </p:txBody>
      </p:sp>
      <p:sp>
        <p:nvSpPr>
          <p:cNvPr id="7" name="TextBox 6">
            <a:extLst>
              <a:ext uri="{FF2B5EF4-FFF2-40B4-BE49-F238E27FC236}">
                <a16:creationId xmlns:a16="http://schemas.microsoft.com/office/drawing/2014/main" id="{88B99723-D33D-8656-9CFC-57D586BFE0AE}"/>
              </a:ext>
            </a:extLst>
          </p:cNvPr>
          <p:cNvSpPr txBox="1"/>
          <p:nvPr/>
        </p:nvSpPr>
        <p:spPr>
          <a:xfrm>
            <a:off x="6629400" y="2400300"/>
            <a:ext cx="5943600" cy="3139321"/>
          </a:xfrm>
          <a:prstGeom prst="rect">
            <a:avLst/>
          </a:prstGeom>
          <a:noFill/>
        </p:spPr>
        <p:txBody>
          <a:bodyPr wrap="square">
            <a:spAutoFit/>
          </a:bodyPr>
          <a:lstStyle/>
          <a:p>
            <a:r>
              <a:rPr lang="en-IN" dirty="0">
                <a:solidFill>
                  <a:srgbClr val="00B050"/>
                </a:solidFill>
                <a:latin typeface="Arial" panose="020B0604020202020204" pitchFamily="34" charset="0"/>
                <a:cs typeface="Arial" panose="020B0604020202020204" pitchFamily="34" charset="0"/>
              </a:rPr>
              <a:t>private static void Main(string[] </a:t>
            </a:r>
            <a:r>
              <a:rPr lang="en-IN" dirty="0" err="1">
                <a:solidFill>
                  <a:srgbClr val="00B050"/>
                </a:solidFill>
                <a:latin typeface="Arial" panose="020B0604020202020204" pitchFamily="34" charset="0"/>
                <a:cs typeface="Arial" panose="020B0604020202020204" pitchFamily="34" charset="0"/>
              </a:rPr>
              <a:t>args</a:t>
            </a:r>
            <a:r>
              <a:rPr lang="en-IN" dirty="0">
                <a:solidFill>
                  <a:srgbClr val="00B050"/>
                </a:solidFill>
                <a:latin typeface="Arial" panose="020B0604020202020204" pitchFamily="34" charset="0"/>
                <a:cs typeface="Arial" panose="020B0604020202020204" pitchFamily="34" charset="0"/>
              </a:rPr>
              <a:t>)</a:t>
            </a:r>
          </a:p>
          <a:p>
            <a:r>
              <a:rPr lang="en-IN" dirty="0">
                <a:solidFill>
                  <a:srgbClr val="00B050"/>
                </a:solidFill>
                <a:latin typeface="Arial" panose="020B0604020202020204" pitchFamily="34" charset="0"/>
                <a:cs typeface="Arial" panose="020B0604020202020204" pitchFamily="34" charset="0"/>
              </a:rPr>
              <a:t>{</a:t>
            </a:r>
          </a:p>
          <a:p>
            <a:endParaRPr lang="en-IN" dirty="0">
              <a:solidFill>
                <a:srgbClr val="00B050"/>
              </a:solidFill>
              <a:latin typeface="Arial" panose="020B0604020202020204" pitchFamily="34" charset="0"/>
              <a:cs typeface="Arial" panose="020B0604020202020204" pitchFamily="34" charset="0"/>
            </a:endParaRPr>
          </a:p>
          <a:p>
            <a:r>
              <a:rPr lang="en-IN" dirty="0">
                <a:solidFill>
                  <a:srgbClr val="00B050"/>
                </a:solidFill>
                <a:latin typeface="Arial" panose="020B0604020202020204" pitchFamily="34" charset="0"/>
                <a:cs typeface="Arial" panose="020B0604020202020204" pitchFamily="34" charset="0"/>
              </a:rPr>
              <a:t>    </a:t>
            </a:r>
            <a:r>
              <a:rPr lang="en-IN" dirty="0" err="1">
                <a:solidFill>
                  <a:srgbClr val="00B050"/>
                </a:solidFill>
                <a:latin typeface="Arial" panose="020B0604020202020204" pitchFamily="34" charset="0"/>
                <a:cs typeface="Arial" panose="020B0604020202020204" pitchFamily="34" charset="0"/>
              </a:rPr>
              <a:t>mySingleton</a:t>
            </a:r>
            <a:r>
              <a:rPr lang="en-IN" dirty="0">
                <a:solidFill>
                  <a:srgbClr val="00B050"/>
                </a:solidFill>
                <a:latin typeface="Arial" panose="020B0604020202020204" pitchFamily="34" charset="0"/>
                <a:cs typeface="Arial" panose="020B0604020202020204" pitchFamily="34" charset="0"/>
              </a:rPr>
              <a:t> obj1 = </a:t>
            </a:r>
            <a:r>
              <a:rPr lang="en-IN" dirty="0" err="1">
                <a:solidFill>
                  <a:srgbClr val="00B050"/>
                </a:solidFill>
                <a:latin typeface="Arial" panose="020B0604020202020204" pitchFamily="34" charset="0"/>
                <a:cs typeface="Arial" panose="020B0604020202020204" pitchFamily="34" charset="0"/>
              </a:rPr>
              <a:t>mySingleton.getObj</a:t>
            </a:r>
            <a:r>
              <a:rPr lang="en-IN" dirty="0">
                <a:solidFill>
                  <a:srgbClr val="00B050"/>
                </a:solidFill>
                <a:latin typeface="Arial" panose="020B0604020202020204" pitchFamily="34" charset="0"/>
                <a:cs typeface="Arial" panose="020B0604020202020204" pitchFamily="34" charset="0"/>
              </a:rPr>
              <a:t>();</a:t>
            </a:r>
          </a:p>
          <a:p>
            <a:r>
              <a:rPr lang="en-IN" dirty="0">
                <a:solidFill>
                  <a:srgbClr val="00B050"/>
                </a:solidFill>
                <a:latin typeface="Arial" panose="020B0604020202020204" pitchFamily="34" charset="0"/>
                <a:cs typeface="Arial" panose="020B0604020202020204" pitchFamily="34" charset="0"/>
              </a:rPr>
              <a:t>    obj1.show();</a:t>
            </a:r>
          </a:p>
          <a:p>
            <a:endParaRPr lang="en-IN" dirty="0">
              <a:solidFill>
                <a:srgbClr val="00B050"/>
              </a:solidFill>
              <a:latin typeface="Arial" panose="020B0604020202020204" pitchFamily="34" charset="0"/>
              <a:cs typeface="Arial" panose="020B0604020202020204" pitchFamily="34" charset="0"/>
            </a:endParaRPr>
          </a:p>
          <a:p>
            <a:r>
              <a:rPr lang="en-IN" dirty="0">
                <a:solidFill>
                  <a:srgbClr val="00B050"/>
                </a:solidFill>
                <a:latin typeface="Arial" panose="020B0604020202020204" pitchFamily="34" charset="0"/>
                <a:cs typeface="Arial" panose="020B0604020202020204" pitchFamily="34" charset="0"/>
              </a:rPr>
              <a:t>    </a:t>
            </a:r>
            <a:r>
              <a:rPr lang="en-IN" dirty="0" err="1">
                <a:solidFill>
                  <a:srgbClr val="00B050"/>
                </a:solidFill>
                <a:latin typeface="Arial" panose="020B0604020202020204" pitchFamily="34" charset="0"/>
                <a:cs typeface="Arial" panose="020B0604020202020204" pitchFamily="34" charset="0"/>
              </a:rPr>
              <a:t>mySingleton</a:t>
            </a:r>
            <a:r>
              <a:rPr lang="en-IN" dirty="0">
                <a:solidFill>
                  <a:srgbClr val="00B050"/>
                </a:solidFill>
                <a:latin typeface="Arial" panose="020B0604020202020204" pitchFamily="34" charset="0"/>
                <a:cs typeface="Arial" panose="020B0604020202020204" pitchFamily="34" charset="0"/>
              </a:rPr>
              <a:t> obj2=</a:t>
            </a:r>
            <a:r>
              <a:rPr lang="en-IN" dirty="0" err="1">
                <a:solidFill>
                  <a:srgbClr val="00B050"/>
                </a:solidFill>
                <a:latin typeface="Arial" panose="020B0604020202020204" pitchFamily="34" charset="0"/>
                <a:cs typeface="Arial" panose="020B0604020202020204" pitchFamily="34" charset="0"/>
              </a:rPr>
              <a:t>mySingleton.getObj</a:t>
            </a:r>
            <a:r>
              <a:rPr lang="en-IN" dirty="0">
                <a:solidFill>
                  <a:srgbClr val="00B050"/>
                </a:solidFill>
                <a:latin typeface="Arial" panose="020B0604020202020204" pitchFamily="34" charset="0"/>
                <a:cs typeface="Arial" panose="020B0604020202020204" pitchFamily="34" charset="0"/>
              </a:rPr>
              <a:t>();</a:t>
            </a:r>
          </a:p>
          <a:p>
            <a:r>
              <a:rPr lang="en-IN" dirty="0">
                <a:solidFill>
                  <a:srgbClr val="00B050"/>
                </a:solidFill>
                <a:latin typeface="Arial" panose="020B0604020202020204" pitchFamily="34" charset="0"/>
                <a:cs typeface="Arial" panose="020B0604020202020204" pitchFamily="34" charset="0"/>
              </a:rPr>
              <a:t>    obj2.show();</a:t>
            </a:r>
          </a:p>
          <a:p>
            <a:r>
              <a:rPr lang="en-IN" dirty="0">
                <a:solidFill>
                  <a:srgbClr val="00B050"/>
                </a:solidFill>
                <a:latin typeface="Arial" panose="020B0604020202020204" pitchFamily="34" charset="0"/>
                <a:cs typeface="Arial" panose="020B0604020202020204" pitchFamily="34" charset="0"/>
              </a:rPr>
              <a:t>    </a:t>
            </a:r>
            <a:r>
              <a:rPr lang="en-IN" dirty="0" err="1">
                <a:solidFill>
                  <a:srgbClr val="00B050"/>
                </a:solidFill>
                <a:latin typeface="Arial" panose="020B0604020202020204" pitchFamily="34" charset="0"/>
                <a:cs typeface="Arial" panose="020B0604020202020204" pitchFamily="34" charset="0"/>
              </a:rPr>
              <a:t>Console.WriteLine</a:t>
            </a:r>
            <a:r>
              <a:rPr lang="en-IN" dirty="0">
                <a:solidFill>
                  <a:srgbClr val="00B050"/>
                </a:solidFill>
                <a:latin typeface="Arial" panose="020B0604020202020204" pitchFamily="34" charset="0"/>
                <a:cs typeface="Arial" panose="020B0604020202020204" pitchFamily="34" charset="0"/>
              </a:rPr>
              <a:t>(</a:t>
            </a:r>
            <a:r>
              <a:rPr lang="en-IN" dirty="0" err="1">
                <a:solidFill>
                  <a:srgbClr val="00B050"/>
                </a:solidFill>
                <a:latin typeface="Arial" panose="020B0604020202020204" pitchFamily="34" charset="0"/>
                <a:cs typeface="Arial" panose="020B0604020202020204" pitchFamily="34" charset="0"/>
              </a:rPr>
              <a:t>Object.Equals</a:t>
            </a:r>
            <a:r>
              <a:rPr lang="en-IN" dirty="0">
                <a:solidFill>
                  <a:srgbClr val="00B050"/>
                </a:solidFill>
                <a:latin typeface="Arial" panose="020B0604020202020204" pitchFamily="34" charset="0"/>
                <a:cs typeface="Arial" panose="020B0604020202020204" pitchFamily="34" charset="0"/>
              </a:rPr>
              <a:t>(obj1,obj2));</a:t>
            </a:r>
          </a:p>
          <a:p>
            <a:r>
              <a:rPr lang="en-IN" dirty="0">
                <a:solidFill>
                  <a:srgbClr val="00B050"/>
                </a:solidFill>
                <a:latin typeface="Arial" panose="020B0604020202020204" pitchFamily="34" charset="0"/>
                <a:cs typeface="Arial" panose="020B0604020202020204" pitchFamily="34" charset="0"/>
              </a:rPr>
              <a:t>   </a:t>
            </a:r>
          </a:p>
          <a:p>
            <a:r>
              <a:rPr lang="en-IN" dirty="0">
                <a:solidFill>
                  <a:srgbClr val="00B050"/>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2391980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Method parameter types in C#</a:t>
            </a:r>
          </a:p>
        </p:txBody>
      </p:sp>
      <p:sp>
        <p:nvSpPr>
          <p:cNvPr id="3" name="Content Placeholder 2"/>
          <p:cNvSpPr>
            <a:spLocks noGrp="1"/>
          </p:cNvSpPr>
          <p:nvPr>
            <p:ph idx="1"/>
          </p:nvPr>
        </p:nvSpPr>
        <p:spPr/>
        <p:txBody>
          <a:bodyPr>
            <a:normAutofit fontScale="92500" lnSpcReduction="20000"/>
          </a:bodyPr>
          <a:lstStyle/>
          <a:p>
            <a:pPr marL="596643" indent="-514350">
              <a:buFont typeface="+mj-lt"/>
              <a:buAutoNum type="arabicPeriod"/>
            </a:pPr>
            <a:r>
              <a:rPr lang="en-IN" dirty="0"/>
              <a:t>Named parameters </a:t>
            </a:r>
          </a:p>
          <a:p>
            <a:pPr marL="596643" indent="-514350">
              <a:buFont typeface="+mj-lt"/>
              <a:buAutoNum type="arabicPeriod"/>
            </a:pPr>
            <a:r>
              <a:rPr lang="en-IN" dirty="0"/>
              <a:t>Value parameter</a:t>
            </a:r>
          </a:p>
          <a:p>
            <a:pPr marL="596643" indent="-514350">
              <a:buFont typeface="+mj-lt"/>
              <a:buAutoNum type="arabicPeriod"/>
            </a:pPr>
            <a:r>
              <a:rPr lang="en-IN" dirty="0"/>
              <a:t>Reference parameter</a:t>
            </a:r>
          </a:p>
          <a:p>
            <a:pPr marL="596643" indent="-514350">
              <a:buFont typeface="+mj-lt"/>
              <a:buAutoNum type="arabicPeriod"/>
            </a:pPr>
            <a:r>
              <a:rPr lang="en-IN" dirty="0"/>
              <a:t>Out parameters</a:t>
            </a:r>
          </a:p>
          <a:p>
            <a:pPr marL="596643" indent="-514350">
              <a:buFont typeface="+mj-lt"/>
              <a:buAutoNum type="arabicPeriod"/>
            </a:pPr>
            <a:r>
              <a:rPr lang="en-IN" dirty="0"/>
              <a:t>In parameters</a:t>
            </a:r>
          </a:p>
          <a:p>
            <a:pPr marL="596643" indent="-514350">
              <a:buFont typeface="+mj-lt"/>
              <a:buAutoNum type="arabicPeriod"/>
            </a:pPr>
            <a:r>
              <a:rPr lang="en-IN" dirty="0"/>
              <a:t>Parameter array</a:t>
            </a:r>
          </a:p>
          <a:p>
            <a:pPr marL="596643" indent="-514350">
              <a:buFont typeface="+mj-lt"/>
              <a:buAutoNum type="arabicPeriod"/>
            </a:pPr>
            <a:r>
              <a:rPr lang="en-IN" dirty="0"/>
              <a:t>Default parameter</a:t>
            </a:r>
          </a:p>
          <a:p>
            <a:endParaRPr lang="en-IN" dirty="0"/>
          </a:p>
          <a:p>
            <a:r>
              <a:rPr lang="en-IN" dirty="0"/>
              <a:t>Method parameter and method arguments</a:t>
            </a:r>
          </a:p>
        </p:txBody>
      </p:sp>
    </p:spTree>
    <p:extLst>
      <p:ext uri="{BB962C8B-B14F-4D97-AF65-F5344CB8AC3E}">
        <p14:creationId xmlns:p14="http://schemas.microsoft.com/office/powerpoint/2010/main" val="29977613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7296" y="-38100"/>
            <a:ext cx="9747504" cy="952500"/>
          </a:xfrm>
        </p:spPr>
        <p:txBody>
          <a:bodyPr/>
          <a:lstStyle/>
          <a:p>
            <a:r>
              <a:rPr lang="en-IN" dirty="0"/>
              <a:t>Ref    Vs Out</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663246024"/>
              </p:ext>
            </p:extLst>
          </p:nvPr>
        </p:nvGraphicFramePr>
        <p:xfrm>
          <a:off x="0" y="798053"/>
          <a:ext cx="11887200" cy="4916947"/>
        </p:xfrm>
        <a:graphic>
          <a:graphicData uri="http://schemas.openxmlformats.org/drawingml/2006/table">
            <a:tbl>
              <a:tblPr firstRow="1" bandRow="1">
                <a:tableStyleId>{5C22544A-7EE6-4342-B048-85BDC9FD1C3A}</a:tableStyleId>
              </a:tblPr>
              <a:tblGrid>
                <a:gridCol w="5943600">
                  <a:extLst>
                    <a:ext uri="{9D8B030D-6E8A-4147-A177-3AD203B41FA5}">
                      <a16:colId xmlns:a16="http://schemas.microsoft.com/office/drawing/2014/main" val="720897986"/>
                    </a:ext>
                  </a:extLst>
                </a:gridCol>
                <a:gridCol w="5943600">
                  <a:extLst>
                    <a:ext uri="{9D8B030D-6E8A-4147-A177-3AD203B41FA5}">
                      <a16:colId xmlns:a16="http://schemas.microsoft.com/office/drawing/2014/main" val="2738819405"/>
                    </a:ext>
                  </a:extLst>
                </a:gridCol>
              </a:tblGrid>
              <a:tr h="936191">
                <a:tc>
                  <a:txBody>
                    <a:bodyPr/>
                    <a:lstStyle/>
                    <a:p>
                      <a:pPr algn="ctr" fontAlgn="base"/>
                      <a:r>
                        <a:rPr lang="en-IN" sz="2800" b="0" dirty="0">
                          <a:effectLst/>
                        </a:rPr>
                        <a:t>ref keyword</a:t>
                      </a:r>
                    </a:p>
                  </a:txBody>
                  <a:tcPr marL="76200" marR="76200" marT="76200" marB="76200" anchor="ctr"/>
                </a:tc>
                <a:tc>
                  <a:txBody>
                    <a:bodyPr/>
                    <a:lstStyle/>
                    <a:p>
                      <a:pPr algn="ctr" fontAlgn="base"/>
                      <a:r>
                        <a:rPr lang="en-IN" sz="2800" b="0" dirty="0">
                          <a:effectLst/>
                        </a:rPr>
                        <a:t>out keyword</a:t>
                      </a:r>
                    </a:p>
                  </a:txBody>
                  <a:tcPr marL="76200" marR="76200" marT="76200" marB="76200" anchor="ctr"/>
                </a:tc>
                <a:extLst>
                  <a:ext uri="{0D108BD9-81ED-4DB2-BD59-A6C34878D82A}">
                    <a16:rowId xmlns:a16="http://schemas.microsoft.com/office/drawing/2014/main" val="2099683794"/>
                  </a:ext>
                </a:extLst>
              </a:tr>
              <a:tr h="739098">
                <a:tc>
                  <a:txBody>
                    <a:bodyPr/>
                    <a:lstStyle/>
                    <a:p>
                      <a:pPr algn="l" fontAlgn="base"/>
                      <a:r>
                        <a:rPr lang="en-US" sz="2000" b="0" dirty="0">
                          <a:effectLst/>
                        </a:rPr>
                        <a:t>It is necessary the parameters should initialize before it pass to ref.</a:t>
                      </a:r>
                    </a:p>
                  </a:txBody>
                  <a:tcPr marL="95250" marR="95250" marT="133350" marB="133350" anchor="ctr"/>
                </a:tc>
                <a:tc>
                  <a:txBody>
                    <a:bodyPr/>
                    <a:lstStyle/>
                    <a:p>
                      <a:pPr algn="l" fontAlgn="base"/>
                      <a:r>
                        <a:rPr lang="en-US" sz="2000" b="0">
                          <a:effectLst/>
                        </a:rPr>
                        <a:t>It is not necessary to initialize parameters before it pass to out.</a:t>
                      </a:r>
                    </a:p>
                  </a:txBody>
                  <a:tcPr marL="95250" marR="95250" marT="133350" marB="133350" anchor="ctr"/>
                </a:tc>
                <a:extLst>
                  <a:ext uri="{0D108BD9-81ED-4DB2-BD59-A6C34878D82A}">
                    <a16:rowId xmlns:a16="http://schemas.microsoft.com/office/drawing/2014/main" val="2860107316"/>
                  </a:ext>
                </a:extLst>
              </a:tr>
              <a:tr h="1047056">
                <a:tc>
                  <a:txBody>
                    <a:bodyPr/>
                    <a:lstStyle/>
                    <a:p>
                      <a:pPr algn="l" fontAlgn="base"/>
                      <a:r>
                        <a:rPr lang="en-US" sz="2000" b="0" dirty="0">
                          <a:effectLst/>
                        </a:rPr>
                        <a:t>It is not necessary to initialize the value of a parameter before returning to the calling method.</a:t>
                      </a:r>
                    </a:p>
                  </a:txBody>
                  <a:tcPr marL="95250" marR="95250" marT="133350" marB="133350" anchor="ctr"/>
                </a:tc>
                <a:tc>
                  <a:txBody>
                    <a:bodyPr/>
                    <a:lstStyle/>
                    <a:p>
                      <a:pPr algn="l" fontAlgn="base"/>
                      <a:r>
                        <a:rPr lang="en-US" sz="2000" b="0">
                          <a:effectLst/>
                        </a:rPr>
                        <a:t>It is necessary to initialize the value of a parameter before returning to the calling method.</a:t>
                      </a:r>
                    </a:p>
                  </a:txBody>
                  <a:tcPr marL="95250" marR="95250" marT="133350" marB="133350" anchor="ctr"/>
                </a:tc>
                <a:extLst>
                  <a:ext uri="{0D108BD9-81ED-4DB2-BD59-A6C34878D82A}">
                    <a16:rowId xmlns:a16="http://schemas.microsoft.com/office/drawing/2014/main" val="1537698663"/>
                  </a:ext>
                </a:extLst>
              </a:tr>
              <a:tr h="1047056">
                <a:tc>
                  <a:txBody>
                    <a:bodyPr/>
                    <a:lstStyle/>
                    <a:p>
                      <a:pPr algn="l" fontAlgn="base"/>
                      <a:r>
                        <a:rPr lang="en-US" sz="2000" b="0" dirty="0">
                          <a:effectLst/>
                        </a:rPr>
                        <a:t>The passing of value through ref parameter is useful when the called method also need to change the value of passed parameter.</a:t>
                      </a:r>
                    </a:p>
                  </a:txBody>
                  <a:tcPr marL="95250" marR="95250" marT="133350" marB="133350" anchor="ctr"/>
                </a:tc>
                <a:tc>
                  <a:txBody>
                    <a:bodyPr/>
                    <a:lstStyle/>
                    <a:p>
                      <a:pPr algn="l" fontAlgn="base"/>
                      <a:r>
                        <a:rPr lang="en-US" sz="2000" b="0" dirty="0">
                          <a:effectLst/>
                        </a:rPr>
                        <a:t>The declaring of parameter through out parameter is useful when a method return multiple values.</a:t>
                      </a:r>
                    </a:p>
                  </a:txBody>
                  <a:tcPr marL="95250" marR="95250" marT="133350" marB="133350" anchor="ctr"/>
                </a:tc>
                <a:extLst>
                  <a:ext uri="{0D108BD9-81ED-4DB2-BD59-A6C34878D82A}">
                    <a16:rowId xmlns:a16="http://schemas.microsoft.com/office/drawing/2014/main" val="1412258578"/>
                  </a:ext>
                </a:extLst>
              </a:tr>
              <a:tr h="739098">
                <a:tc>
                  <a:txBody>
                    <a:bodyPr/>
                    <a:lstStyle/>
                    <a:p>
                      <a:pPr algn="l" fontAlgn="base"/>
                      <a:r>
                        <a:rPr lang="en-US" sz="2000" b="0" dirty="0">
                          <a:effectLst/>
                        </a:rPr>
                        <a:t>When ref keyword is used the </a:t>
                      </a:r>
                    </a:p>
                    <a:p>
                      <a:pPr algn="l" fontAlgn="base"/>
                      <a:r>
                        <a:rPr lang="en-US" sz="2000" b="0" dirty="0">
                          <a:solidFill>
                            <a:srgbClr val="FF0000"/>
                          </a:solidFill>
                          <a:effectLst/>
                        </a:rPr>
                        <a:t>data may pass in bi-directional.</a:t>
                      </a:r>
                    </a:p>
                  </a:txBody>
                  <a:tcPr marL="95250" marR="95250" marT="133350" marB="133350" anchor="ctr"/>
                </a:tc>
                <a:tc>
                  <a:txBody>
                    <a:bodyPr/>
                    <a:lstStyle/>
                    <a:p>
                      <a:pPr algn="l" fontAlgn="base"/>
                      <a:r>
                        <a:rPr lang="en-US" sz="2000" b="0" dirty="0">
                          <a:effectLst/>
                        </a:rPr>
                        <a:t>When out keyword is used the </a:t>
                      </a:r>
                      <a:r>
                        <a:rPr lang="en-US" sz="2000" b="0" dirty="0">
                          <a:solidFill>
                            <a:srgbClr val="FF0000"/>
                          </a:solidFill>
                          <a:effectLst/>
                        </a:rPr>
                        <a:t>data only passed in unidirectional.</a:t>
                      </a:r>
                    </a:p>
                  </a:txBody>
                  <a:tcPr marL="95250" marR="95250" marT="133350" marB="133350" anchor="ctr"/>
                </a:tc>
                <a:extLst>
                  <a:ext uri="{0D108BD9-81ED-4DB2-BD59-A6C34878D82A}">
                    <a16:rowId xmlns:a16="http://schemas.microsoft.com/office/drawing/2014/main" val="2951869360"/>
                  </a:ext>
                </a:extLst>
              </a:tr>
            </a:tbl>
          </a:graphicData>
        </a:graphic>
      </p:graphicFrame>
    </p:spTree>
    <p:extLst>
      <p:ext uri="{BB962C8B-B14F-4D97-AF65-F5344CB8AC3E}">
        <p14:creationId xmlns:p14="http://schemas.microsoft.com/office/powerpoint/2010/main" val="4408256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2D880-83BC-A8A3-1802-7DC76C2CD18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26973C0-7ECA-98C6-AD8C-C2769C4AED89}"/>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0679153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6290" y="-114299"/>
            <a:ext cx="9747504" cy="952500"/>
          </a:xfrm>
        </p:spPr>
        <p:txBody>
          <a:bodyPr>
            <a:normAutofit/>
          </a:bodyPr>
          <a:lstStyle/>
          <a:p>
            <a:r>
              <a:rPr lang="en-US" b="1" dirty="0"/>
              <a:t>Features of C# Structures</a:t>
            </a:r>
            <a:endParaRPr lang="en-US" dirty="0"/>
          </a:p>
        </p:txBody>
      </p:sp>
      <p:sp>
        <p:nvSpPr>
          <p:cNvPr id="3" name="Content Placeholder 2"/>
          <p:cNvSpPr>
            <a:spLocks noGrp="1"/>
          </p:cNvSpPr>
          <p:nvPr>
            <p:ph idx="1"/>
          </p:nvPr>
        </p:nvSpPr>
        <p:spPr>
          <a:xfrm>
            <a:off x="1089660" y="571502"/>
            <a:ext cx="10797540" cy="5143499"/>
          </a:xfrm>
        </p:spPr>
        <p:txBody>
          <a:bodyPr>
            <a:normAutofit/>
          </a:bodyPr>
          <a:lstStyle/>
          <a:p>
            <a:r>
              <a:rPr lang="en-US" sz="2800" dirty="0">
                <a:latin typeface="Times New Roman" pitchFamily="18" charset="0"/>
                <a:cs typeface="Times New Roman" pitchFamily="18" charset="0"/>
              </a:rPr>
              <a:t>can have methods, fields, indexers, properties, operator methods, and events</a:t>
            </a:r>
          </a:p>
          <a:p>
            <a:r>
              <a:rPr lang="en-US" sz="2800" dirty="0">
                <a:latin typeface="Times New Roman" pitchFamily="18" charset="0"/>
                <a:cs typeface="Times New Roman" pitchFamily="18" charset="0"/>
              </a:rPr>
              <a:t>can have defined constructors(parameterized constructor only, but not destructors).</a:t>
            </a:r>
          </a:p>
          <a:p>
            <a:r>
              <a:rPr lang="en-US" sz="2800" dirty="0">
                <a:solidFill>
                  <a:srgbClr val="FF0000"/>
                </a:solidFill>
                <a:latin typeface="Times New Roman" pitchFamily="18" charset="0"/>
                <a:cs typeface="Times New Roman" pitchFamily="18" charset="0"/>
              </a:rPr>
              <a:t>cannot have an implicit default constructor</a:t>
            </a:r>
            <a:r>
              <a:rPr lang="en-US" sz="2800" dirty="0">
                <a:latin typeface="Times New Roman" pitchFamily="18" charset="0"/>
                <a:cs typeface="Times New Roman" pitchFamily="18" charset="0"/>
              </a:rPr>
              <a:t> for a structure.</a:t>
            </a:r>
          </a:p>
          <a:p>
            <a:r>
              <a:rPr lang="en-US" sz="2800" dirty="0"/>
              <a:t>structures </a:t>
            </a:r>
            <a:r>
              <a:rPr lang="en-US" sz="2800" dirty="0">
                <a:solidFill>
                  <a:srgbClr val="FF0000"/>
                </a:solidFill>
              </a:rPr>
              <a:t>cannot inherit </a:t>
            </a:r>
            <a:r>
              <a:rPr lang="en-US" sz="2800" dirty="0"/>
              <a:t>other structures or classes.</a:t>
            </a:r>
          </a:p>
          <a:p>
            <a:r>
              <a:rPr lang="en-US" sz="2800" dirty="0"/>
              <a:t>can implement one or more interfaces.</a:t>
            </a:r>
          </a:p>
          <a:p>
            <a:r>
              <a:rPr lang="en-US" sz="2800" dirty="0"/>
              <a:t>structure can be instantiated without using the New operator.</a:t>
            </a:r>
          </a:p>
          <a:p>
            <a:r>
              <a:rPr lang="en-US" sz="2800" dirty="0"/>
              <a:t>If the New operator is not used, the fields remain unassigned and the object cannot be used until all the fields are initialized.</a:t>
            </a:r>
            <a:endParaRPr lang="en-US" sz="2800"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981200" y="-1"/>
            <a:ext cx="11292840" cy="5355312"/>
          </a:xfrm>
          <a:prstGeom prst="rect">
            <a:avLst/>
          </a:prstGeom>
        </p:spPr>
        <p:txBody>
          <a:bodyPr wrap="square">
            <a:spAutoFit/>
          </a:bodyPr>
          <a:lstStyle/>
          <a:p>
            <a:r>
              <a:rPr lang="en-US" dirty="0">
                <a:latin typeface="Times New Roman" pitchFamily="18" charset="0"/>
                <a:cs typeface="Times New Roman" pitchFamily="18" charset="0"/>
              </a:rPr>
              <a:t>namespace ConsoleApplication3</a:t>
            </a:r>
          </a:p>
          <a:p>
            <a:r>
              <a:rPr lang="en-US" dirty="0">
                <a:latin typeface="Times New Roman" pitchFamily="18" charset="0"/>
                <a:cs typeface="Times New Roman" pitchFamily="18" charset="0"/>
              </a:rPr>
              <a:t>{</a:t>
            </a:r>
          </a:p>
          <a:p>
            <a:r>
              <a:rPr lang="en-US" dirty="0">
                <a:latin typeface="Times New Roman" pitchFamily="18" charset="0"/>
                <a:cs typeface="Times New Roman" pitchFamily="18" charset="0"/>
              </a:rPr>
              <a:t>    class </a:t>
            </a:r>
            <a:r>
              <a:rPr lang="en-US" dirty="0" err="1">
                <a:latin typeface="Times New Roman" pitchFamily="18" charset="0"/>
                <a:cs typeface="Times New Roman" pitchFamily="18" charset="0"/>
              </a:rPr>
              <a:t>StructureDemo</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    {</a:t>
            </a:r>
          </a:p>
          <a:p>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struct</a:t>
            </a:r>
            <a:r>
              <a:rPr lang="en-US" dirty="0">
                <a:latin typeface="Times New Roman" pitchFamily="18" charset="0"/>
                <a:cs typeface="Times New Roman" pitchFamily="18" charset="0"/>
              </a:rPr>
              <a:t> student</a:t>
            </a:r>
          </a:p>
          <a:p>
            <a:r>
              <a:rPr lang="en-US" dirty="0">
                <a:latin typeface="Times New Roman" pitchFamily="18" charset="0"/>
                <a:cs typeface="Times New Roman" pitchFamily="18" charset="0"/>
              </a:rPr>
              <a:t>        {</a:t>
            </a:r>
          </a:p>
          <a:p>
            <a:r>
              <a:rPr lang="en-US" dirty="0">
                <a:latin typeface="Times New Roman" pitchFamily="18" charset="0"/>
                <a:cs typeface="Times New Roman" pitchFamily="18" charset="0"/>
              </a:rPr>
              <a:t>            public </a:t>
            </a:r>
            <a:r>
              <a:rPr lang="en-US" dirty="0" err="1">
                <a:latin typeface="Times New Roman" pitchFamily="18" charset="0"/>
                <a:cs typeface="Times New Roman" pitchFamily="18" charset="0"/>
              </a:rPr>
              <a:t>int</a:t>
            </a:r>
            <a:r>
              <a:rPr lang="en-US" dirty="0">
                <a:latin typeface="Times New Roman" pitchFamily="18" charset="0"/>
                <a:cs typeface="Times New Roman" pitchFamily="18" charset="0"/>
              </a:rPr>
              <a:t> roll;</a:t>
            </a:r>
          </a:p>
          <a:p>
            <a:r>
              <a:rPr lang="en-US" dirty="0">
                <a:latin typeface="Times New Roman" pitchFamily="18" charset="0"/>
                <a:cs typeface="Times New Roman" pitchFamily="18" charset="0"/>
              </a:rPr>
              <a:t>            public string name;</a:t>
            </a:r>
          </a:p>
          <a:p>
            <a:r>
              <a:rPr lang="en-US" dirty="0">
                <a:latin typeface="Times New Roman" pitchFamily="18" charset="0"/>
                <a:cs typeface="Times New Roman" pitchFamily="18" charset="0"/>
              </a:rPr>
              <a:t>        }</a:t>
            </a:r>
          </a:p>
          <a:p>
            <a:r>
              <a:rPr lang="en-US" dirty="0">
                <a:latin typeface="Times New Roman" pitchFamily="18" charset="0"/>
                <a:cs typeface="Times New Roman" pitchFamily="18" charset="0"/>
              </a:rPr>
              <a:t>        static void Main(string[] </a:t>
            </a:r>
            <a:r>
              <a:rPr lang="en-US" dirty="0" err="1">
                <a:latin typeface="Times New Roman" pitchFamily="18" charset="0"/>
                <a:cs typeface="Times New Roman" pitchFamily="18" charset="0"/>
              </a:rPr>
              <a:t>args</a:t>
            </a:r>
            <a:r>
              <a:rPr lang="en-US" dirty="0">
                <a:latin typeface="Times New Roman" pitchFamily="18" charset="0"/>
                <a:cs typeface="Times New Roman" pitchFamily="18" charset="0"/>
              </a:rPr>
              <a:t>)</a:t>
            </a:r>
          </a:p>
          <a:p>
            <a:r>
              <a:rPr lang="en-US" dirty="0">
                <a:latin typeface="Times New Roman" pitchFamily="18" charset="0"/>
                <a:cs typeface="Times New Roman" pitchFamily="18" charset="0"/>
              </a:rPr>
              <a:t>        {</a:t>
            </a:r>
          </a:p>
          <a:p>
            <a:r>
              <a:rPr lang="en-US" dirty="0">
                <a:latin typeface="Times New Roman" pitchFamily="18" charset="0"/>
                <a:cs typeface="Times New Roman" pitchFamily="18" charset="0"/>
              </a:rPr>
              <a:t>            student s1;</a:t>
            </a:r>
          </a:p>
          <a:p>
            <a:r>
              <a:rPr lang="en-US" dirty="0">
                <a:latin typeface="Times New Roman" pitchFamily="18" charset="0"/>
                <a:cs typeface="Times New Roman" pitchFamily="18" charset="0"/>
              </a:rPr>
              <a:t>            s1.roll = 123;</a:t>
            </a:r>
          </a:p>
          <a:p>
            <a:r>
              <a:rPr lang="en-US" dirty="0">
                <a:latin typeface="Times New Roman" pitchFamily="18" charset="0"/>
                <a:cs typeface="Times New Roman" pitchFamily="18" charset="0"/>
              </a:rPr>
              <a:t>            s1.name = "</a:t>
            </a:r>
            <a:r>
              <a:rPr lang="en-US" dirty="0" err="1">
                <a:latin typeface="Times New Roman" pitchFamily="18" charset="0"/>
                <a:cs typeface="Times New Roman" pitchFamily="18" charset="0"/>
              </a:rPr>
              <a:t>rajesh</a:t>
            </a:r>
            <a:r>
              <a:rPr lang="en-US" dirty="0">
                <a:latin typeface="Times New Roman" pitchFamily="18" charset="0"/>
                <a:cs typeface="Times New Roman" pitchFamily="18" charset="0"/>
              </a:rPr>
              <a:t>";</a:t>
            </a:r>
          </a:p>
          <a:p>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Console.WriteLine</a:t>
            </a:r>
            <a:r>
              <a:rPr lang="en-US" dirty="0">
                <a:latin typeface="Times New Roman" pitchFamily="18" charset="0"/>
                <a:cs typeface="Times New Roman" pitchFamily="18" charset="0"/>
              </a:rPr>
              <a:t>("Roll={0} and Name={1}", s1.roll, s1.name);</a:t>
            </a:r>
          </a:p>
          <a:p>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Console.ReadLine</a:t>
            </a:r>
            <a:r>
              <a:rPr lang="en-US" dirty="0">
                <a:latin typeface="Times New Roman" pitchFamily="18" charset="0"/>
                <a:cs typeface="Times New Roman" pitchFamily="18" charset="0"/>
              </a:rPr>
              <a:t>();</a:t>
            </a:r>
          </a:p>
          <a:p>
            <a:r>
              <a:rPr lang="en-US" dirty="0">
                <a:latin typeface="Times New Roman" pitchFamily="18" charset="0"/>
                <a:cs typeface="Times New Roman" pitchFamily="18" charset="0"/>
              </a:rPr>
              <a:t>        }</a:t>
            </a:r>
          </a:p>
          <a:p>
            <a:r>
              <a:rPr lang="en-US" dirty="0">
                <a:latin typeface="Times New Roman" pitchFamily="18" charset="0"/>
                <a:cs typeface="Times New Roman" pitchFamily="18" charset="0"/>
              </a:rPr>
              <a:t>    }</a:t>
            </a:r>
          </a:p>
          <a:p>
            <a:r>
              <a:rPr lang="en-US" dirty="0">
                <a:latin typeface="Times New Roman" pitchFamily="18" charset="0"/>
                <a:cs typeface="Times New Roman" pitchFamily="18" charset="0"/>
              </a:rPr>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5404" y="3235"/>
            <a:ext cx="9747504" cy="952500"/>
          </a:xfrm>
        </p:spPr>
        <p:txBody>
          <a:bodyPr>
            <a:normAutofit/>
          </a:bodyPr>
          <a:lstStyle/>
          <a:p>
            <a:r>
              <a:rPr lang="en-US" b="1" dirty="0"/>
              <a:t>Class versus Structure</a:t>
            </a:r>
            <a:endParaRPr lang="en-US" dirty="0"/>
          </a:p>
        </p:txBody>
      </p:sp>
      <p:sp>
        <p:nvSpPr>
          <p:cNvPr id="3" name="Content Placeholder 2"/>
          <p:cNvSpPr>
            <a:spLocks noGrp="1"/>
          </p:cNvSpPr>
          <p:nvPr>
            <p:ph idx="1"/>
          </p:nvPr>
        </p:nvSpPr>
        <p:spPr>
          <a:xfrm>
            <a:off x="1219200" y="857250"/>
            <a:ext cx="10394594" cy="4628884"/>
          </a:xfrm>
        </p:spPr>
        <p:txBody>
          <a:bodyPr/>
          <a:lstStyle/>
          <a:p>
            <a:r>
              <a:rPr lang="en-US" dirty="0">
                <a:solidFill>
                  <a:srgbClr val="FF0000"/>
                </a:solidFill>
              </a:rPr>
              <a:t>classes</a:t>
            </a:r>
            <a:r>
              <a:rPr lang="en-US" dirty="0"/>
              <a:t> are </a:t>
            </a:r>
            <a:r>
              <a:rPr lang="en-US" dirty="0">
                <a:solidFill>
                  <a:srgbClr val="FF0000"/>
                </a:solidFill>
              </a:rPr>
              <a:t>reference</a:t>
            </a:r>
            <a:r>
              <a:rPr lang="en-US" dirty="0"/>
              <a:t> types and </a:t>
            </a:r>
            <a:r>
              <a:rPr lang="en-US" dirty="0">
                <a:solidFill>
                  <a:srgbClr val="FF0000"/>
                </a:solidFill>
              </a:rPr>
              <a:t>structures</a:t>
            </a:r>
            <a:r>
              <a:rPr lang="en-US" dirty="0"/>
              <a:t> are </a:t>
            </a:r>
            <a:r>
              <a:rPr lang="en-US" dirty="0">
                <a:solidFill>
                  <a:srgbClr val="FF0000"/>
                </a:solidFill>
              </a:rPr>
              <a:t>value</a:t>
            </a:r>
            <a:r>
              <a:rPr lang="en-US" dirty="0"/>
              <a:t> types</a:t>
            </a:r>
          </a:p>
          <a:p>
            <a:r>
              <a:rPr lang="en-US" dirty="0"/>
              <a:t>structures do not support inheritance </a:t>
            </a:r>
          </a:p>
          <a:p>
            <a:r>
              <a:rPr lang="en-US" dirty="0"/>
              <a:t>structures cannot have implicit default constructor</a:t>
            </a:r>
          </a:p>
          <a:p>
            <a:r>
              <a:rPr lang="en-US" dirty="0"/>
              <a:t>Structure cannot have destructor</a:t>
            </a:r>
          </a:p>
          <a:p>
            <a:r>
              <a:rPr lang="en-US" dirty="0"/>
              <a:t>Structure are smaller in size as compare to Class</a:t>
            </a:r>
          </a:p>
          <a:p>
            <a:r>
              <a:rPr lang="en-US" dirty="0"/>
              <a:t>Structure is faster as compare to class</a:t>
            </a:r>
          </a:p>
          <a:p>
            <a:r>
              <a:rPr lang="en-US" dirty="0"/>
              <a:t>Structure variable in parameter work as value type and class variable in parameter work as Ref type </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7E4E3-3389-9140-58B5-414177ECF983}"/>
              </a:ext>
            </a:extLst>
          </p:cNvPr>
          <p:cNvSpPr>
            <a:spLocks noGrp="1"/>
          </p:cNvSpPr>
          <p:nvPr>
            <p:ph type="title"/>
          </p:nvPr>
        </p:nvSpPr>
        <p:spPr/>
        <p:txBody>
          <a:bodyPr/>
          <a:lstStyle/>
          <a:p>
            <a:r>
              <a:rPr lang="en-IN" dirty="0"/>
              <a:t>Access Specifiers</a:t>
            </a:r>
          </a:p>
        </p:txBody>
      </p:sp>
      <p:graphicFrame>
        <p:nvGraphicFramePr>
          <p:cNvPr id="4" name="Content Placeholder 3">
            <a:extLst>
              <a:ext uri="{FF2B5EF4-FFF2-40B4-BE49-F238E27FC236}">
                <a16:creationId xmlns:a16="http://schemas.microsoft.com/office/drawing/2014/main" id="{DEB753DC-C270-2688-4CCB-9984661AE24F}"/>
              </a:ext>
            </a:extLst>
          </p:cNvPr>
          <p:cNvGraphicFramePr>
            <a:graphicFrameLocks noGrp="1"/>
          </p:cNvGraphicFramePr>
          <p:nvPr>
            <p:ph idx="1"/>
            <p:extLst>
              <p:ext uri="{D42A27DB-BD31-4B8C-83A1-F6EECF244321}">
                <p14:modId xmlns:p14="http://schemas.microsoft.com/office/powerpoint/2010/main" val="3110601434"/>
              </p:ext>
            </p:extLst>
          </p:nvPr>
        </p:nvGraphicFramePr>
        <p:xfrm>
          <a:off x="1453896" y="1186953"/>
          <a:ext cx="10280904" cy="3757765"/>
        </p:xfrm>
        <a:graphic>
          <a:graphicData uri="http://schemas.openxmlformats.org/drawingml/2006/table">
            <a:tbl>
              <a:tblPr/>
              <a:tblGrid>
                <a:gridCol w="1898904">
                  <a:extLst>
                    <a:ext uri="{9D8B030D-6E8A-4147-A177-3AD203B41FA5}">
                      <a16:colId xmlns:a16="http://schemas.microsoft.com/office/drawing/2014/main" val="1455096815"/>
                    </a:ext>
                  </a:extLst>
                </a:gridCol>
                <a:gridCol w="8382000">
                  <a:extLst>
                    <a:ext uri="{9D8B030D-6E8A-4147-A177-3AD203B41FA5}">
                      <a16:colId xmlns:a16="http://schemas.microsoft.com/office/drawing/2014/main" val="4212296516"/>
                    </a:ext>
                  </a:extLst>
                </a:gridCol>
              </a:tblGrid>
              <a:tr h="441527">
                <a:tc>
                  <a:txBody>
                    <a:bodyPr/>
                    <a:lstStyle/>
                    <a:p>
                      <a:pPr algn="l" fontAlgn="t"/>
                      <a:r>
                        <a:rPr lang="en-IN" sz="1600" b="1" dirty="0">
                          <a:solidFill>
                            <a:srgbClr val="000000"/>
                          </a:solidFill>
                          <a:effectLst/>
                          <a:latin typeface="times new roman" panose="02020603050405020304" pitchFamily="18" charset="0"/>
                        </a:rPr>
                        <a:t>Access Specifier</a:t>
                      </a:r>
                    </a:p>
                  </a:txBody>
                  <a:tcPr marL="100347" marR="100347" marT="100347" marB="10034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7CCBE"/>
                    </a:solidFill>
                  </a:tcPr>
                </a:tc>
                <a:tc>
                  <a:txBody>
                    <a:bodyPr/>
                    <a:lstStyle/>
                    <a:p>
                      <a:pPr algn="l" fontAlgn="t"/>
                      <a:r>
                        <a:rPr lang="en-IN" sz="1600" b="1" dirty="0">
                          <a:solidFill>
                            <a:srgbClr val="000000"/>
                          </a:solidFill>
                          <a:effectLst/>
                          <a:latin typeface="times new roman" panose="02020603050405020304" pitchFamily="18" charset="0"/>
                        </a:rPr>
                        <a:t>Description</a:t>
                      </a:r>
                    </a:p>
                  </a:txBody>
                  <a:tcPr marL="100347" marR="100347" marT="100347" marB="10034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7CCBE"/>
                    </a:solidFill>
                  </a:tcPr>
                </a:tc>
                <a:extLst>
                  <a:ext uri="{0D108BD9-81ED-4DB2-BD59-A6C34878D82A}">
                    <a16:rowId xmlns:a16="http://schemas.microsoft.com/office/drawing/2014/main" val="187324425"/>
                  </a:ext>
                </a:extLst>
              </a:tr>
              <a:tr h="615462">
                <a:tc>
                  <a:txBody>
                    <a:bodyPr/>
                    <a:lstStyle/>
                    <a:p>
                      <a:pPr algn="just" fontAlgn="t"/>
                      <a:r>
                        <a:rPr lang="en-IN" sz="1600">
                          <a:solidFill>
                            <a:srgbClr val="333333"/>
                          </a:solidFill>
                          <a:effectLst/>
                          <a:latin typeface="inter-regular"/>
                        </a:rPr>
                        <a:t>Public</a:t>
                      </a:r>
                    </a:p>
                  </a:txBody>
                  <a:tcPr marL="66898" marR="66898" marT="66898" marB="668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just" fontAlgn="t"/>
                      <a:r>
                        <a:rPr lang="en-US" sz="1600" dirty="0">
                          <a:solidFill>
                            <a:srgbClr val="333333"/>
                          </a:solidFill>
                          <a:effectLst/>
                          <a:latin typeface="inter-regular"/>
                        </a:rPr>
                        <a:t>It specifies that access is not restricted.</a:t>
                      </a:r>
                    </a:p>
                  </a:txBody>
                  <a:tcPr marL="66898" marR="66898" marT="66898" marB="668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193309599"/>
                  </a:ext>
                </a:extLst>
              </a:tr>
              <a:tr h="610551">
                <a:tc>
                  <a:txBody>
                    <a:bodyPr/>
                    <a:lstStyle/>
                    <a:p>
                      <a:pPr algn="just" fontAlgn="t"/>
                      <a:r>
                        <a:rPr lang="en-IN" sz="1600" dirty="0">
                          <a:solidFill>
                            <a:srgbClr val="333333"/>
                          </a:solidFill>
                          <a:effectLst/>
                          <a:latin typeface="inter-regular"/>
                        </a:rPr>
                        <a:t>Protected</a:t>
                      </a:r>
                    </a:p>
                  </a:txBody>
                  <a:tcPr marL="66898" marR="66898" marT="66898" marB="668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F1EB"/>
                    </a:solidFill>
                  </a:tcPr>
                </a:tc>
                <a:tc>
                  <a:txBody>
                    <a:bodyPr/>
                    <a:lstStyle/>
                    <a:p>
                      <a:pPr algn="just" fontAlgn="t"/>
                      <a:r>
                        <a:rPr lang="en-US" sz="1600" dirty="0">
                          <a:solidFill>
                            <a:srgbClr val="333333"/>
                          </a:solidFill>
                          <a:effectLst/>
                          <a:latin typeface="inter-regular"/>
                        </a:rPr>
                        <a:t>It specifies that access is limited to the containing class or in derived class.</a:t>
                      </a:r>
                    </a:p>
                  </a:txBody>
                  <a:tcPr marL="66898" marR="66898" marT="66898" marB="668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F1EB"/>
                    </a:solidFill>
                  </a:tcPr>
                </a:tc>
                <a:extLst>
                  <a:ext uri="{0D108BD9-81ED-4DB2-BD59-A6C34878D82A}">
                    <a16:rowId xmlns:a16="http://schemas.microsoft.com/office/drawing/2014/main" val="738550599"/>
                  </a:ext>
                </a:extLst>
              </a:tr>
              <a:tr h="615462">
                <a:tc>
                  <a:txBody>
                    <a:bodyPr/>
                    <a:lstStyle/>
                    <a:p>
                      <a:pPr algn="just" fontAlgn="t"/>
                      <a:r>
                        <a:rPr lang="en-IN" sz="1600">
                          <a:solidFill>
                            <a:srgbClr val="333333"/>
                          </a:solidFill>
                          <a:effectLst/>
                          <a:latin typeface="inter-regular"/>
                        </a:rPr>
                        <a:t>Internal</a:t>
                      </a:r>
                    </a:p>
                  </a:txBody>
                  <a:tcPr marL="66898" marR="66898" marT="66898" marB="668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just" fontAlgn="t"/>
                      <a:r>
                        <a:rPr lang="en-US" sz="1600">
                          <a:solidFill>
                            <a:srgbClr val="333333"/>
                          </a:solidFill>
                          <a:effectLst/>
                          <a:latin typeface="inter-regular"/>
                        </a:rPr>
                        <a:t>It specifies that access is limited to the current assembly.</a:t>
                      </a:r>
                    </a:p>
                  </a:txBody>
                  <a:tcPr marL="66898" marR="66898" marT="66898" marB="668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4144554523"/>
                  </a:ext>
                </a:extLst>
              </a:tr>
              <a:tr h="856294">
                <a:tc>
                  <a:txBody>
                    <a:bodyPr/>
                    <a:lstStyle/>
                    <a:p>
                      <a:pPr algn="just" fontAlgn="t"/>
                      <a:r>
                        <a:rPr lang="en-IN" sz="1600">
                          <a:solidFill>
                            <a:srgbClr val="333333"/>
                          </a:solidFill>
                          <a:effectLst/>
                          <a:latin typeface="inter-regular"/>
                        </a:rPr>
                        <a:t>protected internal</a:t>
                      </a:r>
                    </a:p>
                  </a:txBody>
                  <a:tcPr marL="66898" marR="66898" marT="66898" marB="668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F1EB"/>
                    </a:solidFill>
                  </a:tcPr>
                </a:tc>
                <a:tc>
                  <a:txBody>
                    <a:bodyPr/>
                    <a:lstStyle/>
                    <a:p>
                      <a:pPr algn="just" fontAlgn="t"/>
                      <a:r>
                        <a:rPr lang="en-US" sz="1600">
                          <a:solidFill>
                            <a:srgbClr val="333333"/>
                          </a:solidFill>
                          <a:effectLst/>
                          <a:latin typeface="inter-regular"/>
                        </a:rPr>
                        <a:t>It specifies that access is limited to the current assembly or types derived from the containing class.</a:t>
                      </a:r>
                    </a:p>
                  </a:txBody>
                  <a:tcPr marL="66898" marR="66898" marT="66898" marB="668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F1EB"/>
                    </a:solidFill>
                  </a:tcPr>
                </a:tc>
                <a:extLst>
                  <a:ext uri="{0D108BD9-81ED-4DB2-BD59-A6C34878D82A}">
                    <a16:rowId xmlns:a16="http://schemas.microsoft.com/office/drawing/2014/main" val="3012224306"/>
                  </a:ext>
                </a:extLst>
              </a:tr>
              <a:tr h="615462">
                <a:tc>
                  <a:txBody>
                    <a:bodyPr/>
                    <a:lstStyle/>
                    <a:p>
                      <a:pPr algn="just" fontAlgn="t"/>
                      <a:r>
                        <a:rPr lang="en-IN" sz="1600" dirty="0">
                          <a:solidFill>
                            <a:srgbClr val="333333"/>
                          </a:solidFill>
                          <a:effectLst/>
                          <a:latin typeface="inter-regular"/>
                        </a:rPr>
                        <a:t>Private</a:t>
                      </a:r>
                    </a:p>
                  </a:txBody>
                  <a:tcPr marL="66898" marR="66898" marT="66898" marB="668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just" fontAlgn="t"/>
                      <a:r>
                        <a:rPr lang="en-US" sz="1600" dirty="0">
                          <a:solidFill>
                            <a:srgbClr val="333333"/>
                          </a:solidFill>
                          <a:effectLst/>
                          <a:latin typeface="inter-regular"/>
                        </a:rPr>
                        <a:t>It specifies that access is limited to the containing type.</a:t>
                      </a:r>
                    </a:p>
                  </a:txBody>
                  <a:tcPr marL="66898" marR="66898" marT="66898" marB="668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273974837"/>
                  </a:ext>
                </a:extLst>
              </a:tr>
            </a:tbl>
          </a:graphicData>
        </a:graphic>
      </p:graphicFrame>
    </p:spTree>
    <p:extLst>
      <p:ext uri="{BB962C8B-B14F-4D97-AF65-F5344CB8AC3E}">
        <p14:creationId xmlns:p14="http://schemas.microsoft.com/office/powerpoint/2010/main" val="24969231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AF127-F957-4332-A64E-F6ACF8C09C7B}"/>
              </a:ext>
            </a:extLst>
          </p:cNvPr>
          <p:cNvSpPr>
            <a:spLocks noGrp="1"/>
          </p:cNvSpPr>
          <p:nvPr>
            <p:ph type="title"/>
          </p:nvPr>
        </p:nvSpPr>
        <p:spPr/>
        <p:txBody>
          <a:bodyPr/>
          <a:lstStyle/>
          <a:p>
            <a:endParaRPr lang="en-IN"/>
          </a:p>
        </p:txBody>
      </p:sp>
      <p:graphicFrame>
        <p:nvGraphicFramePr>
          <p:cNvPr id="4" name="Table 4">
            <a:extLst>
              <a:ext uri="{FF2B5EF4-FFF2-40B4-BE49-F238E27FC236}">
                <a16:creationId xmlns:a16="http://schemas.microsoft.com/office/drawing/2014/main" id="{D1722F95-6A6B-49EC-A11A-E735AADD72FE}"/>
              </a:ext>
            </a:extLst>
          </p:cNvPr>
          <p:cNvGraphicFramePr>
            <a:graphicFrameLocks noGrp="1"/>
          </p:cNvGraphicFramePr>
          <p:nvPr>
            <p:ph idx="1"/>
            <p:extLst>
              <p:ext uri="{D42A27DB-BD31-4B8C-83A1-F6EECF244321}">
                <p14:modId xmlns:p14="http://schemas.microsoft.com/office/powerpoint/2010/main" val="1207062647"/>
              </p:ext>
            </p:extLst>
          </p:nvPr>
        </p:nvGraphicFramePr>
        <p:xfrm>
          <a:off x="0" y="0"/>
          <a:ext cx="11614151" cy="4852273"/>
        </p:xfrm>
        <a:graphic>
          <a:graphicData uri="http://schemas.openxmlformats.org/drawingml/2006/table">
            <a:tbl>
              <a:tblPr firstRow="1" bandRow="1">
                <a:tableStyleId>{5C22544A-7EE6-4342-B048-85BDC9FD1C3A}</a:tableStyleId>
              </a:tblPr>
              <a:tblGrid>
                <a:gridCol w="1214009">
                  <a:extLst>
                    <a:ext uri="{9D8B030D-6E8A-4147-A177-3AD203B41FA5}">
                      <a16:colId xmlns:a16="http://schemas.microsoft.com/office/drawing/2014/main" val="4009117452"/>
                    </a:ext>
                  </a:extLst>
                </a:gridCol>
                <a:gridCol w="1010460">
                  <a:extLst>
                    <a:ext uri="{9D8B030D-6E8A-4147-A177-3AD203B41FA5}">
                      <a16:colId xmlns:a16="http://schemas.microsoft.com/office/drawing/2014/main" val="1861432681"/>
                    </a:ext>
                  </a:extLst>
                </a:gridCol>
                <a:gridCol w="1725099">
                  <a:extLst>
                    <a:ext uri="{9D8B030D-6E8A-4147-A177-3AD203B41FA5}">
                      <a16:colId xmlns:a16="http://schemas.microsoft.com/office/drawing/2014/main" val="505473306"/>
                    </a:ext>
                  </a:extLst>
                </a:gridCol>
                <a:gridCol w="1543509">
                  <a:extLst>
                    <a:ext uri="{9D8B030D-6E8A-4147-A177-3AD203B41FA5}">
                      <a16:colId xmlns:a16="http://schemas.microsoft.com/office/drawing/2014/main" val="590684824"/>
                    </a:ext>
                  </a:extLst>
                </a:gridCol>
                <a:gridCol w="1725099">
                  <a:extLst>
                    <a:ext uri="{9D8B030D-6E8A-4147-A177-3AD203B41FA5}">
                      <a16:colId xmlns:a16="http://schemas.microsoft.com/office/drawing/2014/main" val="2576674317"/>
                    </a:ext>
                  </a:extLst>
                </a:gridCol>
                <a:gridCol w="1623922">
                  <a:extLst>
                    <a:ext uri="{9D8B030D-6E8A-4147-A177-3AD203B41FA5}">
                      <a16:colId xmlns:a16="http://schemas.microsoft.com/office/drawing/2014/main" val="4120810493"/>
                    </a:ext>
                  </a:extLst>
                </a:gridCol>
                <a:gridCol w="2772053">
                  <a:extLst>
                    <a:ext uri="{9D8B030D-6E8A-4147-A177-3AD203B41FA5}">
                      <a16:colId xmlns:a16="http://schemas.microsoft.com/office/drawing/2014/main" val="3596020180"/>
                    </a:ext>
                  </a:extLst>
                </a:gridCol>
              </a:tblGrid>
              <a:tr h="1409700">
                <a:tc>
                  <a:txBody>
                    <a:bodyPr/>
                    <a:lstStyle/>
                    <a:p>
                      <a:endParaRPr lang="en-IN"/>
                    </a:p>
                  </a:txBody>
                  <a:tcPr/>
                </a:tc>
                <a:tc>
                  <a:txBody>
                    <a:bodyPr/>
                    <a:lstStyle/>
                    <a:p>
                      <a:r>
                        <a:rPr lang="en-IN" dirty="0"/>
                        <a:t>In </a:t>
                      </a:r>
                      <a:r>
                        <a:rPr lang="en-IN" dirty="0" err="1"/>
                        <a:t>sidse</a:t>
                      </a:r>
                      <a:r>
                        <a:rPr lang="en-IN" dirty="0"/>
                        <a:t> same Class</a:t>
                      </a:r>
                    </a:p>
                  </a:txBody>
                  <a:tcPr/>
                </a:tc>
                <a:tc>
                  <a:txBody>
                    <a:bodyPr/>
                    <a:lstStyle/>
                    <a:p>
                      <a:r>
                        <a:rPr lang="en-IN" dirty="0"/>
                        <a:t>out side of Class &amp; in same project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In Child Class of same project</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out side of Class &amp; in other project</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In Child Class of other project</a:t>
                      </a:r>
                    </a:p>
                    <a:p>
                      <a:endParaRPr lang="en-IN" dirty="0"/>
                    </a:p>
                  </a:txBody>
                  <a:tcPr/>
                </a:tc>
                <a:tc>
                  <a:txBody>
                    <a:bodyPr/>
                    <a:lstStyle/>
                    <a:p>
                      <a:endParaRPr lang="en-IN" dirty="0"/>
                    </a:p>
                  </a:txBody>
                  <a:tcPr/>
                </a:tc>
                <a:extLst>
                  <a:ext uri="{0D108BD9-81ED-4DB2-BD59-A6C34878D82A}">
                    <a16:rowId xmlns:a16="http://schemas.microsoft.com/office/drawing/2014/main" val="747366313"/>
                  </a:ext>
                </a:extLst>
              </a:tr>
              <a:tr h="600321">
                <a:tc>
                  <a:txBody>
                    <a:bodyPr/>
                    <a:lstStyle/>
                    <a:p>
                      <a:pPr algn="just" fontAlgn="t"/>
                      <a:r>
                        <a:rPr lang="en-IN" sz="1600" dirty="0">
                          <a:solidFill>
                            <a:srgbClr val="333333"/>
                          </a:solidFill>
                          <a:effectLst/>
                          <a:latin typeface="inter-regular"/>
                        </a:rPr>
                        <a:t>Public</a:t>
                      </a:r>
                    </a:p>
                  </a:txBody>
                  <a:tcPr marL="66898" marR="66898" marT="66898" marB="66898"/>
                </a:tc>
                <a:tc>
                  <a:txBody>
                    <a:bodyPr/>
                    <a:lstStyle/>
                    <a:p>
                      <a:r>
                        <a:rPr lang="en-IN" dirty="0"/>
                        <a:t>Y</a:t>
                      </a:r>
                    </a:p>
                  </a:txBody>
                  <a:tcPr/>
                </a:tc>
                <a:tc>
                  <a:txBody>
                    <a:bodyPr/>
                    <a:lstStyle/>
                    <a:p>
                      <a:r>
                        <a:rPr lang="en-IN" dirty="0"/>
                        <a:t>Y</a:t>
                      </a:r>
                    </a:p>
                  </a:txBody>
                  <a:tcPr/>
                </a:tc>
                <a:tc>
                  <a:txBody>
                    <a:bodyPr/>
                    <a:lstStyle/>
                    <a:p>
                      <a:r>
                        <a:rPr lang="en-IN" dirty="0"/>
                        <a:t>Y</a:t>
                      </a:r>
                    </a:p>
                  </a:txBody>
                  <a:tcPr/>
                </a:tc>
                <a:tc>
                  <a:txBody>
                    <a:bodyPr/>
                    <a:lstStyle/>
                    <a:p>
                      <a:r>
                        <a:rPr lang="en-IN" dirty="0"/>
                        <a:t>Y</a:t>
                      </a:r>
                    </a:p>
                  </a:txBody>
                  <a:tcPr/>
                </a:tc>
                <a:tc>
                  <a:txBody>
                    <a:bodyPr/>
                    <a:lstStyle/>
                    <a:p>
                      <a:r>
                        <a:rPr lang="en-IN" dirty="0"/>
                        <a:t>Y</a:t>
                      </a:r>
                    </a:p>
                  </a:txBody>
                  <a:tcPr/>
                </a:tc>
                <a:tc>
                  <a:txBody>
                    <a:bodyPr/>
                    <a:lstStyle/>
                    <a:p>
                      <a:endParaRPr lang="en-IN" dirty="0"/>
                    </a:p>
                  </a:txBody>
                  <a:tcPr/>
                </a:tc>
                <a:extLst>
                  <a:ext uri="{0D108BD9-81ED-4DB2-BD59-A6C34878D82A}">
                    <a16:rowId xmlns:a16="http://schemas.microsoft.com/office/drawing/2014/main" val="468921878"/>
                  </a:ext>
                </a:extLst>
              </a:tr>
              <a:tr h="600321">
                <a:tc>
                  <a:txBody>
                    <a:bodyPr/>
                    <a:lstStyle/>
                    <a:p>
                      <a:pPr algn="just" fontAlgn="t"/>
                      <a:r>
                        <a:rPr lang="en-IN" sz="1600" dirty="0">
                          <a:solidFill>
                            <a:srgbClr val="333333"/>
                          </a:solidFill>
                          <a:effectLst/>
                          <a:latin typeface="inter-regular"/>
                        </a:rPr>
                        <a:t>Protected</a:t>
                      </a:r>
                    </a:p>
                  </a:txBody>
                  <a:tcPr marL="66898" marR="66898" marT="66898" marB="66898"/>
                </a:tc>
                <a:tc>
                  <a:txBody>
                    <a:bodyPr/>
                    <a:lstStyle/>
                    <a:p>
                      <a:r>
                        <a:rPr lang="en-IN" dirty="0">
                          <a:highlight>
                            <a:srgbClr val="00FF00"/>
                          </a:highlight>
                        </a:rPr>
                        <a:t>Y</a:t>
                      </a:r>
                    </a:p>
                  </a:txBody>
                  <a:tcPr/>
                </a:tc>
                <a:tc>
                  <a:txBody>
                    <a:bodyPr/>
                    <a:lstStyle/>
                    <a:p>
                      <a:r>
                        <a:rPr lang="en-IN" dirty="0"/>
                        <a:t>N</a:t>
                      </a:r>
                    </a:p>
                  </a:txBody>
                  <a:tcPr/>
                </a:tc>
                <a:tc>
                  <a:txBody>
                    <a:bodyPr/>
                    <a:lstStyle/>
                    <a:p>
                      <a:r>
                        <a:rPr lang="en-IN" dirty="0">
                          <a:highlight>
                            <a:srgbClr val="00FF00"/>
                          </a:highlight>
                        </a:rPr>
                        <a:t>Y</a:t>
                      </a:r>
                    </a:p>
                  </a:txBody>
                  <a:tcPr/>
                </a:tc>
                <a:tc>
                  <a:txBody>
                    <a:bodyPr/>
                    <a:lstStyle/>
                    <a:p>
                      <a:r>
                        <a:rPr lang="en-IN" dirty="0"/>
                        <a:t>N</a:t>
                      </a:r>
                    </a:p>
                  </a:txBody>
                  <a:tcPr/>
                </a:tc>
                <a:tc>
                  <a:txBody>
                    <a:bodyPr/>
                    <a:lstStyle/>
                    <a:p>
                      <a:r>
                        <a:rPr lang="en-IN" dirty="0">
                          <a:highlight>
                            <a:srgbClr val="00FF00"/>
                          </a:highlight>
                        </a:rPr>
                        <a:t>Y</a:t>
                      </a:r>
                    </a:p>
                  </a:txBody>
                  <a:tcPr/>
                </a:tc>
                <a:tc>
                  <a:txBody>
                    <a:bodyPr/>
                    <a:lstStyle/>
                    <a:p>
                      <a:endParaRPr lang="en-IN" dirty="0"/>
                    </a:p>
                  </a:txBody>
                  <a:tcPr/>
                </a:tc>
                <a:extLst>
                  <a:ext uri="{0D108BD9-81ED-4DB2-BD59-A6C34878D82A}">
                    <a16:rowId xmlns:a16="http://schemas.microsoft.com/office/drawing/2014/main" val="868467354"/>
                  </a:ext>
                </a:extLst>
              </a:tr>
              <a:tr h="600321">
                <a:tc>
                  <a:txBody>
                    <a:bodyPr/>
                    <a:lstStyle/>
                    <a:p>
                      <a:pPr algn="just" fontAlgn="t"/>
                      <a:r>
                        <a:rPr lang="en-IN" sz="1600">
                          <a:solidFill>
                            <a:srgbClr val="333333"/>
                          </a:solidFill>
                          <a:effectLst/>
                          <a:latin typeface="inter-regular"/>
                        </a:rPr>
                        <a:t>Internal</a:t>
                      </a:r>
                    </a:p>
                  </a:txBody>
                  <a:tcPr marL="66898" marR="66898" marT="66898" marB="66898"/>
                </a:tc>
                <a:tc>
                  <a:txBody>
                    <a:bodyPr/>
                    <a:lstStyle/>
                    <a:p>
                      <a:r>
                        <a:rPr lang="en-IN" dirty="0">
                          <a:highlight>
                            <a:srgbClr val="00FF00"/>
                          </a:highlight>
                        </a:rPr>
                        <a:t>Y</a:t>
                      </a:r>
                    </a:p>
                  </a:txBody>
                  <a:tcPr/>
                </a:tc>
                <a:tc>
                  <a:txBody>
                    <a:bodyPr/>
                    <a:lstStyle/>
                    <a:p>
                      <a:r>
                        <a:rPr lang="en-IN" dirty="0">
                          <a:highlight>
                            <a:srgbClr val="00FF00"/>
                          </a:highlight>
                        </a:rPr>
                        <a:t>Y</a:t>
                      </a:r>
                    </a:p>
                  </a:txBody>
                  <a:tcPr/>
                </a:tc>
                <a:tc>
                  <a:txBody>
                    <a:bodyPr/>
                    <a:lstStyle/>
                    <a:p>
                      <a:r>
                        <a:rPr lang="en-IN" dirty="0">
                          <a:highlight>
                            <a:srgbClr val="00FF00"/>
                          </a:highlight>
                        </a:rPr>
                        <a:t>Y</a:t>
                      </a:r>
                    </a:p>
                  </a:txBody>
                  <a:tcPr/>
                </a:tc>
                <a:tc>
                  <a:txBody>
                    <a:bodyPr/>
                    <a:lstStyle/>
                    <a:p>
                      <a:r>
                        <a:rPr lang="en-IN" dirty="0"/>
                        <a:t>N</a:t>
                      </a:r>
                    </a:p>
                  </a:txBody>
                  <a:tcPr/>
                </a:tc>
                <a:tc>
                  <a:txBody>
                    <a:bodyPr/>
                    <a:lstStyle/>
                    <a:p>
                      <a:r>
                        <a:rPr lang="en-IN" dirty="0"/>
                        <a:t>N</a:t>
                      </a:r>
                    </a:p>
                  </a:txBody>
                  <a:tcPr/>
                </a:tc>
                <a:tc>
                  <a:txBody>
                    <a:bodyPr/>
                    <a:lstStyle/>
                    <a:p>
                      <a:endParaRPr lang="en-IN" dirty="0"/>
                    </a:p>
                  </a:txBody>
                  <a:tcPr/>
                </a:tc>
                <a:extLst>
                  <a:ext uri="{0D108BD9-81ED-4DB2-BD59-A6C34878D82A}">
                    <a16:rowId xmlns:a16="http://schemas.microsoft.com/office/drawing/2014/main" val="1129345990"/>
                  </a:ext>
                </a:extLst>
              </a:tr>
              <a:tr h="987949">
                <a:tc>
                  <a:txBody>
                    <a:bodyPr/>
                    <a:lstStyle/>
                    <a:p>
                      <a:pPr algn="just" fontAlgn="t"/>
                      <a:r>
                        <a:rPr lang="en-IN" sz="1600">
                          <a:solidFill>
                            <a:srgbClr val="333333"/>
                          </a:solidFill>
                          <a:effectLst/>
                          <a:latin typeface="inter-regular"/>
                        </a:rPr>
                        <a:t>protected internal</a:t>
                      </a:r>
                    </a:p>
                  </a:txBody>
                  <a:tcPr marL="66898" marR="66898" marT="66898" marB="66898"/>
                </a:tc>
                <a:tc>
                  <a:txBody>
                    <a:bodyPr/>
                    <a:lstStyle/>
                    <a:p>
                      <a:r>
                        <a:rPr lang="en-IN" dirty="0"/>
                        <a:t>Y</a:t>
                      </a:r>
                    </a:p>
                  </a:txBody>
                  <a:tcPr/>
                </a:tc>
                <a:tc>
                  <a:txBody>
                    <a:bodyPr/>
                    <a:lstStyle/>
                    <a:p>
                      <a:r>
                        <a:rPr lang="en-IN" dirty="0">
                          <a:highlight>
                            <a:srgbClr val="FF0000"/>
                          </a:highlight>
                        </a:rPr>
                        <a:t>Y</a:t>
                      </a:r>
                    </a:p>
                  </a:txBody>
                  <a:tcPr/>
                </a:tc>
                <a:tc>
                  <a:txBody>
                    <a:bodyPr/>
                    <a:lstStyle/>
                    <a:p>
                      <a:r>
                        <a:rPr lang="en-IN" dirty="0"/>
                        <a:t>Y</a:t>
                      </a:r>
                    </a:p>
                  </a:txBody>
                  <a:tcPr/>
                </a:tc>
                <a:tc>
                  <a:txBody>
                    <a:bodyPr/>
                    <a:lstStyle/>
                    <a:p>
                      <a:r>
                        <a:rPr lang="en-IN" dirty="0"/>
                        <a:t>N</a:t>
                      </a:r>
                    </a:p>
                  </a:txBody>
                  <a:tcPr/>
                </a:tc>
                <a:tc>
                  <a:txBody>
                    <a:bodyPr/>
                    <a:lstStyle/>
                    <a:p>
                      <a:r>
                        <a:rPr lang="en-IN" dirty="0">
                          <a:highlight>
                            <a:srgbClr val="FF0000"/>
                          </a:highlight>
                        </a:rPr>
                        <a:t>Y</a:t>
                      </a:r>
                    </a:p>
                  </a:txBody>
                  <a:tcPr/>
                </a:tc>
                <a:tc>
                  <a:txBody>
                    <a:bodyPr/>
                    <a:lstStyle/>
                    <a:p>
                      <a:endParaRPr lang="en-IN" dirty="0"/>
                    </a:p>
                  </a:txBody>
                  <a:tcPr/>
                </a:tc>
                <a:extLst>
                  <a:ext uri="{0D108BD9-81ED-4DB2-BD59-A6C34878D82A}">
                    <a16:rowId xmlns:a16="http://schemas.microsoft.com/office/drawing/2014/main" val="2760332131"/>
                  </a:ext>
                </a:extLst>
              </a:tr>
              <a:tr h="600321">
                <a:tc>
                  <a:txBody>
                    <a:bodyPr/>
                    <a:lstStyle/>
                    <a:p>
                      <a:pPr algn="just" fontAlgn="t"/>
                      <a:r>
                        <a:rPr lang="en-IN" sz="1600" dirty="0">
                          <a:solidFill>
                            <a:srgbClr val="333333"/>
                          </a:solidFill>
                          <a:effectLst/>
                          <a:latin typeface="inter-regular"/>
                        </a:rPr>
                        <a:t>Private</a:t>
                      </a:r>
                    </a:p>
                  </a:txBody>
                  <a:tcPr marL="66898" marR="66898" marT="66898" marB="66898"/>
                </a:tc>
                <a:tc>
                  <a:txBody>
                    <a:bodyPr/>
                    <a:lstStyle/>
                    <a:p>
                      <a:r>
                        <a:rPr lang="en-IN" dirty="0">
                          <a:highlight>
                            <a:srgbClr val="00FF00"/>
                          </a:highlight>
                        </a:rPr>
                        <a:t>Y</a:t>
                      </a:r>
                    </a:p>
                  </a:txBody>
                  <a:tcPr/>
                </a:tc>
                <a:tc>
                  <a:txBody>
                    <a:bodyPr/>
                    <a:lstStyle/>
                    <a:p>
                      <a:r>
                        <a:rPr lang="en-IN" dirty="0"/>
                        <a:t>N</a:t>
                      </a:r>
                    </a:p>
                  </a:txBody>
                  <a:tcPr/>
                </a:tc>
                <a:tc>
                  <a:txBody>
                    <a:bodyPr/>
                    <a:lstStyle/>
                    <a:p>
                      <a:r>
                        <a:rPr lang="en-IN" dirty="0"/>
                        <a:t>N</a:t>
                      </a:r>
                    </a:p>
                  </a:txBody>
                  <a:tcPr/>
                </a:tc>
                <a:tc>
                  <a:txBody>
                    <a:bodyPr/>
                    <a:lstStyle/>
                    <a:p>
                      <a:r>
                        <a:rPr lang="en-IN" dirty="0"/>
                        <a:t>N</a:t>
                      </a:r>
                    </a:p>
                  </a:txBody>
                  <a:tcPr/>
                </a:tc>
                <a:tc>
                  <a:txBody>
                    <a:bodyPr/>
                    <a:lstStyle/>
                    <a:p>
                      <a:r>
                        <a:rPr lang="en-IN" dirty="0"/>
                        <a:t>N</a:t>
                      </a:r>
                    </a:p>
                  </a:txBody>
                  <a:tcPr/>
                </a:tc>
                <a:tc>
                  <a:txBody>
                    <a:bodyPr/>
                    <a:lstStyle/>
                    <a:p>
                      <a:endParaRPr lang="en-IN" dirty="0"/>
                    </a:p>
                  </a:txBody>
                  <a:tcPr/>
                </a:tc>
                <a:extLst>
                  <a:ext uri="{0D108BD9-81ED-4DB2-BD59-A6C34878D82A}">
                    <a16:rowId xmlns:a16="http://schemas.microsoft.com/office/drawing/2014/main" val="4019196189"/>
                  </a:ext>
                </a:extLst>
              </a:tr>
            </a:tbl>
          </a:graphicData>
        </a:graphic>
      </p:graphicFrame>
    </p:spTree>
    <p:extLst>
      <p:ext uri="{BB962C8B-B14F-4D97-AF65-F5344CB8AC3E}">
        <p14:creationId xmlns:p14="http://schemas.microsoft.com/office/powerpoint/2010/main" val="15714075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1562100"/>
            <a:ext cx="9747504" cy="2209800"/>
          </a:xfrm>
        </p:spPr>
        <p:txBody>
          <a:bodyPr>
            <a:normAutofit fontScale="90000"/>
          </a:bodyPr>
          <a:lstStyle/>
          <a:p>
            <a:pPr algn="ctr"/>
            <a:r>
              <a:rPr lang="en-US" dirty="0"/>
              <a:t>Types of Classes in C#</a:t>
            </a:r>
            <a:br>
              <a:rPr lang="en-US" dirty="0"/>
            </a:br>
            <a:r>
              <a:rPr lang="en-IN" dirty="0"/>
              <a:t>&amp;</a:t>
            </a:r>
            <a:br>
              <a:rPr lang="en-IN" dirty="0"/>
            </a:br>
            <a:r>
              <a:rPr lang="en-US" dirty="0"/>
              <a:t>Different Types Of Method Parameters in C#</a:t>
            </a:r>
            <a:br>
              <a:rPr lang="en-US" dirty="0"/>
            </a:br>
            <a:endParaRPr lang="en-IN" dirty="0"/>
          </a:p>
        </p:txBody>
      </p:sp>
    </p:spTree>
    <p:extLst>
      <p:ext uri="{BB962C8B-B14F-4D97-AF65-F5344CB8AC3E}">
        <p14:creationId xmlns:p14="http://schemas.microsoft.com/office/powerpoint/2010/main" val="8625489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ctr"/>
            <a:r>
              <a:rPr lang="en-US" dirty="0"/>
              <a:t>Types of Classes in C#</a:t>
            </a:r>
            <a:endParaRPr lang="en-IN" dirty="0"/>
          </a:p>
        </p:txBody>
      </p:sp>
      <p:sp>
        <p:nvSpPr>
          <p:cNvPr id="3" name="Content Placeholder 2"/>
          <p:cNvSpPr>
            <a:spLocks noGrp="1"/>
          </p:cNvSpPr>
          <p:nvPr>
            <p:ph idx="1"/>
          </p:nvPr>
        </p:nvSpPr>
        <p:spPr>
          <a:xfrm>
            <a:off x="1562100" y="1248834"/>
            <a:ext cx="8763000" cy="4127499"/>
          </a:xfrm>
        </p:spPr>
        <p:txBody>
          <a:bodyPr>
            <a:normAutofit fontScale="85000" lnSpcReduction="10000"/>
          </a:bodyPr>
          <a:lstStyle/>
          <a:p>
            <a:r>
              <a:rPr lang="en-IN" dirty="0"/>
              <a:t>Default access specifier of class (internal)</a:t>
            </a:r>
          </a:p>
          <a:p>
            <a:r>
              <a:rPr lang="en-IN" dirty="0"/>
              <a:t>Only </a:t>
            </a:r>
            <a:r>
              <a:rPr lang="en-IN" b="1" dirty="0"/>
              <a:t>internal and public</a:t>
            </a:r>
            <a:r>
              <a:rPr lang="en-IN" dirty="0"/>
              <a:t> access specifiers are allowed</a:t>
            </a:r>
          </a:p>
          <a:p>
            <a:pPr marL="428608" indent="-428608">
              <a:buFont typeface="+mj-lt"/>
              <a:buAutoNum type="arabicPeriod"/>
            </a:pPr>
            <a:r>
              <a:rPr lang="en-IN" dirty="0"/>
              <a:t>Instance class</a:t>
            </a:r>
          </a:p>
          <a:p>
            <a:pPr marL="428608" indent="-428608">
              <a:buFont typeface="+mj-lt"/>
              <a:buAutoNum type="arabicPeriod"/>
            </a:pPr>
            <a:r>
              <a:rPr lang="en-IN" dirty="0"/>
              <a:t>Static class</a:t>
            </a:r>
          </a:p>
          <a:p>
            <a:pPr marL="428608" indent="-428608">
              <a:buFont typeface="+mj-lt"/>
              <a:buAutoNum type="arabicPeriod"/>
            </a:pPr>
            <a:r>
              <a:rPr lang="en-IN" dirty="0"/>
              <a:t>Partial class</a:t>
            </a:r>
          </a:p>
          <a:p>
            <a:pPr marL="428608" indent="-428608">
              <a:buFont typeface="+mj-lt"/>
              <a:buAutoNum type="arabicPeriod"/>
            </a:pPr>
            <a:r>
              <a:rPr lang="en-IN" dirty="0"/>
              <a:t>Nested class</a:t>
            </a:r>
          </a:p>
          <a:p>
            <a:pPr marL="428608" indent="-428608">
              <a:buFont typeface="+mj-lt"/>
              <a:buAutoNum type="arabicPeriod"/>
            </a:pPr>
            <a:r>
              <a:rPr lang="en-IN" dirty="0"/>
              <a:t>Singleton class</a:t>
            </a:r>
          </a:p>
          <a:p>
            <a:pPr marL="428608" indent="-428608">
              <a:buFont typeface="+mj-lt"/>
              <a:buAutoNum type="arabicPeriod"/>
            </a:pPr>
            <a:r>
              <a:rPr lang="en-IN" dirty="0"/>
              <a:t>Abstract class</a:t>
            </a:r>
          </a:p>
          <a:p>
            <a:pPr marL="428608" indent="-428608">
              <a:buFont typeface="+mj-lt"/>
              <a:buAutoNum type="arabicPeriod"/>
            </a:pPr>
            <a:r>
              <a:rPr lang="en-IN" dirty="0"/>
              <a:t>Sealed class</a:t>
            </a:r>
          </a:p>
          <a:p>
            <a:pPr marL="0" indent="0">
              <a:buNone/>
            </a:pPr>
            <a:endParaRPr lang="en-IN" dirty="0"/>
          </a:p>
          <a:p>
            <a:endParaRPr lang="en-IN" dirty="0"/>
          </a:p>
        </p:txBody>
      </p:sp>
    </p:spTree>
    <p:extLst>
      <p:ext uri="{BB962C8B-B14F-4D97-AF65-F5344CB8AC3E}">
        <p14:creationId xmlns:p14="http://schemas.microsoft.com/office/powerpoint/2010/main" val="5583682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4893</TotalTime>
  <Words>1424</Words>
  <Application>Microsoft Office PowerPoint</Application>
  <PresentationFormat>Custom</PresentationFormat>
  <Paragraphs>263</Paragraphs>
  <Slides>24</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24</vt:i4>
      </vt:variant>
    </vt:vector>
  </HeadingPairs>
  <TitlesOfParts>
    <vt:vector size="34" baseType="lpstr">
      <vt:lpstr>Arial</vt:lpstr>
      <vt:lpstr>Consolas</vt:lpstr>
      <vt:lpstr>Gill Sans MT</vt:lpstr>
      <vt:lpstr>inter-regular</vt:lpstr>
      <vt:lpstr>Nunito</vt:lpstr>
      <vt:lpstr>Times New Roman</vt:lpstr>
      <vt:lpstr>Times New Roman</vt:lpstr>
      <vt:lpstr>Verdana</vt:lpstr>
      <vt:lpstr>Wingdings 2</vt:lpstr>
      <vt:lpstr>Solstice</vt:lpstr>
      <vt:lpstr>C# Class And Structure</vt:lpstr>
      <vt:lpstr>structure</vt:lpstr>
      <vt:lpstr>Features of C# Structures</vt:lpstr>
      <vt:lpstr>PowerPoint Presentation</vt:lpstr>
      <vt:lpstr>Class versus Structure</vt:lpstr>
      <vt:lpstr>Access Specifiers</vt:lpstr>
      <vt:lpstr>PowerPoint Presentation</vt:lpstr>
      <vt:lpstr>Types of Classes in C# &amp; Different Types Of Method Parameters in C# </vt:lpstr>
      <vt:lpstr>Types of Classes in C#</vt:lpstr>
      <vt:lpstr>Static class</vt:lpstr>
      <vt:lpstr>Characteristic of a static class. </vt:lpstr>
      <vt:lpstr>Partial class</vt:lpstr>
      <vt:lpstr>Characteristic of Partial class.</vt:lpstr>
      <vt:lpstr>Nested class</vt:lpstr>
      <vt:lpstr>PowerPoint Presentation</vt:lpstr>
      <vt:lpstr>PowerPoint Presentation</vt:lpstr>
      <vt:lpstr>Sealed Class</vt:lpstr>
      <vt:lpstr>Sealed method</vt:lpstr>
      <vt:lpstr>PowerPoint Presentation</vt:lpstr>
      <vt:lpstr>Singleton class</vt:lpstr>
      <vt:lpstr>PowerPoint Presentation</vt:lpstr>
      <vt:lpstr>Method parameter types in C#</vt:lpstr>
      <vt:lpstr>Ref    Vs Out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Class And Structure</dc:title>
  <dc:creator>Pravin</dc:creator>
  <cp:lastModifiedBy>Acer</cp:lastModifiedBy>
  <cp:revision>70</cp:revision>
  <dcterms:created xsi:type="dcterms:W3CDTF">2006-08-16T00:00:00Z</dcterms:created>
  <dcterms:modified xsi:type="dcterms:W3CDTF">2024-10-21T11:27:56Z</dcterms:modified>
</cp:coreProperties>
</file>