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66F0-58BE-4253-8177-B56EF4481366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B39B-206E-4FC4-B7EA-00AE89234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817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66F0-58BE-4253-8177-B56EF4481366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B39B-206E-4FC4-B7EA-00AE89234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78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66F0-58BE-4253-8177-B56EF4481366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B39B-206E-4FC4-B7EA-00AE89234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66F0-58BE-4253-8177-B56EF4481366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B39B-206E-4FC4-B7EA-00AE89234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27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66F0-58BE-4253-8177-B56EF4481366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B39B-206E-4FC4-B7EA-00AE89234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45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66F0-58BE-4253-8177-B56EF4481366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B39B-206E-4FC4-B7EA-00AE89234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908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66F0-58BE-4253-8177-B56EF4481366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B39B-206E-4FC4-B7EA-00AE89234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820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66F0-58BE-4253-8177-B56EF4481366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B39B-206E-4FC4-B7EA-00AE89234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713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66F0-58BE-4253-8177-B56EF4481366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B39B-206E-4FC4-B7EA-00AE89234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116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66F0-58BE-4253-8177-B56EF4481366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B39B-206E-4FC4-B7EA-00AE89234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375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66F0-58BE-4253-8177-B56EF4481366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B39B-206E-4FC4-B7EA-00AE89234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18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166F0-58BE-4253-8177-B56EF4481366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5B39B-206E-4FC4-B7EA-00AE89234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854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String and StringBuilder in C#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4525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Replace String in </a:t>
            </a:r>
            <a:r>
              <a:rPr lang="en-IN" dirty="0" err="1"/>
              <a:t>StringBuilder</a:t>
            </a:r>
            <a:endParaRPr lang="en-IN" dirty="0"/>
          </a:p>
          <a:p>
            <a:pPr marL="0" indent="0">
              <a:buNone/>
            </a:pPr>
            <a:r>
              <a:rPr lang="en-US" alt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StringBuilder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sb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StringBuilder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World!"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 	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sb.Replace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"World"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"C#"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 	</a:t>
            </a:r>
            <a:r>
              <a:rPr lang="en-US" alt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.WriteLine(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sb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//output: Hello C#!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095967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4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B0699-A15C-C3E8-B15D-1BAAC466D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 in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45D82-5622-FAF3-6E88-005990F48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An array is a group of like-typed variables that are referred to by a common name.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In </a:t>
            </a:r>
            <a:r>
              <a:rPr lang="en-US" b="1" i="0" u="sng" dirty="0">
                <a:effectLst/>
                <a:latin typeface="Nunito" pitchFamily="2" charset="0"/>
              </a:rPr>
              <a:t>C#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the allocation of memory for the arrays is done dynamically. 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Length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of the array specifies the number of elements present in the array.</a:t>
            </a:r>
            <a:endParaRPr lang="en-US" dirty="0">
              <a:solidFill>
                <a:srgbClr val="273239"/>
              </a:solidFill>
              <a:latin typeface="Nunito" pitchFamily="2" charset="0"/>
            </a:endParaRP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Arrays in 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C#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work 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differently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than they do in 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C/C++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  <a:endParaRPr lang="en-US" dirty="0">
              <a:solidFill>
                <a:srgbClr val="273239"/>
              </a:solidFill>
              <a:latin typeface="Nunito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2346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52A85-4562-CB07-AB12-8C157A140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Important Points to Remember About Arrays in C#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400A5-1297-DC7F-D73E-7D7F8BABA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9692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String is immutable</a:t>
            </a:r>
          </a:p>
          <a:p>
            <a:pPr lvl="1"/>
            <a:r>
              <a:rPr lang="en-IN" dirty="0" err="1"/>
              <a:t>ie</a:t>
            </a:r>
            <a:r>
              <a:rPr lang="en-IN" dirty="0"/>
              <a:t> can’t change once created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    </a:t>
            </a:r>
          </a:p>
        </p:txBody>
      </p:sp>
      <p:pic>
        <p:nvPicPr>
          <p:cNvPr id="1026" name="Picture 2" descr="Memory allocation for St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731" y="646990"/>
            <a:ext cx="5912425" cy="508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flipH="1">
            <a:off x="411479" y="3435531"/>
            <a:ext cx="5029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String s1=“Hello World!!”</a:t>
            </a:r>
          </a:p>
          <a:p>
            <a:endParaRPr lang="en-IN" dirty="0"/>
          </a:p>
          <a:p>
            <a:r>
              <a:rPr lang="en-IN" dirty="0"/>
              <a:t>s1=s1+”from Tutorials Teacher”</a:t>
            </a:r>
          </a:p>
          <a:p>
            <a:endParaRPr lang="en-IN" dirty="0"/>
          </a:p>
          <a:p>
            <a:r>
              <a:rPr lang="en-IN" dirty="0"/>
              <a:t>Console.WriteLine(s1);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84217" y="5551714"/>
            <a:ext cx="509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Output : Hello World!!from Tutorials Teacher</a:t>
            </a:r>
          </a:p>
        </p:txBody>
      </p:sp>
    </p:spTree>
    <p:extLst>
      <p:ext uri="{BB962C8B-B14F-4D97-AF65-F5344CB8AC3E}">
        <p14:creationId xmlns:p14="http://schemas.microsoft.com/office/powerpoint/2010/main" val="959928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550"/>
            <a:ext cx="10515600" cy="1325563"/>
          </a:xfrm>
        </p:spPr>
        <p:txBody>
          <a:bodyPr/>
          <a:lstStyle/>
          <a:p>
            <a:r>
              <a:rPr lang="en-IN" dirty="0"/>
              <a:t>C# String methods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9198448"/>
              </p:ext>
            </p:extLst>
          </p:nvPr>
        </p:nvGraphicFramePr>
        <p:xfrm>
          <a:off x="334851" y="1208313"/>
          <a:ext cx="11984689" cy="413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9274">
                  <a:extLst>
                    <a:ext uri="{9D8B030D-6E8A-4147-A177-3AD203B41FA5}">
                      <a16:colId xmlns:a16="http://schemas.microsoft.com/office/drawing/2014/main" val="2871676690"/>
                    </a:ext>
                  </a:extLst>
                </a:gridCol>
                <a:gridCol w="8925415">
                  <a:extLst>
                    <a:ext uri="{9D8B030D-6E8A-4147-A177-3AD203B41FA5}">
                      <a16:colId xmlns:a16="http://schemas.microsoft.com/office/drawing/2014/main" val="2639058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 Name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:a16="http://schemas.microsoft.com/office/drawing/2014/main" val="3353333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u="none" strike="noStrike" dirty="0">
                          <a:solidFill>
                            <a:srgbClr val="008000"/>
                          </a:solidFill>
                          <a:effectLst/>
                          <a:latin typeface="inter-regular"/>
                        </a:rPr>
                        <a:t>Compare(String, String)</a:t>
                      </a:r>
                      <a:endParaRPr lang="en-IN" sz="24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compares two specified String objects. It returns an integer that indicates their relative position in the sort order.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27047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u="none" strike="noStrike" dirty="0">
                          <a:solidFill>
                            <a:srgbClr val="008000"/>
                          </a:solidFill>
                          <a:effectLst/>
                          <a:latin typeface="inter-regular"/>
                        </a:rPr>
                        <a:t>CompareTo(String)</a:t>
                      </a:r>
                      <a:endParaRPr lang="en-IN" sz="24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compare this instance with a specified String object. It indicates whether this instance precedes, follows, or appears in the same position in the sort order as the specified string.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632764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u="none" strike="noStrike" dirty="0">
                          <a:solidFill>
                            <a:srgbClr val="008000"/>
                          </a:solidFill>
                          <a:effectLst/>
                          <a:latin typeface="inter-regular"/>
                        </a:rPr>
                        <a:t>Concat(String, String)</a:t>
                      </a:r>
                      <a:endParaRPr lang="en-IN" sz="24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concatenate two specified instances of String.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9347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u="none" strike="noStrike" dirty="0">
                          <a:solidFill>
                            <a:srgbClr val="008000"/>
                          </a:solidFill>
                          <a:effectLst/>
                          <a:latin typeface="inter-regular"/>
                        </a:rPr>
                        <a:t>Contains(String)</a:t>
                      </a:r>
                      <a:endParaRPr lang="en-IN" sz="24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return a value indicating whether a specified substring occurs within this string.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45060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2714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4309862"/>
              </p:ext>
            </p:extLst>
          </p:nvPr>
        </p:nvGraphicFramePr>
        <p:xfrm>
          <a:off x="681445" y="0"/>
          <a:ext cx="10515600" cy="582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7158219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673821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94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 u="none" strike="noStrike" dirty="0">
                          <a:solidFill>
                            <a:srgbClr val="008000"/>
                          </a:solidFill>
                          <a:effectLst/>
                          <a:latin typeface="inter-regular"/>
                        </a:rPr>
                        <a:t>CopyTo(Int32, Char[], Int32, Int32)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copy a specified number of characters from a specified position in this instance to a specified position in an array of Unicode characters.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96553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 u="none" strike="noStrike" dirty="0" err="1">
                          <a:solidFill>
                            <a:srgbClr val="008000"/>
                          </a:solidFill>
                          <a:effectLst/>
                          <a:latin typeface="inter-regular"/>
                        </a:rPr>
                        <a:t>IndexOf</a:t>
                      </a:r>
                      <a:r>
                        <a:rPr lang="en-IN" u="none" strike="noStrike" dirty="0">
                          <a:solidFill>
                            <a:srgbClr val="008000"/>
                          </a:solidFill>
                          <a:effectLst/>
                          <a:latin typeface="inter-regular"/>
                        </a:rPr>
                        <a:t>(String)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report the zero-based index of the first occurrence of the specified string in this instance.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603536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 u="none" strike="noStrike" dirty="0">
                          <a:solidFill>
                            <a:srgbClr val="008000"/>
                          </a:solidFill>
                          <a:effectLst/>
                          <a:latin typeface="inter-regular"/>
                        </a:rPr>
                        <a:t>Insert(Int32, String)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return a new string in which a specified string is inserted at a specified index position.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226109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 u="none" strike="noStrike" dirty="0">
                          <a:solidFill>
                            <a:srgbClr val="008000"/>
                          </a:solidFill>
                          <a:effectLst/>
                          <a:latin typeface="inter-regular"/>
                        </a:rPr>
                        <a:t>Join(String, String[])   (Method of string</a:t>
                      </a:r>
                      <a:r>
                        <a:rPr lang="en-IN" u="none" strike="noStrike" baseline="0" dirty="0">
                          <a:solidFill>
                            <a:srgbClr val="008000"/>
                          </a:solidFill>
                          <a:effectLst/>
                          <a:latin typeface="inter-regular"/>
                        </a:rPr>
                        <a:t> class)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concatenate all the elements of a string array, using the specified separator between each element.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150249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 u="none" strike="noStrike" dirty="0">
                          <a:solidFill>
                            <a:srgbClr val="008000"/>
                          </a:solidFill>
                          <a:effectLst/>
                          <a:latin typeface="inter-regular"/>
                        </a:rPr>
                        <a:t>Split(Char[])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split a string into substrings that are based on the characters in an array.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86828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 u="none" strike="noStrike" dirty="0">
                          <a:solidFill>
                            <a:srgbClr val="008000"/>
                          </a:solidFill>
                          <a:effectLst/>
                          <a:latin typeface="inter-regular"/>
                        </a:rPr>
                        <a:t>ToCharArray()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copy the characters in this instance to a Unicode character array.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119472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IN" u="none" strike="noStrike" dirty="0">
                          <a:solidFill>
                            <a:srgbClr val="008000"/>
                          </a:solidFill>
                          <a:effectLst/>
                          <a:latin typeface="inter-regular"/>
                        </a:rPr>
                        <a:t>Trim()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remove all leading and trailing white-space characters from the current String object.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763381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212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StringBuilder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StringBuilder</a:t>
            </a:r>
            <a:r>
              <a:rPr lang="en-IN" dirty="0"/>
              <a:t> is mutable class</a:t>
            </a:r>
          </a:p>
          <a:p>
            <a:endParaRPr lang="en-IN" dirty="0"/>
          </a:p>
        </p:txBody>
      </p:sp>
      <p:pic>
        <p:nvPicPr>
          <p:cNvPr id="2050" name="Picture 2" descr="Memory allocation for StringBuil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438" y="1690687"/>
            <a:ext cx="5409920" cy="44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flipH="1">
            <a:off x="424542" y="2690336"/>
            <a:ext cx="6144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StringBuilder</a:t>
            </a:r>
            <a:r>
              <a:rPr lang="en-IN" dirty="0"/>
              <a:t> s1=new </a:t>
            </a:r>
            <a:r>
              <a:rPr lang="en-IN" dirty="0" err="1"/>
              <a:t>StringBuilder</a:t>
            </a:r>
            <a:r>
              <a:rPr lang="en-IN" dirty="0"/>
              <a:t>(“Hello World!!”);</a:t>
            </a:r>
          </a:p>
          <a:p>
            <a:endParaRPr lang="en-IN" dirty="0"/>
          </a:p>
          <a:p>
            <a:r>
              <a:rPr lang="en-IN" dirty="0"/>
              <a:t>S1.append(”from Tutorials Teacher”);</a:t>
            </a:r>
          </a:p>
          <a:p>
            <a:endParaRPr lang="en-IN" dirty="0"/>
          </a:p>
          <a:p>
            <a:r>
              <a:rPr lang="en-IN"/>
              <a:t>Console.WriteLine(s1.toString());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5770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407609"/>
          </a:xfrm>
        </p:spPr>
        <p:txBody>
          <a:bodyPr/>
          <a:lstStyle/>
          <a:p>
            <a:r>
              <a:rPr lang="en-IN" dirty="0"/>
              <a:t>Retrieve String from </a:t>
            </a:r>
            <a:r>
              <a:rPr lang="en-IN" dirty="0" err="1"/>
              <a:t>StringBuilder</a:t>
            </a:r>
            <a:endParaRPr lang="en-IN" dirty="0"/>
          </a:p>
          <a:p>
            <a:pPr marL="0" indent="0">
              <a:buNone/>
            </a:pPr>
            <a:r>
              <a:rPr lang="en-US" alt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StringBuilder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sb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StringBuilder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World!"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	 </a:t>
            </a:r>
            <a:r>
              <a:rPr lang="en-US" alt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greet =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sb.ToString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//returns "Hello World!"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Add/Append String to </a:t>
            </a:r>
            <a:r>
              <a:rPr lang="en-IN" dirty="0" err="1"/>
              <a:t>StringBuilder</a:t>
            </a:r>
            <a:endParaRPr lang="en-IN" dirty="0"/>
          </a:p>
          <a:p>
            <a:pPr marL="0" indent="0">
              <a:buNone/>
            </a:pPr>
            <a:r>
              <a:rPr lang="en-US" alt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StringBuilder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sb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StringBuilder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sb.Append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 "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sb.AppendLine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"World!"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sb.AppendLine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 C#"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213165"/>
            <a:ext cx="70931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95967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769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Insert String into </a:t>
            </a:r>
            <a:r>
              <a:rPr lang="en-IN" dirty="0" err="1"/>
              <a:t>StringBuilder</a:t>
            </a:r>
            <a:endParaRPr lang="en-IN" dirty="0"/>
          </a:p>
          <a:p>
            <a:pPr marL="457200" lvl="1" indent="0">
              <a:buNone/>
            </a:pPr>
            <a:r>
              <a:rPr lang="en-US" alt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StringBuilder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sb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StringBuilder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World!"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marL="457200" lvl="1" indent="0">
              <a:buNone/>
            </a:pP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sb.Insert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(5,</a:t>
            </a:r>
            <a:r>
              <a:rPr lang="en-US" alt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 C#"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marL="457200" lvl="1" indent="0">
              <a:buNone/>
            </a:pPr>
            <a:r>
              <a:rPr lang="en-US" alt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.WriteLine(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sb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//output: Hello C# World!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sz="2400" dirty="0"/>
          </a:p>
          <a:p>
            <a:r>
              <a:rPr lang="en-IN" dirty="0"/>
              <a:t>Remove String in </a:t>
            </a:r>
            <a:r>
              <a:rPr lang="en-IN" dirty="0" err="1"/>
              <a:t>StringBuilder</a:t>
            </a:r>
            <a:endParaRPr lang="en-IN" dirty="0"/>
          </a:p>
          <a:p>
            <a:pPr marL="0" indent="0">
              <a:buNone/>
            </a:pPr>
            <a:r>
              <a:rPr lang="en-US" alt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StringBuilder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sb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StringBuilder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World!"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,50); 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sb.Remove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(6, 7); 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.WriteLine(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sb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//output: Hello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095967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95967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873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9142</TotalTime>
  <Words>617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inter-regular</vt:lpstr>
      <vt:lpstr>Nunito</vt:lpstr>
      <vt:lpstr>times new roman</vt:lpstr>
      <vt:lpstr>Office Theme</vt:lpstr>
      <vt:lpstr>String and StringBuilder in C#</vt:lpstr>
      <vt:lpstr>Array in C#</vt:lpstr>
      <vt:lpstr>Important Points to Remember About Arrays in C#</vt:lpstr>
      <vt:lpstr>String</vt:lpstr>
      <vt:lpstr>C# String methods</vt:lpstr>
      <vt:lpstr>PowerPoint Presentation</vt:lpstr>
      <vt:lpstr>StringBuilder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Handing</dc:title>
  <dc:creator>Pravin</dc:creator>
  <cp:lastModifiedBy>pravin gaikwad</cp:lastModifiedBy>
  <cp:revision>21</cp:revision>
  <dcterms:created xsi:type="dcterms:W3CDTF">2022-09-12T08:53:41Z</dcterms:created>
  <dcterms:modified xsi:type="dcterms:W3CDTF">2024-07-18T10:28:47Z</dcterms:modified>
</cp:coreProperties>
</file>