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67" r:id="rId15"/>
    <p:sldId id="268"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81BB4F-4918-411D-BFEC-C7032DEE25A5}"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04600-5FFD-420C-AF4F-26ABA3AEB872}" type="slidenum">
              <a:rPr lang="en-US" smtClean="0"/>
              <a:t>‹#›</a:t>
            </a:fld>
            <a:endParaRPr lang="en-US"/>
          </a:p>
        </p:txBody>
      </p:sp>
    </p:spTree>
    <p:extLst>
      <p:ext uri="{BB962C8B-B14F-4D97-AF65-F5344CB8AC3E}">
        <p14:creationId xmlns:p14="http://schemas.microsoft.com/office/powerpoint/2010/main" val="279600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81BB4F-4918-411D-BFEC-C7032DEE25A5}"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04600-5FFD-420C-AF4F-26ABA3AEB872}" type="slidenum">
              <a:rPr lang="en-US" smtClean="0"/>
              <a:t>‹#›</a:t>
            </a:fld>
            <a:endParaRPr lang="en-US"/>
          </a:p>
        </p:txBody>
      </p:sp>
    </p:spTree>
    <p:extLst>
      <p:ext uri="{BB962C8B-B14F-4D97-AF65-F5344CB8AC3E}">
        <p14:creationId xmlns:p14="http://schemas.microsoft.com/office/powerpoint/2010/main" val="20164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81BB4F-4918-411D-BFEC-C7032DEE25A5}"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04600-5FFD-420C-AF4F-26ABA3AEB872}" type="slidenum">
              <a:rPr lang="en-US" smtClean="0"/>
              <a:t>‹#›</a:t>
            </a:fld>
            <a:endParaRPr lang="en-US"/>
          </a:p>
        </p:txBody>
      </p:sp>
    </p:spTree>
    <p:extLst>
      <p:ext uri="{BB962C8B-B14F-4D97-AF65-F5344CB8AC3E}">
        <p14:creationId xmlns:p14="http://schemas.microsoft.com/office/powerpoint/2010/main" val="5573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81BB4F-4918-411D-BFEC-C7032DEE25A5}"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04600-5FFD-420C-AF4F-26ABA3AEB872}" type="slidenum">
              <a:rPr lang="en-US" smtClean="0"/>
              <a:t>‹#›</a:t>
            </a:fld>
            <a:endParaRPr lang="en-US"/>
          </a:p>
        </p:txBody>
      </p:sp>
    </p:spTree>
    <p:extLst>
      <p:ext uri="{BB962C8B-B14F-4D97-AF65-F5344CB8AC3E}">
        <p14:creationId xmlns:p14="http://schemas.microsoft.com/office/powerpoint/2010/main" val="248079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81BB4F-4918-411D-BFEC-C7032DEE25A5}"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04600-5FFD-420C-AF4F-26ABA3AEB872}" type="slidenum">
              <a:rPr lang="en-US" smtClean="0"/>
              <a:t>‹#›</a:t>
            </a:fld>
            <a:endParaRPr lang="en-US"/>
          </a:p>
        </p:txBody>
      </p:sp>
    </p:spTree>
    <p:extLst>
      <p:ext uri="{BB962C8B-B14F-4D97-AF65-F5344CB8AC3E}">
        <p14:creationId xmlns:p14="http://schemas.microsoft.com/office/powerpoint/2010/main" val="37552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81BB4F-4918-411D-BFEC-C7032DEE25A5}"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04600-5FFD-420C-AF4F-26ABA3AEB872}" type="slidenum">
              <a:rPr lang="en-US" smtClean="0"/>
              <a:t>‹#›</a:t>
            </a:fld>
            <a:endParaRPr lang="en-US"/>
          </a:p>
        </p:txBody>
      </p:sp>
    </p:spTree>
    <p:extLst>
      <p:ext uri="{BB962C8B-B14F-4D97-AF65-F5344CB8AC3E}">
        <p14:creationId xmlns:p14="http://schemas.microsoft.com/office/powerpoint/2010/main" val="220796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81BB4F-4918-411D-BFEC-C7032DEE25A5}"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04600-5FFD-420C-AF4F-26ABA3AEB872}" type="slidenum">
              <a:rPr lang="en-US" smtClean="0"/>
              <a:t>‹#›</a:t>
            </a:fld>
            <a:endParaRPr lang="en-US"/>
          </a:p>
        </p:txBody>
      </p:sp>
    </p:spTree>
    <p:extLst>
      <p:ext uri="{BB962C8B-B14F-4D97-AF65-F5344CB8AC3E}">
        <p14:creationId xmlns:p14="http://schemas.microsoft.com/office/powerpoint/2010/main" val="280731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81BB4F-4918-411D-BFEC-C7032DEE25A5}"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704600-5FFD-420C-AF4F-26ABA3AEB872}" type="slidenum">
              <a:rPr lang="en-US" smtClean="0"/>
              <a:t>‹#›</a:t>
            </a:fld>
            <a:endParaRPr lang="en-US"/>
          </a:p>
        </p:txBody>
      </p:sp>
    </p:spTree>
    <p:extLst>
      <p:ext uri="{BB962C8B-B14F-4D97-AF65-F5344CB8AC3E}">
        <p14:creationId xmlns:p14="http://schemas.microsoft.com/office/powerpoint/2010/main" val="197268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1BB4F-4918-411D-BFEC-C7032DEE25A5}"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704600-5FFD-420C-AF4F-26ABA3AEB872}" type="slidenum">
              <a:rPr lang="en-US" smtClean="0"/>
              <a:t>‹#›</a:t>
            </a:fld>
            <a:endParaRPr lang="en-US"/>
          </a:p>
        </p:txBody>
      </p:sp>
    </p:spTree>
    <p:extLst>
      <p:ext uri="{BB962C8B-B14F-4D97-AF65-F5344CB8AC3E}">
        <p14:creationId xmlns:p14="http://schemas.microsoft.com/office/powerpoint/2010/main" val="424817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81BB4F-4918-411D-BFEC-C7032DEE25A5}"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04600-5FFD-420C-AF4F-26ABA3AEB872}" type="slidenum">
              <a:rPr lang="en-US" smtClean="0"/>
              <a:t>‹#›</a:t>
            </a:fld>
            <a:endParaRPr lang="en-US"/>
          </a:p>
        </p:txBody>
      </p:sp>
    </p:spTree>
    <p:extLst>
      <p:ext uri="{BB962C8B-B14F-4D97-AF65-F5344CB8AC3E}">
        <p14:creationId xmlns:p14="http://schemas.microsoft.com/office/powerpoint/2010/main" val="214765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81BB4F-4918-411D-BFEC-C7032DEE25A5}"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04600-5FFD-420C-AF4F-26ABA3AEB872}" type="slidenum">
              <a:rPr lang="en-US" smtClean="0"/>
              <a:t>‹#›</a:t>
            </a:fld>
            <a:endParaRPr lang="en-US"/>
          </a:p>
        </p:txBody>
      </p:sp>
    </p:spTree>
    <p:extLst>
      <p:ext uri="{BB962C8B-B14F-4D97-AF65-F5344CB8AC3E}">
        <p14:creationId xmlns:p14="http://schemas.microsoft.com/office/powerpoint/2010/main" val="165900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1BB4F-4918-411D-BFEC-C7032DEE25A5}" type="datetimeFigureOut">
              <a:rPr lang="en-US" smtClean="0"/>
              <a:t>12/20/2024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04600-5FFD-420C-AF4F-26ABA3AEB872}" type="slidenum">
              <a:rPr lang="en-US" smtClean="0"/>
              <a:t>‹#›</a:t>
            </a:fld>
            <a:endParaRPr lang="en-US"/>
          </a:p>
        </p:txBody>
      </p:sp>
    </p:spTree>
    <p:extLst>
      <p:ext uri="{BB962C8B-B14F-4D97-AF65-F5344CB8AC3E}">
        <p14:creationId xmlns:p14="http://schemas.microsoft.com/office/powerpoint/2010/main" val="2741074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Multithreading </a:t>
            </a:r>
            <a:br>
              <a:rPr lang="en-US" b="1" dirty="0" smtClean="0"/>
            </a:br>
            <a:r>
              <a:rPr lang="en-US" b="1" dirty="0" smtClean="0"/>
              <a:t>AND </a:t>
            </a:r>
            <a:br>
              <a:rPr lang="en-US" b="1" dirty="0" smtClean="0"/>
            </a:br>
            <a:r>
              <a:rPr lang="en-US" b="1" dirty="0" smtClean="0"/>
              <a:t>Asynchronous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3865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Naming a thread and fetching name of current thread in C</a:t>
            </a:r>
            <a:r>
              <a:rPr lang="en-US" b="1" dirty="0" smtClean="0"/>
              <a:t>#</a:t>
            </a:r>
            <a:endParaRPr lang="en-US" dirty="0"/>
          </a:p>
        </p:txBody>
      </p:sp>
      <p:sp>
        <p:nvSpPr>
          <p:cNvPr id="3" name="Content Placeholder 2"/>
          <p:cNvSpPr>
            <a:spLocks noGrp="1"/>
          </p:cNvSpPr>
          <p:nvPr>
            <p:ph idx="1"/>
          </p:nvPr>
        </p:nvSpPr>
        <p:spPr/>
        <p:txBody>
          <a:bodyPr/>
          <a:lstStyle/>
          <a:p>
            <a:r>
              <a:rPr lang="en-US" dirty="0"/>
              <a:t>find the name of the current working thread by using the </a:t>
            </a:r>
            <a:r>
              <a:rPr lang="en-US" b="1" dirty="0" err="1"/>
              <a:t>Thread.Name</a:t>
            </a:r>
            <a:r>
              <a:rPr lang="en-US" b="1" dirty="0"/>
              <a:t> </a:t>
            </a:r>
            <a:r>
              <a:rPr lang="en-US" dirty="0"/>
              <a:t>property of the Thread class.</a:t>
            </a:r>
          </a:p>
        </p:txBody>
      </p:sp>
    </p:spTree>
    <p:extLst>
      <p:ext uri="{BB962C8B-B14F-4D97-AF65-F5344CB8AC3E}">
        <p14:creationId xmlns:p14="http://schemas.microsoft.com/office/powerpoint/2010/main" val="2154975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078"/>
            <a:ext cx="10515600" cy="1325563"/>
          </a:xfrm>
        </p:spPr>
        <p:txBody>
          <a:bodyPr/>
          <a:lstStyle/>
          <a:p>
            <a:r>
              <a:rPr lang="en-US" b="1" dirty="0"/>
              <a:t>Types of Threads in C</a:t>
            </a:r>
            <a:r>
              <a:rPr lang="en-US" b="1" dirty="0" smtClean="0"/>
              <a:t>#</a:t>
            </a:r>
            <a:endParaRPr lang="en-US" dirty="0"/>
          </a:p>
        </p:txBody>
      </p:sp>
      <p:sp>
        <p:nvSpPr>
          <p:cNvPr id="3" name="Content Placeholder 2"/>
          <p:cNvSpPr>
            <a:spLocks noGrp="1"/>
          </p:cNvSpPr>
          <p:nvPr>
            <p:ph idx="1"/>
          </p:nvPr>
        </p:nvSpPr>
        <p:spPr>
          <a:xfrm>
            <a:off x="717176" y="1260848"/>
            <a:ext cx="10515600" cy="4351338"/>
          </a:xfrm>
        </p:spPr>
        <p:txBody>
          <a:bodyPr>
            <a:normAutofit lnSpcReduction="10000"/>
          </a:bodyPr>
          <a:lstStyle/>
          <a:p>
            <a:r>
              <a:rPr lang="en-US" b="1" dirty="0"/>
              <a:t>Foreground Threads</a:t>
            </a:r>
            <a:r>
              <a:rPr lang="en-US" b="1" dirty="0" smtClean="0"/>
              <a:t>: </a:t>
            </a:r>
          </a:p>
          <a:p>
            <a:pPr lvl="1" algn="just"/>
            <a:r>
              <a:rPr lang="en-US" dirty="0" smtClean="0"/>
              <a:t>They </a:t>
            </a:r>
            <a:r>
              <a:rPr lang="en-US" dirty="0"/>
              <a:t>prevent the application from terminating until all foreground threads have completed their tasks</a:t>
            </a:r>
            <a:r>
              <a:rPr lang="en-US" dirty="0" smtClean="0"/>
              <a:t>.</a:t>
            </a:r>
          </a:p>
          <a:p>
            <a:pPr lvl="1" algn="just"/>
            <a:r>
              <a:rPr lang="en-US" dirty="0"/>
              <a:t>A foreground thread can be created by calling the Thread.Start() method</a:t>
            </a:r>
            <a:r>
              <a:rPr lang="en-US" dirty="0" smtClean="0"/>
              <a:t>.</a:t>
            </a:r>
          </a:p>
          <a:p>
            <a:pPr lvl="1" algn="just"/>
            <a:r>
              <a:rPr lang="en-US" dirty="0" smtClean="0"/>
              <a:t>By default all threads are Foreground threads</a:t>
            </a:r>
          </a:p>
          <a:p>
            <a:pPr marL="457200" lvl="1" indent="0" algn="just">
              <a:buNone/>
            </a:pPr>
            <a:r>
              <a:rPr lang="en-US" dirty="0" smtClean="0"/>
              <a:t>		( </a:t>
            </a:r>
            <a:r>
              <a:rPr lang="en-US" dirty="0" err="1" smtClean="0"/>
              <a:t>ie</a:t>
            </a:r>
            <a:r>
              <a:rPr lang="en-US" dirty="0" smtClean="0"/>
              <a:t> their </a:t>
            </a:r>
            <a:r>
              <a:rPr lang="en-US" b="1" dirty="0" smtClean="0"/>
              <a:t>isBackground</a:t>
            </a:r>
            <a:r>
              <a:rPr lang="en-US" dirty="0" smtClean="0"/>
              <a:t> property is false)</a:t>
            </a:r>
          </a:p>
          <a:p>
            <a:r>
              <a:rPr lang="en-US" b="1" dirty="0"/>
              <a:t>Background </a:t>
            </a:r>
            <a:r>
              <a:rPr lang="en-US" b="1" dirty="0" smtClean="0"/>
              <a:t>Threads:</a:t>
            </a:r>
          </a:p>
          <a:p>
            <a:pPr lvl="1" algn="just"/>
            <a:r>
              <a:rPr lang="en-US" dirty="0" smtClean="0"/>
              <a:t>also </a:t>
            </a:r>
            <a:r>
              <a:rPr lang="en-US" dirty="0"/>
              <a:t>created using the Thread class in C</a:t>
            </a:r>
            <a:r>
              <a:rPr lang="en-US" dirty="0" smtClean="0"/>
              <a:t>#</a:t>
            </a:r>
          </a:p>
          <a:p>
            <a:pPr lvl="1" algn="just"/>
            <a:r>
              <a:rPr lang="en-US" dirty="0"/>
              <a:t>but they are considered to be the secondary threads of an application. They do not prevent the application from terminating, even if they are still running</a:t>
            </a:r>
            <a:r>
              <a:rPr lang="en-US" dirty="0" smtClean="0"/>
              <a:t>.</a:t>
            </a:r>
          </a:p>
          <a:p>
            <a:pPr lvl="1" algn="just"/>
            <a:r>
              <a:rPr lang="en-US" dirty="0"/>
              <a:t>created by calling the Thread.Start() method and then setting the IsBackground property of the thread to true before starting it.</a:t>
            </a:r>
            <a:endParaRPr lang="en-US" dirty="0" smtClean="0"/>
          </a:p>
          <a:p>
            <a:pPr lvl="1"/>
            <a:endParaRPr lang="en-US" dirty="0" smtClean="0"/>
          </a:p>
          <a:p>
            <a:endParaRPr lang="en-US" dirty="0"/>
          </a:p>
        </p:txBody>
      </p:sp>
    </p:spTree>
    <p:extLst>
      <p:ext uri="{BB962C8B-B14F-4D97-AF65-F5344CB8AC3E}">
        <p14:creationId xmlns:p14="http://schemas.microsoft.com/office/powerpoint/2010/main" val="2871794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fontAlgn="base"/>
            <a:r>
              <a:rPr lang="en-US" dirty="0"/>
              <a:t>Foreground threads are useful when you need to perform a task that is critical to the operation of the application and must be completed before the application can terminate. For example, a foreground thread might be used to update the user interface or to perform important calculations.</a:t>
            </a:r>
          </a:p>
          <a:p>
            <a:pPr algn="just" fontAlgn="base"/>
            <a:r>
              <a:rPr lang="en-US" dirty="0"/>
              <a:t>Background threads are useful when you need to perform a task that is not critical to the operation of the application and can be terminated if the application needs to shut down. For example, a background thread might be used to download a large file or to perform periodic updates to a database.</a:t>
            </a:r>
          </a:p>
          <a:p>
            <a:endParaRPr lang="en-US" dirty="0"/>
          </a:p>
        </p:txBody>
      </p:sp>
    </p:spTree>
    <p:extLst>
      <p:ext uri="{BB962C8B-B14F-4D97-AF65-F5344CB8AC3E}">
        <p14:creationId xmlns:p14="http://schemas.microsoft.com/office/powerpoint/2010/main" val="373754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Thread </a:t>
            </a:r>
            <a:r>
              <a:rPr lang="en-US" b="1" dirty="0" smtClean="0"/>
              <a:t>Priority</a:t>
            </a:r>
            <a:endParaRPr lang="en-US" dirty="0"/>
          </a:p>
        </p:txBody>
      </p:sp>
      <p:sp>
        <p:nvSpPr>
          <p:cNvPr id="3" name="Content Placeholder 2"/>
          <p:cNvSpPr>
            <a:spLocks noGrp="1"/>
          </p:cNvSpPr>
          <p:nvPr>
            <p:ph idx="1"/>
          </p:nvPr>
        </p:nvSpPr>
        <p:spPr/>
        <p:txBody>
          <a:bodyPr/>
          <a:lstStyle/>
          <a:p>
            <a:r>
              <a:rPr lang="en-US" dirty="0"/>
              <a:t>In a Multithreading environment, each thread has their own priority</a:t>
            </a:r>
            <a:r>
              <a:rPr lang="en-US" dirty="0" smtClean="0"/>
              <a:t>.</a:t>
            </a:r>
          </a:p>
          <a:p>
            <a:pPr fontAlgn="base"/>
            <a:r>
              <a:rPr lang="en-US" dirty="0"/>
              <a:t>The by default priority of a thread is </a:t>
            </a:r>
            <a:r>
              <a:rPr lang="en-US" i="1" dirty="0"/>
              <a:t>Normal</a:t>
            </a:r>
            <a:r>
              <a:rPr lang="en-US" dirty="0"/>
              <a:t>.</a:t>
            </a:r>
          </a:p>
          <a:p>
            <a:pPr fontAlgn="base"/>
            <a:r>
              <a:rPr lang="en-US" dirty="0"/>
              <a:t>Operating system does not assign the priority of threads.</a:t>
            </a:r>
          </a:p>
          <a:p>
            <a:r>
              <a:rPr lang="en-US" dirty="0"/>
              <a:t>If the value specified for a set operation is not a valid ThreadPriority value, then this will give </a:t>
            </a:r>
            <a:r>
              <a:rPr lang="en-US" b="1" dirty="0" smtClean="0"/>
              <a:t>ArgumentException</a:t>
            </a:r>
          </a:p>
          <a:p>
            <a:r>
              <a:rPr lang="en-US" dirty="0"/>
              <a:t>It is not guaranteed that the thread whose priority is high will executes first and the thread whose priority is low will executes after. Due to context switching the highest priority thread may execute after lowest priority thread.</a:t>
            </a:r>
          </a:p>
        </p:txBody>
      </p:sp>
    </p:spTree>
    <p:extLst>
      <p:ext uri="{BB962C8B-B14F-4D97-AF65-F5344CB8AC3E}">
        <p14:creationId xmlns:p14="http://schemas.microsoft.com/office/powerpoint/2010/main" val="192802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a:t>How to set and get the priority of thread?</a:t>
            </a:r>
          </a:p>
          <a:p>
            <a:pPr lvl="1"/>
            <a:r>
              <a:rPr lang="en-US" b="1" dirty="0"/>
              <a:t>Thread.Priority </a:t>
            </a:r>
            <a:r>
              <a:rPr lang="en-US" dirty="0"/>
              <a:t>Property is used to get or set a value indicating the scheduling priority of a thread</a:t>
            </a:r>
            <a:r>
              <a:rPr lang="en-US" dirty="0" smtClean="0"/>
              <a:t>.</a:t>
            </a:r>
          </a:p>
          <a:p>
            <a:pPr marL="457200" lvl="1" indent="0">
              <a:buNone/>
            </a:pPr>
            <a:r>
              <a:rPr lang="en-US" dirty="0" smtClean="0"/>
              <a:t>	Here</a:t>
            </a:r>
            <a:r>
              <a:rPr lang="en-US" dirty="0"/>
              <a:t>, the </a:t>
            </a:r>
            <a:r>
              <a:rPr lang="en-US" dirty="0">
                <a:solidFill>
                  <a:srgbClr val="FF0000"/>
                </a:solidFill>
              </a:rPr>
              <a:t>ThreadPriority</a:t>
            </a:r>
            <a:r>
              <a:rPr lang="en-US" dirty="0"/>
              <a:t> </a:t>
            </a:r>
            <a:r>
              <a:rPr lang="en-US" dirty="0">
                <a:solidFill>
                  <a:srgbClr val="FF0000"/>
                </a:solidFill>
              </a:rPr>
              <a:t>enum</a:t>
            </a:r>
            <a:r>
              <a:rPr lang="en-US" dirty="0"/>
              <a:t> under System.Threading namespace</a:t>
            </a:r>
          </a:p>
          <a:p>
            <a:pPr fontAlgn="base"/>
            <a:r>
              <a:rPr lang="en-US" dirty="0" smtClean="0"/>
              <a:t>The </a:t>
            </a:r>
            <a:r>
              <a:rPr lang="en-US" dirty="0"/>
              <a:t>priorities are:</a:t>
            </a:r>
          </a:p>
          <a:p>
            <a:pPr lvl="1" fontAlgn="base"/>
            <a:r>
              <a:rPr lang="en-US" b="1" dirty="0"/>
              <a:t>Highest: </a:t>
            </a:r>
            <a:r>
              <a:rPr lang="en-US" dirty="0"/>
              <a:t>The value of this priority is 4.</a:t>
            </a:r>
          </a:p>
          <a:p>
            <a:pPr lvl="1" fontAlgn="base"/>
            <a:r>
              <a:rPr lang="en-US" b="1" dirty="0"/>
              <a:t>AboveNormal: </a:t>
            </a:r>
            <a:r>
              <a:rPr lang="en-US" dirty="0"/>
              <a:t>The value of this priority is 3.</a:t>
            </a:r>
          </a:p>
          <a:p>
            <a:pPr lvl="1" fontAlgn="base"/>
            <a:r>
              <a:rPr lang="en-US" b="1" dirty="0"/>
              <a:t>Normal: </a:t>
            </a:r>
            <a:r>
              <a:rPr lang="en-US" dirty="0"/>
              <a:t>The value of this priority is 2.</a:t>
            </a:r>
          </a:p>
          <a:p>
            <a:pPr lvl="1" fontAlgn="base"/>
            <a:r>
              <a:rPr lang="en-US" b="1" dirty="0"/>
              <a:t>BelowNormal: </a:t>
            </a:r>
            <a:r>
              <a:rPr lang="en-US" dirty="0"/>
              <a:t>The value of this priority is 1.</a:t>
            </a:r>
          </a:p>
          <a:p>
            <a:pPr lvl="1" fontAlgn="base"/>
            <a:r>
              <a:rPr lang="en-US" b="1" dirty="0"/>
              <a:t>Lowest: </a:t>
            </a:r>
            <a:r>
              <a:rPr lang="en-US" dirty="0"/>
              <a:t>The value of this priority is 0.</a:t>
            </a:r>
          </a:p>
          <a:p>
            <a:endParaRPr lang="en-US" dirty="0"/>
          </a:p>
        </p:txBody>
      </p:sp>
    </p:spTree>
    <p:extLst>
      <p:ext uri="{BB962C8B-B14F-4D97-AF65-F5344CB8AC3E}">
        <p14:creationId xmlns:p14="http://schemas.microsoft.com/office/powerpoint/2010/main" val="1027526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a:t>
            </a:r>
            <a:endParaRPr lang="en-US" dirty="0"/>
          </a:p>
        </p:txBody>
      </p:sp>
      <p:sp>
        <p:nvSpPr>
          <p:cNvPr id="3" name="Content Placeholder 2"/>
          <p:cNvSpPr>
            <a:spLocks noGrp="1"/>
          </p:cNvSpPr>
          <p:nvPr>
            <p:ph idx="1"/>
          </p:nvPr>
        </p:nvSpPr>
        <p:spPr/>
        <p:txBody>
          <a:bodyPr/>
          <a:lstStyle/>
          <a:p>
            <a:r>
              <a:rPr lang="en-US" dirty="0"/>
              <a:t>ensure that only one thread can access a specific section of code (called a critical section) at a time. </a:t>
            </a:r>
            <a:endParaRPr lang="en-US" dirty="0" smtClean="0"/>
          </a:p>
          <a:p>
            <a:r>
              <a:rPr lang="en-US" dirty="0" smtClean="0"/>
              <a:t>It </a:t>
            </a:r>
            <a:r>
              <a:rPr lang="en-US" dirty="0"/>
              <a:t>prevents multiple threads from modifying shared data or resources </a:t>
            </a:r>
            <a:r>
              <a:rPr lang="en-US" dirty="0" smtClean="0"/>
              <a:t>concurrently</a:t>
            </a:r>
            <a:r>
              <a:rPr lang="en-US" dirty="0"/>
              <a:t>, which could lead to race conditions or data corruption</a:t>
            </a:r>
            <a:r>
              <a:rPr lang="en-US" dirty="0" smtClean="0"/>
              <a:t>.</a:t>
            </a:r>
          </a:p>
          <a:p>
            <a:r>
              <a:rPr lang="en-US" dirty="0"/>
              <a:t>Syntax of lock</a:t>
            </a:r>
          </a:p>
        </p:txBody>
      </p:sp>
      <p:sp>
        <p:nvSpPr>
          <p:cNvPr id="6" name="Rectangle 5"/>
          <p:cNvSpPr/>
          <p:nvPr/>
        </p:nvSpPr>
        <p:spPr>
          <a:xfrm>
            <a:off x="3478306" y="3751294"/>
            <a:ext cx="6096000" cy="1477328"/>
          </a:xfrm>
          <a:prstGeom prst="rect">
            <a:avLst/>
          </a:prstGeom>
          <a:solidFill>
            <a:schemeClr val="accent4">
              <a:lumMod val="40000"/>
              <a:lumOff val="60000"/>
            </a:schemeClr>
          </a:solidFill>
        </p:spPr>
        <p:txBody>
          <a:bodyPr>
            <a:spAutoFit/>
          </a:bodyPr>
          <a:lstStyle/>
          <a:p>
            <a:r>
              <a:rPr lang="en-US" dirty="0"/>
              <a:t>lock (object) </a:t>
            </a:r>
            <a:endParaRPr lang="en-US" dirty="0" smtClean="0"/>
          </a:p>
          <a:p>
            <a:r>
              <a:rPr lang="en-US" dirty="0"/>
              <a:t> </a:t>
            </a:r>
            <a:r>
              <a:rPr lang="en-US" dirty="0" smtClean="0"/>
              <a:t>      { </a:t>
            </a:r>
          </a:p>
          <a:p>
            <a:r>
              <a:rPr lang="en-US" dirty="0"/>
              <a:t> </a:t>
            </a:r>
            <a:r>
              <a:rPr lang="en-US" dirty="0" smtClean="0"/>
              <a:t>          // </a:t>
            </a:r>
            <a:r>
              <a:rPr lang="en-US" dirty="0"/>
              <a:t>Critical section (code that only one thread </a:t>
            </a:r>
            <a:endParaRPr lang="en-US" dirty="0" smtClean="0"/>
          </a:p>
          <a:p>
            <a:r>
              <a:rPr lang="en-US" dirty="0"/>
              <a:t> </a:t>
            </a:r>
            <a:r>
              <a:rPr lang="en-US" dirty="0" smtClean="0"/>
              <a:t>               can execute at </a:t>
            </a:r>
            <a:r>
              <a:rPr lang="en-US" dirty="0"/>
              <a:t>a time) </a:t>
            </a:r>
            <a:endParaRPr lang="en-US" dirty="0" smtClean="0"/>
          </a:p>
          <a:p>
            <a:r>
              <a:rPr lang="en-US" dirty="0" smtClean="0"/>
              <a:t>      }</a:t>
            </a:r>
            <a:endParaRPr lang="en-US" dirty="0"/>
          </a:p>
        </p:txBody>
      </p:sp>
    </p:spTree>
    <p:extLst>
      <p:ext uri="{BB962C8B-B14F-4D97-AF65-F5344CB8AC3E}">
        <p14:creationId xmlns:p14="http://schemas.microsoft.com/office/powerpoint/2010/main" val="1665056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SYNCHRONOUS IN C#</a:t>
            </a:r>
          </a:p>
        </p:txBody>
      </p:sp>
      <p:sp>
        <p:nvSpPr>
          <p:cNvPr id="3" name="Content Placeholder 2"/>
          <p:cNvSpPr>
            <a:spLocks noGrp="1"/>
          </p:cNvSpPr>
          <p:nvPr>
            <p:ph idx="1"/>
          </p:nvPr>
        </p:nvSpPr>
        <p:spPr/>
        <p:txBody>
          <a:bodyPr/>
          <a:lstStyle/>
          <a:p>
            <a:r>
              <a:rPr lang="en-US" dirty="0"/>
              <a:t>Synchronous programming is a programming </a:t>
            </a:r>
            <a:r>
              <a:rPr lang="en-US" dirty="0" smtClean="0"/>
              <a:t>model where </a:t>
            </a:r>
            <a:r>
              <a:rPr lang="en-US" dirty="0"/>
              <a:t>operations take place </a:t>
            </a:r>
            <a:r>
              <a:rPr lang="en-US" dirty="0" smtClean="0"/>
              <a:t>sequentially</a:t>
            </a:r>
          </a:p>
          <a:p>
            <a:endParaRPr lang="en-US" dirty="0"/>
          </a:p>
          <a:p>
            <a:endParaRPr lang="en-US" dirty="0" smtClean="0"/>
          </a:p>
          <a:p>
            <a:r>
              <a:rPr lang="en-US" dirty="0"/>
              <a:t>Asynchronous programming is a programming model</a:t>
            </a:r>
          </a:p>
          <a:p>
            <a:r>
              <a:rPr lang="en-US" dirty="0"/>
              <a:t>where operations does not dependent on each other</a:t>
            </a:r>
            <a:r>
              <a:rPr lang="en-US" dirty="0" smtClean="0"/>
              <a:t>.</a:t>
            </a:r>
          </a:p>
          <a:p>
            <a:r>
              <a:rPr lang="en-US" dirty="0" smtClean="0"/>
              <a:t>Use </a:t>
            </a:r>
            <a:r>
              <a:rPr lang="en-US" dirty="0" err="1" smtClean="0"/>
              <a:t>async</a:t>
            </a:r>
            <a:r>
              <a:rPr lang="en-US" dirty="0" smtClean="0"/>
              <a:t> and await key word to achieve </a:t>
            </a:r>
            <a:r>
              <a:rPr lang="en-US" dirty="0" err="1" smtClean="0"/>
              <a:t>asynchronus</a:t>
            </a:r>
            <a:r>
              <a:rPr lang="en-US" dirty="0" smtClean="0"/>
              <a:t> </a:t>
            </a:r>
          </a:p>
          <a:p>
            <a:endParaRPr lang="en-US" sz="4400" dirty="0">
              <a:latin typeface="+mj-lt"/>
              <a:ea typeface="+mj-ea"/>
              <a:cs typeface="+mj-cs"/>
            </a:endParaRPr>
          </a:p>
        </p:txBody>
      </p:sp>
      <p:grpSp>
        <p:nvGrpSpPr>
          <p:cNvPr id="11" name="Group 10"/>
          <p:cNvGrpSpPr/>
          <p:nvPr/>
        </p:nvGrpSpPr>
        <p:grpSpPr>
          <a:xfrm>
            <a:off x="10206317" y="2292817"/>
            <a:ext cx="1842248" cy="3416954"/>
            <a:chOff x="8216152" y="2340769"/>
            <a:chExt cx="1842248" cy="3416954"/>
          </a:xfrm>
        </p:grpSpPr>
        <p:sp>
          <p:nvSpPr>
            <p:cNvPr id="4" name="Oval 3"/>
            <p:cNvSpPr/>
            <p:nvPr/>
          </p:nvSpPr>
          <p:spPr>
            <a:xfrm>
              <a:off x="8216153" y="2340769"/>
              <a:ext cx="1842246" cy="591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5" name="Oval 4"/>
            <p:cNvSpPr/>
            <p:nvPr/>
          </p:nvSpPr>
          <p:spPr>
            <a:xfrm>
              <a:off x="8216152" y="5166053"/>
              <a:ext cx="1842247" cy="591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a:t>
              </a:r>
              <a:endParaRPr lang="en-US" dirty="0"/>
            </a:p>
          </p:txBody>
        </p:sp>
        <p:sp>
          <p:nvSpPr>
            <p:cNvPr id="6" name="Rounded Rectangle 5"/>
            <p:cNvSpPr/>
            <p:nvPr/>
          </p:nvSpPr>
          <p:spPr>
            <a:xfrm>
              <a:off x="8216153" y="3267635"/>
              <a:ext cx="1842247" cy="6051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Function 1</a:t>
              </a:r>
              <a:endParaRPr lang="en-US" dirty="0"/>
            </a:p>
          </p:txBody>
        </p:sp>
        <p:sp>
          <p:nvSpPr>
            <p:cNvPr id="7" name="Rounded Rectangle 6"/>
            <p:cNvSpPr/>
            <p:nvPr/>
          </p:nvSpPr>
          <p:spPr>
            <a:xfrm>
              <a:off x="8216153" y="4186518"/>
              <a:ext cx="1842247" cy="6051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Function 2</a:t>
              </a:r>
              <a:endParaRPr lang="en-US" dirty="0"/>
            </a:p>
          </p:txBody>
        </p:sp>
        <p:sp>
          <p:nvSpPr>
            <p:cNvPr id="8" name="Down Arrow 7"/>
            <p:cNvSpPr/>
            <p:nvPr/>
          </p:nvSpPr>
          <p:spPr>
            <a:xfrm>
              <a:off x="8915400" y="2985247"/>
              <a:ext cx="443753" cy="2823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Down Arrow 8"/>
            <p:cNvSpPr/>
            <p:nvPr/>
          </p:nvSpPr>
          <p:spPr>
            <a:xfrm>
              <a:off x="8915400" y="3904130"/>
              <a:ext cx="443753" cy="2823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Down Arrow 9"/>
            <p:cNvSpPr/>
            <p:nvPr/>
          </p:nvSpPr>
          <p:spPr>
            <a:xfrm>
              <a:off x="8915400" y="4816197"/>
              <a:ext cx="443753" cy="3498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3" name="Title 1"/>
          <p:cNvSpPr txBox="1">
            <a:spLocks/>
          </p:cNvSpPr>
          <p:nvPr/>
        </p:nvSpPr>
        <p:spPr>
          <a:xfrm>
            <a:off x="838200" y="27124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WHAT IS ASYNCHRONOUS IN C#</a:t>
            </a:r>
            <a:endParaRPr lang="en-US" dirty="0"/>
          </a:p>
        </p:txBody>
      </p:sp>
    </p:spTree>
    <p:extLst>
      <p:ext uri="{BB962C8B-B14F-4D97-AF65-F5344CB8AC3E}">
        <p14:creationId xmlns:p14="http://schemas.microsoft.com/office/powerpoint/2010/main" val="2670039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7493" y="349623"/>
            <a:ext cx="10022541" cy="5909310"/>
          </a:xfrm>
          <a:prstGeom prst="rect">
            <a:avLst/>
          </a:prstGeom>
        </p:spPr>
        <p:txBody>
          <a:bodyPr wrap="square">
            <a:spAutoFit/>
          </a:bodyPr>
          <a:lstStyle/>
          <a:p>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public</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class</a:t>
            </a:r>
            <a:r>
              <a:rPr lang="en-US" dirty="0">
                <a:solidFill>
                  <a:srgbClr val="000000"/>
                </a:solidFill>
                <a:highlight>
                  <a:srgbClr val="FFFFFF"/>
                </a:highlight>
                <a:latin typeface="Cascadia Mono" panose="020B0609020000020004" pitchFamily="49" charset="0"/>
              </a:rPr>
              <a:t> </a:t>
            </a:r>
            <a:r>
              <a:rPr lang="en-US" dirty="0">
                <a:solidFill>
                  <a:srgbClr val="2B91AF"/>
                </a:solidFill>
                <a:highlight>
                  <a:srgbClr val="FFFFFF"/>
                </a:highlight>
                <a:latin typeface="Cascadia Mono" panose="020B0609020000020004" pitchFamily="49" charset="0"/>
              </a:rPr>
              <a:t>Demo</a:t>
            </a:r>
          </a:p>
          <a:p>
            <a:r>
              <a:rPr lang="en-US" dirty="0">
                <a:solidFill>
                  <a:srgbClr val="000000"/>
                </a:solidFill>
                <a:highlight>
                  <a:srgbClr val="FFFFFF"/>
                </a:highlight>
                <a:latin typeface="Cascadia Mono" panose="020B0609020000020004" pitchFamily="49" charset="0"/>
              </a:rPr>
              <a:t> {</a:t>
            </a:r>
          </a:p>
          <a:p>
            <a:r>
              <a:rPr lang="en-US" dirty="0" smtClean="0">
                <a:solidFill>
                  <a:srgbClr val="0000FF"/>
                </a:solidFill>
                <a:highlight>
                  <a:srgbClr val="FFFFFF"/>
                </a:highlight>
                <a:latin typeface="Cascadia Mono" panose="020B0609020000020004" pitchFamily="49" charset="0"/>
              </a:rPr>
              <a:t>public</a:t>
            </a:r>
            <a:r>
              <a:rPr lang="en-US" dirty="0" smtClean="0">
                <a:solidFill>
                  <a:srgbClr val="000000"/>
                </a:solidFill>
                <a:highlight>
                  <a:srgbClr val="FFFFFF"/>
                </a:highlight>
                <a:latin typeface="Cascadia Mono" panose="020B0609020000020004" pitchFamily="49" charset="0"/>
              </a:rPr>
              <a:t> </a:t>
            </a:r>
            <a:r>
              <a:rPr lang="en-US" dirty="0" err="1">
                <a:solidFill>
                  <a:srgbClr val="0000FF"/>
                </a:solidFill>
                <a:highlight>
                  <a:srgbClr val="FFFFFF"/>
                </a:highlight>
                <a:latin typeface="Cascadia Mono" panose="020B0609020000020004" pitchFamily="49" charset="0"/>
              </a:rPr>
              <a:t>async</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void</a:t>
            </a:r>
            <a:r>
              <a:rPr lang="en-US" dirty="0">
                <a:solidFill>
                  <a:srgbClr val="000000"/>
                </a:solidFill>
                <a:highlight>
                  <a:srgbClr val="FFFFFF"/>
                </a:highlight>
                <a:latin typeface="Cascadia Mono" panose="020B0609020000020004" pitchFamily="49" charset="0"/>
              </a:rPr>
              <a:t> method2()</a:t>
            </a:r>
          </a:p>
          <a:p>
            <a:r>
              <a:rPr lang="en-US" dirty="0">
                <a:solidFill>
                  <a:srgbClr val="000000"/>
                </a:solidFill>
                <a:highlight>
                  <a:srgbClr val="FFFFFF"/>
                </a:highlight>
                <a:latin typeface="Cascadia Mono" panose="020B0609020000020004" pitchFamily="49" charset="0"/>
              </a:rPr>
              <a:t>     {</a:t>
            </a:r>
          </a:p>
          <a:p>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await</a:t>
            </a:r>
            <a:r>
              <a:rPr lang="en-US" dirty="0">
                <a:solidFill>
                  <a:srgbClr val="000000"/>
                </a:solidFill>
                <a:highlight>
                  <a:srgbClr val="FFFFFF"/>
                </a:highlight>
                <a:latin typeface="Cascadia Mono" panose="020B0609020000020004" pitchFamily="49" charset="0"/>
              </a:rPr>
              <a:t> </a:t>
            </a:r>
            <a:r>
              <a:rPr lang="en-US" dirty="0" err="1">
                <a:solidFill>
                  <a:srgbClr val="2B91AF"/>
                </a:solidFill>
                <a:highlight>
                  <a:srgbClr val="FFFFFF"/>
                </a:highlight>
                <a:latin typeface="Cascadia Mono" panose="020B0609020000020004" pitchFamily="49" charset="0"/>
              </a:rPr>
              <a:t>Task</a:t>
            </a:r>
            <a:r>
              <a:rPr lang="en-US" dirty="0" err="1">
                <a:solidFill>
                  <a:srgbClr val="000000"/>
                </a:solidFill>
                <a:highlight>
                  <a:srgbClr val="FFFFFF"/>
                </a:highlight>
                <a:latin typeface="Cascadia Mono" panose="020B0609020000020004" pitchFamily="49" charset="0"/>
              </a:rPr>
              <a:t>.Run</a:t>
            </a:r>
            <a:r>
              <a:rPr lang="en-US" dirty="0">
                <a:solidFill>
                  <a:srgbClr val="000000"/>
                </a:solidFill>
                <a:highlight>
                  <a:srgbClr val="FFFFFF"/>
                </a:highlight>
                <a:latin typeface="Cascadia Mono" panose="020B0609020000020004" pitchFamily="49" charset="0"/>
              </a:rPr>
              <a:t>(() =&gt; {</a:t>
            </a:r>
          </a:p>
          <a:p>
            <a:r>
              <a:rPr lang="en-US" dirty="0">
                <a:solidFill>
                  <a:srgbClr val="000000"/>
                </a:solidFill>
                <a:highlight>
                  <a:srgbClr val="FFFFFF"/>
                </a:highlight>
                <a:latin typeface="Cascadia Mono" panose="020B0609020000020004" pitchFamily="49" charset="0"/>
              </a:rPr>
              <a:t>             </a:t>
            </a:r>
            <a:r>
              <a:rPr lang="en-US" dirty="0">
                <a:solidFill>
                  <a:srgbClr val="2B91AF"/>
                </a:solidFill>
                <a:highlight>
                  <a:srgbClr val="FFFFFF"/>
                </a:highlight>
                <a:latin typeface="Cascadia Mono" panose="020B0609020000020004" pitchFamily="49" charset="0"/>
              </a:rPr>
              <a:t>Console</a:t>
            </a:r>
            <a:r>
              <a:rPr lang="en-US" dirty="0">
                <a:solidFill>
                  <a:srgbClr val="000000"/>
                </a:solidFill>
                <a:highlight>
                  <a:srgbClr val="FFFFFF"/>
                </a:highlight>
                <a:latin typeface="Cascadia Mono" panose="020B0609020000020004" pitchFamily="49" charset="0"/>
              </a:rPr>
              <a:t>.WriteLine(</a:t>
            </a:r>
            <a:r>
              <a:rPr lang="en-US" dirty="0">
                <a:solidFill>
                  <a:srgbClr val="A31515"/>
                </a:solidFill>
                <a:highlight>
                  <a:srgbClr val="FFFFFF"/>
                </a:highlight>
                <a:latin typeface="Cascadia Mono" panose="020B0609020000020004" pitchFamily="49" charset="0"/>
              </a:rPr>
              <a:t>"method 2 start"</a:t>
            </a:r>
            <a:r>
              <a:rPr lang="en-US" dirty="0">
                <a:solidFill>
                  <a:srgbClr val="000000"/>
                </a:solidFill>
                <a:highlight>
                  <a:srgbClr val="FFFFFF"/>
                </a:highlight>
                <a:latin typeface="Cascadia Mono" panose="020B0609020000020004" pitchFamily="49" charset="0"/>
              </a:rPr>
              <a:t>);</a:t>
            </a:r>
          </a:p>
          <a:p>
            <a:r>
              <a:rPr lang="en-US" dirty="0">
                <a:solidFill>
                  <a:srgbClr val="000000"/>
                </a:solidFill>
                <a:highlight>
                  <a:srgbClr val="FFFFFF"/>
                </a:highlight>
                <a:latin typeface="Cascadia Mono" panose="020B0609020000020004" pitchFamily="49" charset="0"/>
              </a:rPr>
              <a:t>             </a:t>
            </a:r>
            <a:r>
              <a:rPr lang="en-US" dirty="0" err="1">
                <a:solidFill>
                  <a:srgbClr val="2B91AF"/>
                </a:solidFill>
                <a:highlight>
                  <a:srgbClr val="FFFFFF"/>
                </a:highlight>
                <a:latin typeface="Cascadia Mono" panose="020B0609020000020004" pitchFamily="49" charset="0"/>
              </a:rPr>
              <a:t>Thread</a:t>
            </a:r>
            <a:r>
              <a:rPr lang="en-US" dirty="0" err="1">
                <a:solidFill>
                  <a:srgbClr val="000000"/>
                </a:solidFill>
                <a:highlight>
                  <a:srgbClr val="FFFFFF"/>
                </a:highlight>
                <a:latin typeface="Cascadia Mono" panose="020B0609020000020004" pitchFamily="49" charset="0"/>
              </a:rPr>
              <a:t>.Sleep</a:t>
            </a:r>
            <a:r>
              <a:rPr lang="en-US" dirty="0">
                <a:solidFill>
                  <a:srgbClr val="000000"/>
                </a:solidFill>
                <a:highlight>
                  <a:srgbClr val="FFFFFF"/>
                </a:highlight>
                <a:latin typeface="Cascadia Mono" panose="020B0609020000020004" pitchFamily="49" charset="0"/>
              </a:rPr>
              <a:t>(5000);</a:t>
            </a:r>
          </a:p>
          <a:p>
            <a:r>
              <a:rPr lang="en-US" dirty="0">
                <a:solidFill>
                  <a:srgbClr val="000000"/>
                </a:solidFill>
                <a:highlight>
                  <a:srgbClr val="FFFFFF"/>
                </a:highlight>
                <a:latin typeface="Cascadia Mono" panose="020B0609020000020004" pitchFamily="49" charset="0"/>
              </a:rPr>
              <a:t>             </a:t>
            </a:r>
            <a:r>
              <a:rPr lang="en-US" dirty="0">
                <a:solidFill>
                  <a:srgbClr val="2B91AF"/>
                </a:solidFill>
                <a:highlight>
                  <a:srgbClr val="FFFFFF"/>
                </a:highlight>
                <a:latin typeface="Cascadia Mono" panose="020B0609020000020004" pitchFamily="49" charset="0"/>
              </a:rPr>
              <a:t>Console</a:t>
            </a:r>
            <a:r>
              <a:rPr lang="en-US" dirty="0">
                <a:solidFill>
                  <a:srgbClr val="000000"/>
                </a:solidFill>
                <a:highlight>
                  <a:srgbClr val="FFFFFF"/>
                </a:highlight>
                <a:latin typeface="Cascadia Mono" panose="020B0609020000020004" pitchFamily="49" charset="0"/>
              </a:rPr>
              <a:t>.WriteLine(</a:t>
            </a:r>
            <a:r>
              <a:rPr lang="en-US" dirty="0">
                <a:solidFill>
                  <a:srgbClr val="A31515"/>
                </a:solidFill>
                <a:highlight>
                  <a:srgbClr val="FFFFFF"/>
                </a:highlight>
                <a:latin typeface="Cascadia Mono" panose="020B0609020000020004" pitchFamily="49" charset="0"/>
              </a:rPr>
              <a:t>"method 2 end"</a:t>
            </a:r>
            <a:r>
              <a:rPr lang="en-US" dirty="0">
                <a:solidFill>
                  <a:srgbClr val="000000"/>
                </a:solidFill>
                <a:highlight>
                  <a:srgbClr val="FFFFFF"/>
                </a:highlight>
                <a:latin typeface="Cascadia Mono" panose="020B0609020000020004" pitchFamily="49" charset="0"/>
              </a:rPr>
              <a:t>);</a:t>
            </a:r>
          </a:p>
          <a:p>
            <a:r>
              <a:rPr lang="en-US" dirty="0">
                <a:solidFill>
                  <a:srgbClr val="000000"/>
                </a:solidFill>
                <a:highlight>
                  <a:srgbClr val="FFFFFF"/>
                </a:highlight>
                <a:latin typeface="Cascadia Mono" panose="020B0609020000020004" pitchFamily="49" charset="0"/>
              </a:rPr>
              <a:t>         });</a:t>
            </a:r>
          </a:p>
          <a:p>
            <a:r>
              <a:rPr lang="en-US" dirty="0">
                <a:solidFill>
                  <a:srgbClr val="000000"/>
                </a:solidFill>
                <a:highlight>
                  <a:srgbClr val="FFFFFF"/>
                </a:highlight>
                <a:latin typeface="Cascadia Mono" panose="020B0609020000020004" pitchFamily="49" charset="0"/>
              </a:rPr>
              <a:t>            </a:t>
            </a:r>
          </a:p>
          <a:p>
            <a:r>
              <a:rPr lang="en-US" dirty="0">
                <a:solidFill>
                  <a:srgbClr val="000000"/>
                </a:solidFill>
                <a:highlight>
                  <a:srgbClr val="FFFFFF"/>
                </a:highlight>
                <a:latin typeface="Cascadia Mono" panose="020B0609020000020004" pitchFamily="49" charset="0"/>
              </a:rPr>
              <a:t>     }</a:t>
            </a:r>
          </a:p>
          <a:p>
            <a:r>
              <a:rPr lang="en-US" dirty="0" smtClean="0">
                <a:solidFill>
                  <a:srgbClr val="0000FF"/>
                </a:solidFill>
                <a:highlight>
                  <a:srgbClr val="FFFFFF"/>
                </a:highlight>
                <a:latin typeface="Cascadia Mono" panose="020B0609020000020004" pitchFamily="49" charset="0"/>
              </a:rPr>
              <a:t>public</a:t>
            </a:r>
            <a:r>
              <a:rPr lang="en-US" dirty="0" smtClean="0">
                <a:solidFill>
                  <a:srgbClr val="000000"/>
                </a:solidFill>
                <a:highlight>
                  <a:srgbClr val="FFFFFF"/>
                </a:highlight>
                <a:latin typeface="Cascadia Mono" panose="020B0609020000020004" pitchFamily="49" charset="0"/>
              </a:rPr>
              <a:t> </a:t>
            </a:r>
            <a:r>
              <a:rPr lang="en-US" dirty="0" err="1" smtClean="0">
                <a:solidFill>
                  <a:srgbClr val="0000FF"/>
                </a:solidFill>
                <a:highlight>
                  <a:srgbClr val="FFFFFF"/>
                </a:highlight>
                <a:latin typeface="Cascadia Mono" panose="020B0609020000020004" pitchFamily="49" charset="0"/>
              </a:rPr>
              <a:t>async</a:t>
            </a:r>
            <a:r>
              <a:rPr lang="en-US" dirty="0" smtClean="0">
                <a:solidFill>
                  <a:srgbClr val="000000"/>
                </a:solidFill>
                <a:highlight>
                  <a:srgbClr val="FFFFFF"/>
                </a:highlight>
                <a:latin typeface="Cascadia Mono" panose="020B0609020000020004" pitchFamily="49" charset="0"/>
              </a:rPr>
              <a:t> </a:t>
            </a:r>
            <a:r>
              <a:rPr lang="en-US" dirty="0" smtClean="0">
                <a:solidFill>
                  <a:srgbClr val="0000FF"/>
                </a:solidFill>
                <a:highlight>
                  <a:srgbClr val="FFFFFF"/>
                </a:highlight>
                <a:latin typeface="Cascadia Mono" panose="020B0609020000020004" pitchFamily="49" charset="0"/>
              </a:rPr>
              <a:t>void</a:t>
            </a:r>
            <a:r>
              <a:rPr lang="en-US" dirty="0" smtClean="0">
                <a:solidFill>
                  <a:srgbClr val="000000"/>
                </a:solidFill>
                <a:highlight>
                  <a:srgbClr val="FFFFFF"/>
                </a:highlight>
                <a:latin typeface="Cascadia Mono" panose="020B0609020000020004" pitchFamily="49" charset="0"/>
              </a:rPr>
              <a:t> method4()</a:t>
            </a:r>
          </a:p>
          <a:p>
            <a:r>
              <a:rPr lang="en-US" dirty="0" smtClean="0">
                <a:solidFill>
                  <a:srgbClr val="000000"/>
                </a:solidFill>
                <a:highlight>
                  <a:srgbClr val="FFFFFF"/>
                </a:highlight>
                <a:latin typeface="Cascadia Mono" panose="020B0609020000020004" pitchFamily="49" charset="0"/>
              </a:rPr>
              <a:t>     {</a:t>
            </a:r>
          </a:p>
          <a:p>
            <a:r>
              <a:rPr lang="en-US" dirty="0" smtClean="0">
                <a:solidFill>
                  <a:srgbClr val="000000"/>
                </a:solidFill>
                <a:highlight>
                  <a:srgbClr val="FFFFFF"/>
                </a:highlight>
                <a:latin typeface="Cascadia Mono" panose="020B0609020000020004" pitchFamily="49" charset="0"/>
              </a:rPr>
              <a:t>       </a:t>
            </a:r>
            <a:r>
              <a:rPr lang="en-US" dirty="0" smtClean="0">
                <a:solidFill>
                  <a:srgbClr val="0000FF"/>
                </a:solidFill>
                <a:highlight>
                  <a:srgbClr val="FFFFFF"/>
                </a:highlight>
                <a:latin typeface="Cascadia Mono" panose="020B0609020000020004" pitchFamily="49" charset="0"/>
              </a:rPr>
              <a:t>await</a:t>
            </a:r>
            <a:r>
              <a:rPr lang="en-US" dirty="0" smtClean="0">
                <a:solidFill>
                  <a:srgbClr val="000000"/>
                </a:solidFill>
                <a:highlight>
                  <a:srgbClr val="FFFFFF"/>
                </a:highlight>
                <a:latin typeface="Cascadia Mono" panose="020B0609020000020004" pitchFamily="49" charset="0"/>
              </a:rPr>
              <a:t>   </a:t>
            </a:r>
            <a:r>
              <a:rPr lang="en-US" dirty="0" err="1" smtClean="0">
                <a:solidFill>
                  <a:srgbClr val="2B91AF"/>
                </a:solidFill>
                <a:highlight>
                  <a:srgbClr val="FFFFFF"/>
                </a:highlight>
                <a:latin typeface="Cascadia Mono" panose="020B0609020000020004" pitchFamily="49" charset="0"/>
              </a:rPr>
              <a:t>Task</a:t>
            </a:r>
            <a:r>
              <a:rPr lang="en-US" dirty="0" err="1" smtClean="0">
                <a:solidFill>
                  <a:srgbClr val="000000"/>
                </a:solidFill>
                <a:highlight>
                  <a:srgbClr val="FFFFFF"/>
                </a:highlight>
                <a:latin typeface="Cascadia Mono" panose="020B0609020000020004" pitchFamily="49" charset="0"/>
              </a:rPr>
              <a:t>.Run</a:t>
            </a:r>
            <a:r>
              <a:rPr lang="en-US" dirty="0" smtClean="0">
                <a:solidFill>
                  <a:srgbClr val="000000"/>
                </a:solidFill>
                <a:highlight>
                  <a:srgbClr val="FFFFFF"/>
                </a:highlight>
                <a:latin typeface="Cascadia Mono" panose="020B0609020000020004" pitchFamily="49" charset="0"/>
              </a:rPr>
              <a:t>(() =&gt; {</a:t>
            </a:r>
          </a:p>
          <a:p>
            <a:r>
              <a:rPr lang="en-US" dirty="0" smtClean="0">
                <a:solidFill>
                  <a:srgbClr val="000000"/>
                </a:solidFill>
                <a:highlight>
                  <a:srgbClr val="FFFFFF"/>
                </a:highlight>
                <a:latin typeface="Cascadia Mono" panose="020B0609020000020004" pitchFamily="49" charset="0"/>
              </a:rPr>
              <a:t>             </a:t>
            </a:r>
            <a:r>
              <a:rPr lang="en-US" dirty="0" smtClean="0">
                <a:solidFill>
                  <a:srgbClr val="2B91AF"/>
                </a:solidFill>
                <a:highlight>
                  <a:srgbClr val="FFFFFF"/>
                </a:highlight>
                <a:latin typeface="Cascadia Mono" panose="020B0609020000020004" pitchFamily="49" charset="0"/>
              </a:rPr>
              <a:t>Console</a:t>
            </a:r>
            <a:r>
              <a:rPr lang="en-US" dirty="0" smtClean="0">
                <a:solidFill>
                  <a:srgbClr val="000000"/>
                </a:solidFill>
                <a:highlight>
                  <a:srgbClr val="FFFFFF"/>
                </a:highlight>
                <a:latin typeface="Cascadia Mono" panose="020B0609020000020004" pitchFamily="49" charset="0"/>
              </a:rPr>
              <a:t>.WriteLine(</a:t>
            </a:r>
            <a:r>
              <a:rPr lang="en-US" dirty="0" smtClean="0">
                <a:solidFill>
                  <a:srgbClr val="A31515"/>
                </a:solidFill>
                <a:highlight>
                  <a:srgbClr val="FFFFFF"/>
                </a:highlight>
                <a:latin typeface="Cascadia Mono" panose="020B0609020000020004" pitchFamily="49" charset="0"/>
              </a:rPr>
              <a:t>"method 4 start"</a:t>
            </a:r>
            <a:r>
              <a:rPr lang="en-US" dirty="0" smtClean="0">
                <a:solidFill>
                  <a:srgbClr val="000000"/>
                </a:solidFill>
                <a:highlight>
                  <a:srgbClr val="FFFFFF"/>
                </a:highlight>
                <a:latin typeface="Cascadia Mono" panose="020B0609020000020004" pitchFamily="49" charset="0"/>
              </a:rPr>
              <a:t>);</a:t>
            </a:r>
          </a:p>
          <a:p>
            <a:r>
              <a:rPr lang="en-US" dirty="0" smtClean="0">
                <a:solidFill>
                  <a:srgbClr val="000000"/>
                </a:solidFill>
                <a:highlight>
                  <a:srgbClr val="FFFFFF"/>
                </a:highlight>
                <a:latin typeface="Cascadia Mono" panose="020B0609020000020004" pitchFamily="49" charset="0"/>
              </a:rPr>
              <a:t>             </a:t>
            </a:r>
            <a:r>
              <a:rPr lang="en-US" dirty="0" err="1" smtClean="0">
                <a:solidFill>
                  <a:srgbClr val="2B91AF"/>
                </a:solidFill>
                <a:highlight>
                  <a:srgbClr val="FFFFFF"/>
                </a:highlight>
                <a:latin typeface="Cascadia Mono" panose="020B0609020000020004" pitchFamily="49" charset="0"/>
              </a:rPr>
              <a:t>Thread</a:t>
            </a:r>
            <a:r>
              <a:rPr lang="en-US" dirty="0" err="1" smtClean="0">
                <a:solidFill>
                  <a:srgbClr val="000000"/>
                </a:solidFill>
                <a:highlight>
                  <a:srgbClr val="FFFFFF"/>
                </a:highlight>
                <a:latin typeface="Cascadia Mono" panose="020B0609020000020004" pitchFamily="49" charset="0"/>
              </a:rPr>
              <a:t>.Sleep</a:t>
            </a:r>
            <a:r>
              <a:rPr lang="en-US" dirty="0" smtClean="0">
                <a:solidFill>
                  <a:srgbClr val="000000"/>
                </a:solidFill>
                <a:highlight>
                  <a:srgbClr val="FFFFFF"/>
                </a:highlight>
                <a:latin typeface="Cascadia Mono" panose="020B0609020000020004" pitchFamily="49" charset="0"/>
              </a:rPr>
              <a:t>(1000);</a:t>
            </a:r>
          </a:p>
          <a:p>
            <a:r>
              <a:rPr lang="en-US" dirty="0" smtClean="0">
                <a:solidFill>
                  <a:srgbClr val="000000"/>
                </a:solidFill>
                <a:highlight>
                  <a:srgbClr val="FFFFFF"/>
                </a:highlight>
                <a:latin typeface="Cascadia Mono" panose="020B0609020000020004" pitchFamily="49" charset="0"/>
              </a:rPr>
              <a:t>             </a:t>
            </a:r>
            <a:r>
              <a:rPr lang="en-US" dirty="0" smtClean="0">
                <a:solidFill>
                  <a:srgbClr val="2B91AF"/>
                </a:solidFill>
                <a:highlight>
                  <a:srgbClr val="FFFFFF"/>
                </a:highlight>
                <a:latin typeface="Cascadia Mono" panose="020B0609020000020004" pitchFamily="49" charset="0"/>
              </a:rPr>
              <a:t>Console</a:t>
            </a:r>
            <a:r>
              <a:rPr lang="en-US" dirty="0" smtClean="0">
                <a:solidFill>
                  <a:srgbClr val="000000"/>
                </a:solidFill>
                <a:highlight>
                  <a:srgbClr val="FFFFFF"/>
                </a:highlight>
                <a:latin typeface="Cascadia Mono" panose="020B0609020000020004" pitchFamily="49" charset="0"/>
              </a:rPr>
              <a:t>.WriteLine(</a:t>
            </a:r>
            <a:r>
              <a:rPr lang="en-US" dirty="0" smtClean="0">
                <a:solidFill>
                  <a:srgbClr val="A31515"/>
                </a:solidFill>
                <a:highlight>
                  <a:srgbClr val="FFFFFF"/>
                </a:highlight>
                <a:latin typeface="Cascadia Mono" panose="020B0609020000020004" pitchFamily="49" charset="0"/>
              </a:rPr>
              <a:t>"method 4 end"</a:t>
            </a:r>
            <a:r>
              <a:rPr lang="en-US" dirty="0" smtClean="0">
                <a:solidFill>
                  <a:srgbClr val="000000"/>
                </a:solidFill>
                <a:highlight>
                  <a:srgbClr val="FFFFFF"/>
                </a:highlight>
                <a:latin typeface="Cascadia Mono" panose="020B0609020000020004" pitchFamily="49" charset="0"/>
              </a:rPr>
              <a:t>);</a:t>
            </a:r>
          </a:p>
          <a:p>
            <a:r>
              <a:rPr lang="en-US" dirty="0" smtClean="0">
                <a:solidFill>
                  <a:srgbClr val="000000"/>
                </a:solidFill>
                <a:highlight>
                  <a:srgbClr val="FFFFFF"/>
                </a:highlight>
                <a:latin typeface="Cascadia Mono" panose="020B0609020000020004" pitchFamily="49" charset="0"/>
              </a:rPr>
              <a:t>         });</a:t>
            </a:r>
          </a:p>
          <a:p>
            <a:r>
              <a:rPr lang="en-US" dirty="0" smtClean="0">
                <a:solidFill>
                  <a:srgbClr val="000000"/>
                </a:solidFill>
                <a:highlight>
                  <a:srgbClr val="FFFFFF"/>
                </a:highlight>
                <a:latin typeface="Cascadia Mono" panose="020B0609020000020004" pitchFamily="49" charset="0"/>
              </a:rPr>
              <a:t>            </a:t>
            </a:r>
          </a:p>
          <a:p>
            <a:r>
              <a:rPr lang="en-US" dirty="0" smtClean="0">
                <a:solidFill>
                  <a:srgbClr val="000000"/>
                </a:solidFill>
                <a:highlight>
                  <a:srgbClr val="FFFFFF"/>
                </a:highlight>
                <a:latin typeface="Cascadia Mono" panose="020B0609020000020004" pitchFamily="49" charset="0"/>
              </a:rPr>
              <a:t>     }</a:t>
            </a:r>
          </a:p>
          <a:p>
            <a:r>
              <a:rPr lang="en-US" dirty="0" smtClean="0">
                <a:solidFill>
                  <a:srgbClr val="000000"/>
                </a:solidFill>
                <a:highlight>
                  <a:srgbClr val="FFFFFF"/>
                </a:highlight>
                <a:latin typeface="Cascadia Mono" panose="020B0609020000020004" pitchFamily="49" charset="0"/>
              </a:rPr>
              <a:t> }</a:t>
            </a:r>
            <a:endParaRPr lang="en-US" dirty="0"/>
          </a:p>
        </p:txBody>
      </p:sp>
    </p:spTree>
    <p:extLst>
      <p:ext uri="{BB962C8B-B14F-4D97-AF65-F5344CB8AC3E}">
        <p14:creationId xmlns:p14="http://schemas.microsoft.com/office/powerpoint/2010/main" val="424924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5141" y="166371"/>
            <a:ext cx="6096000" cy="3416320"/>
          </a:xfrm>
          <a:prstGeom prst="rect">
            <a:avLst/>
          </a:prstGeom>
        </p:spPr>
        <p:txBody>
          <a:bodyPr>
            <a:spAutoFit/>
          </a:bodyPr>
          <a:lstStyle/>
          <a:p>
            <a:r>
              <a:rPr lang="en-US" dirty="0">
                <a:solidFill>
                  <a:srgbClr val="0000FF"/>
                </a:solidFill>
                <a:highlight>
                  <a:srgbClr val="FFFFFF"/>
                </a:highlight>
                <a:latin typeface="Cascadia Mono" panose="020B0609020000020004" pitchFamily="49" charset="0"/>
              </a:rPr>
              <a:t>internal</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class</a:t>
            </a:r>
            <a:r>
              <a:rPr lang="en-US" dirty="0">
                <a:solidFill>
                  <a:srgbClr val="000000"/>
                </a:solidFill>
                <a:highlight>
                  <a:srgbClr val="FFFFFF"/>
                </a:highlight>
                <a:latin typeface="Cascadia Mono" panose="020B0609020000020004" pitchFamily="49" charset="0"/>
              </a:rPr>
              <a:t> </a:t>
            </a:r>
            <a:r>
              <a:rPr lang="en-US" dirty="0">
                <a:solidFill>
                  <a:srgbClr val="2B91AF"/>
                </a:solidFill>
                <a:highlight>
                  <a:srgbClr val="FFFFFF"/>
                </a:highlight>
                <a:latin typeface="Cascadia Mono" panose="020B0609020000020004" pitchFamily="49" charset="0"/>
              </a:rPr>
              <a:t>Program</a:t>
            </a:r>
          </a:p>
          <a:p>
            <a:r>
              <a:rPr lang="en-US" dirty="0">
                <a:solidFill>
                  <a:srgbClr val="000000"/>
                </a:solidFill>
                <a:highlight>
                  <a:srgbClr val="FFFFFF"/>
                </a:highlight>
                <a:latin typeface="Cascadia Mono" panose="020B0609020000020004" pitchFamily="49" charset="0"/>
              </a:rPr>
              <a:t>{</a:t>
            </a:r>
          </a:p>
          <a:p>
            <a:endParaRPr lang="en-US" dirty="0">
              <a:solidFill>
                <a:srgbClr val="000000"/>
              </a:solidFill>
              <a:highlight>
                <a:srgbClr val="FFFFFF"/>
              </a:highlight>
              <a:latin typeface="Cascadia Mono" panose="020B0609020000020004" pitchFamily="49" charset="0"/>
            </a:endParaRPr>
          </a:p>
          <a:p>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static</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void</a:t>
            </a:r>
            <a:r>
              <a:rPr lang="en-US" dirty="0">
                <a:solidFill>
                  <a:srgbClr val="000000"/>
                </a:solidFill>
                <a:highlight>
                  <a:srgbClr val="FFFFFF"/>
                </a:highlight>
                <a:latin typeface="Cascadia Mono" panose="020B0609020000020004" pitchFamily="49" charset="0"/>
              </a:rPr>
              <a:t> Main(</a:t>
            </a:r>
            <a:r>
              <a:rPr lang="en-US" dirty="0">
                <a:solidFill>
                  <a:srgbClr val="0000FF"/>
                </a:solidFill>
                <a:highlight>
                  <a:srgbClr val="FFFFFF"/>
                </a:highlight>
                <a:latin typeface="Cascadia Mono" panose="020B0609020000020004" pitchFamily="49" charset="0"/>
              </a:rPr>
              <a:t>string</a:t>
            </a:r>
            <a:r>
              <a:rPr lang="en-US" dirty="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args</a:t>
            </a:r>
            <a:r>
              <a:rPr lang="en-US" dirty="0">
                <a:solidFill>
                  <a:srgbClr val="000000"/>
                </a:solidFill>
                <a:highlight>
                  <a:srgbClr val="FFFFFF"/>
                </a:highlight>
                <a:latin typeface="Cascadia Mono" panose="020B0609020000020004" pitchFamily="49" charset="0"/>
              </a:rPr>
              <a:t>)</a:t>
            </a:r>
          </a:p>
          <a:p>
            <a:r>
              <a:rPr lang="en-US" dirty="0">
                <a:solidFill>
                  <a:srgbClr val="000000"/>
                </a:solidFill>
                <a:highlight>
                  <a:srgbClr val="FFFFFF"/>
                </a:highlight>
                <a:latin typeface="Cascadia Mono" panose="020B0609020000020004" pitchFamily="49" charset="0"/>
              </a:rPr>
              <a:t>    {</a:t>
            </a:r>
          </a:p>
          <a:p>
            <a:r>
              <a:rPr lang="en-US" dirty="0">
                <a:solidFill>
                  <a:srgbClr val="000000"/>
                </a:solidFill>
                <a:highlight>
                  <a:srgbClr val="FFFFFF"/>
                </a:highlight>
                <a:latin typeface="Cascadia Mono" panose="020B0609020000020004" pitchFamily="49" charset="0"/>
              </a:rPr>
              <a:t>        </a:t>
            </a:r>
            <a:r>
              <a:rPr lang="en-US" dirty="0">
                <a:solidFill>
                  <a:srgbClr val="2B91AF"/>
                </a:solidFill>
                <a:highlight>
                  <a:srgbClr val="FFFFFF"/>
                </a:highlight>
                <a:latin typeface="Cascadia Mono" panose="020B0609020000020004" pitchFamily="49" charset="0"/>
              </a:rPr>
              <a:t>Demo</a:t>
            </a:r>
            <a:r>
              <a:rPr lang="en-US" dirty="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dd</a:t>
            </a:r>
            <a:r>
              <a:rPr lang="en-US" dirty="0">
                <a:solidFill>
                  <a:srgbClr val="000000"/>
                </a:solidFill>
                <a:highlight>
                  <a:srgbClr val="FFFFFF"/>
                </a:highlight>
                <a:latin typeface="Cascadia Mono" panose="020B0609020000020004" pitchFamily="49" charset="0"/>
              </a:rPr>
              <a:t> = </a:t>
            </a:r>
            <a:r>
              <a:rPr lang="en-US" dirty="0">
                <a:solidFill>
                  <a:srgbClr val="0000FF"/>
                </a:solidFill>
                <a:highlight>
                  <a:srgbClr val="FFFFFF"/>
                </a:highlight>
                <a:latin typeface="Cascadia Mono" panose="020B0609020000020004" pitchFamily="49" charset="0"/>
              </a:rPr>
              <a:t>new</a:t>
            </a:r>
            <a:r>
              <a:rPr lang="en-US" dirty="0">
                <a:solidFill>
                  <a:srgbClr val="000000"/>
                </a:solidFill>
                <a:highlight>
                  <a:srgbClr val="FFFFFF"/>
                </a:highlight>
                <a:latin typeface="Cascadia Mono" panose="020B0609020000020004" pitchFamily="49" charset="0"/>
              </a:rPr>
              <a:t> </a:t>
            </a:r>
            <a:r>
              <a:rPr lang="en-US" dirty="0">
                <a:solidFill>
                  <a:srgbClr val="2B91AF"/>
                </a:solidFill>
                <a:highlight>
                  <a:srgbClr val="FFFFFF"/>
                </a:highlight>
                <a:latin typeface="Cascadia Mono" panose="020B0609020000020004" pitchFamily="49" charset="0"/>
              </a:rPr>
              <a:t>Demo</a:t>
            </a:r>
            <a:r>
              <a:rPr lang="en-US" dirty="0">
                <a:solidFill>
                  <a:srgbClr val="000000"/>
                </a:solidFill>
                <a:highlight>
                  <a:srgbClr val="FFFFFF"/>
                </a:highlight>
                <a:latin typeface="Cascadia Mono" panose="020B0609020000020004" pitchFamily="49" charset="0"/>
              </a:rPr>
              <a:t>();</a:t>
            </a:r>
          </a:p>
          <a:p>
            <a:r>
              <a:rPr lang="en-US" dirty="0" smtClean="0">
                <a:solidFill>
                  <a:srgbClr val="000000"/>
                </a:solidFill>
                <a:highlight>
                  <a:srgbClr val="FFFFFF"/>
                </a:highlight>
                <a:latin typeface="Cascadia Mono" panose="020B0609020000020004" pitchFamily="49" charset="0"/>
              </a:rPr>
              <a:t>	 dd.method2</a:t>
            </a:r>
            <a:r>
              <a:rPr lang="en-US" dirty="0">
                <a:solidFill>
                  <a:srgbClr val="000000"/>
                </a:solidFill>
                <a:highlight>
                  <a:srgbClr val="FFFFFF"/>
                </a:highlight>
                <a:latin typeface="Cascadia Mono" panose="020B0609020000020004" pitchFamily="49" charset="0"/>
              </a:rPr>
              <a:t>();</a:t>
            </a:r>
            <a:r>
              <a:rPr lang="en-US" dirty="0">
                <a:solidFill>
                  <a:srgbClr val="008000"/>
                </a:solidFill>
                <a:highlight>
                  <a:srgbClr val="FFFFFF"/>
                </a:highlight>
                <a:latin typeface="Cascadia Mono" panose="020B0609020000020004" pitchFamily="49" charset="0"/>
              </a:rPr>
              <a:t>// 5 sec</a:t>
            </a:r>
          </a:p>
          <a:p>
            <a:r>
              <a:rPr lang="en-US" dirty="0" smtClean="0">
                <a:solidFill>
                  <a:srgbClr val="000000"/>
                </a:solidFill>
                <a:highlight>
                  <a:srgbClr val="FFFFFF"/>
                </a:highlight>
                <a:latin typeface="Cascadia Mono" panose="020B0609020000020004" pitchFamily="49" charset="0"/>
              </a:rPr>
              <a:t>	 dd.method4</a:t>
            </a:r>
            <a:r>
              <a:rPr lang="en-US" dirty="0">
                <a:solidFill>
                  <a:srgbClr val="000000"/>
                </a:solidFill>
                <a:highlight>
                  <a:srgbClr val="FFFFFF"/>
                </a:highlight>
                <a:latin typeface="Cascadia Mono" panose="020B0609020000020004" pitchFamily="49" charset="0"/>
              </a:rPr>
              <a:t>();</a:t>
            </a:r>
            <a:r>
              <a:rPr lang="en-US" dirty="0">
                <a:solidFill>
                  <a:srgbClr val="008000"/>
                </a:solidFill>
                <a:highlight>
                  <a:srgbClr val="FFFFFF"/>
                </a:highlight>
                <a:latin typeface="Cascadia Mono" panose="020B0609020000020004" pitchFamily="49" charset="0"/>
              </a:rPr>
              <a:t>// 1 sec</a:t>
            </a:r>
          </a:p>
          <a:p>
            <a:endParaRPr lang="en-US" dirty="0">
              <a:solidFill>
                <a:srgbClr val="008000"/>
              </a:solidFill>
              <a:highlight>
                <a:srgbClr val="FFFFFF"/>
              </a:highlight>
              <a:latin typeface="Cascadia Mono" panose="020B0609020000020004" pitchFamily="49" charset="0"/>
            </a:endParaRPr>
          </a:p>
          <a:p>
            <a:r>
              <a:rPr lang="en-US" dirty="0">
                <a:solidFill>
                  <a:srgbClr val="000000"/>
                </a:solidFill>
                <a:highlight>
                  <a:srgbClr val="FFFFFF"/>
                </a:highlight>
                <a:latin typeface="Cascadia Mono" panose="020B0609020000020004" pitchFamily="49" charset="0"/>
              </a:rPr>
              <a:t>        </a:t>
            </a:r>
            <a:r>
              <a:rPr lang="en-US" dirty="0" err="1">
                <a:solidFill>
                  <a:srgbClr val="2B91AF"/>
                </a:solidFill>
                <a:highlight>
                  <a:srgbClr val="FFFFFF"/>
                </a:highlight>
                <a:latin typeface="Cascadia Mono" panose="020B0609020000020004" pitchFamily="49" charset="0"/>
              </a:rPr>
              <a:t>Console</a:t>
            </a:r>
            <a:r>
              <a:rPr lang="en-US" dirty="0" err="1">
                <a:solidFill>
                  <a:srgbClr val="000000"/>
                </a:solidFill>
                <a:highlight>
                  <a:srgbClr val="FFFFFF"/>
                </a:highlight>
                <a:latin typeface="Cascadia Mono" panose="020B0609020000020004" pitchFamily="49" charset="0"/>
              </a:rPr>
              <a:t>.ReadKey</a:t>
            </a:r>
            <a:r>
              <a:rPr lang="en-US" dirty="0">
                <a:solidFill>
                  <a:srgbClr val="000000"/>
                </a:solidFill>
                <a:highlight>
                  <a:srgbClr val="FFFFFF"/>
                </a:highlight>
                <a:latin typeface="Cascadia Mono" panose="020B0609020000020004" pitchFamily="49" charset="0"/>
              </a:rPr>
              <a:t>();</a:t>
            </a:r>
          </a:p>
          <a:p>
            <a:r>
              <a:rPr lang="en-US" dirty="0">
                <a:solidFill>
                  <a:srgbClr val="000000"/>
                </a:solidFill>
                <a:highlight>
                  <a:srgbClr val="FFFFFF"/>
                </a:highlight>
                <a:latin typeface="Cascadia Mono" panose="020B0609020000020004" pitchFamily="49" charset="0"/>
              </a:rPr>
              <a:t>    }</a:t>
            </a:r>
          </a:p>
          <a:p>
            <a:r>
              <a:rPr lang="en-US" dirty="0">
                <a:solidFill>
                  <a:srgbClr val="000000"/>
                </a:solidFill>
                <a:highlight>
                  <a:srgbClr val="FFFFFF"/>
                </a:highlight>
                <a:latin typeface="Cascadia Mono" panose="020B0609020000020004" pitchFamily="49" charset="0"/>
              </a:rPr>
              <a:t>}</a:t>
            </a:r>
            <a:endParaRPr lang="en-US" dirty="0"/>
          </a:p>
        </p:txBody>
      </p:sp>
      <p:pic>
        <p:nvPicPr>
          <p:cNvPr id="6" name="Picture 5"/>
          <p:cNvPicPr>
            <a:picLocks noChangeAspect="1"/>
          </p:cNvPicPr>
          <p:nvPr/>
        </p:nvPicPr>
        <p:blipFill rotWithShape="1">
          <a:blip r:embed="rId2"/>
          <a:srcRect l="26609" t="18567" r="11691" b="48713"/>
          <a:stretch/>
        </p:blipFill>
        <p:spPr>
          <a:xfrm>
            <a:off x="1553589" y="3348317"/>
            <a:ext cx="10508423" cy="3133165"/>
          </a:xfrm>
          <a:prstGeom prst="rect">
            <a:avLst/>
          </a:prstGeom>
        </p:spPr>
      </p:pic>
    </p:spTree>
    <p:extLst>
      <p:ext uri="{BB962C8B-B14F-4D97-AF65-F5344CB8AC3E}">
        <p14:creationId xmlns:p14="http://schemas.microsoft.com/office/powerpoint/2010/main" val="164648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Multitasking</a:t>
            </a:r>
            <a:endParaRPr lang="en-US" dirty="0"/>
          </a:p>
        </p:txBody>
      </p:sp>
      <p:sp>
        <p:nvSpPr>
          <p:cNvPr id="3" name="Content Placeholder 2"/>
          <p:cNvSpPr>
            <a:spLocks noGrp="1"/>
          </p:cNvSpPr>
          <p:nvPr>
            <p:ph idx="1"/>
          </p:nvPr>
        </p:nvSpPr>
        <p:spPr/>
        <p:txBody>
          <a:bodyPr/>
          <a:lstStyle/>
          <a:p>
            <a:r>
              <a:rPr lang="en-US" dirty="0" smtClean="0"/>
              <a:t>Multitasking is the concept of running multiple application at a time.</a:t>
            </a:r>
          </a:p>
          <a:p>
            <a:pPr marL="0" indent="0">
              <a:buNone/>
            </a:pPr>
            <a:r>
              <a:rPr lang="en-US" dirty="0" smtClean="0"/>
              <a:t>Ex. Windows operating system is the multitasking operating system</a:t>
            </a:r>
            <a:endParaRPr lang="en-US" dirty="0"/>
          </a:p>
        </p:txBody>
      </p:sp>
    </p:spTree>
    <p:extLst>
      <p:ext uri="{BB962C8B-B14F-4D97-AF65-F5344CB8AC3E}">
        <p14:creationId xmlns:p14="http://schemas.microsoft.com/office/powerpoint/2010/main" val="293889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a:t>
            </a:r>
            <a:endParaRPr lang="en-US" dirty="0"/>
          </a:p>
        </p:txBody>
      </p:sp>
      <p:sp>
        <p:nvSpPr>
          <p:cNvPr id="3" name="Content Placeholder 2"/>
          <p:cNvSpPr>
            <a:spLocks noGrp="1"/>
          </p:cNvSpPr>
          <p:nvPr>
            <p:ph idx="1"/>
          </p:nvPr>
        </p:nvSpPr>
        <p:spPr/>
        <p:txBody>
          <a:bodyPr>
            <a:normAutofit fontScale="92500"/>
          </a:bodyPr>
          <a:lstStyle/>
          <a:p>
            <a:pPr algn="just"/>
            <a:r>
              <a:rPr lang="en-US" dirty="0"/>
              <a:t>U</a:t>
            </a:r>
            <a:r>
              <a:rPr lang="en-US" dirty="0" smtClean="0"/>
              <a:t>nder the operating system, we have processes that running our applications. </a:t>
            </a:r>
          </a:p>
          <a:p>
            <a:pPr algn="just"/>
            <a:r>
              <a:rPr lang="en-US" dirty="0" smtClean="0"/>
              <a:t>Under the process, an application runs. To run the code of an application the process will make use of a concept called Thread.</a:t>
            </a:r>
          </a:p>
          <a:p>
            <a:pPr algn="just"/>
            <a:r>
              <a:rPr lang="en-US" dirty="0" smtClean="0"/>
              <a:t>Generally when we talk about thread, so </a:t>
            </a:r>
            <a:r>
              <a:rPr lang="en-US" dirty="0" smtClean="0">
                <a:solidFill>
                  <a:srgbClr val="FF0000"/>
                </a:solidFill>
              </a:rPr>
              <a:t>Thread is a light weight process</a:t>
            </a:r>
            <a:r>
              <a:rPr lang="en-US" dirty="0" smtClean="0"/>
              <a:t>. </a:t>
            </a:r>
          </a:p>
          <a:p>
            <a:pPr algn="just"/>
            <a:r>
              <a:rPr lang="en-US" dirty="0" smtClean="0"/>
              <a:t>A process has </a:t>
            </a:r>
            <a:r>
              <a:rPr lang="en-US" dirty="0" smtClean="0">
                <a:solidFill>
                  <a:srgbClr val="FF0000"/>
                </a:solidFill>
              </a:rPr>
              <a:t>at least one thread</a:t>
            </a:r>
            <a:r>
              <a:rPr lang="en-US" dirty="0" smtClean="0"/>
              <a:t> which is commonly called as </a:t>
            </a:r>
            <a:r>
              <a:rPr lang="en-US" dirty="0" smtClean="0">
                <a:solidFill>
                  <a:srgbClr val="FF0000"/>
                </a:solidFill>
              </a:rPr>
              <a:t>main thread </a:t>
            </a:r>
            <a:r>
              <a:rPr lang="en-US" dirty="0" smtClean="0"/>
              <a:t>which actually executes the application code.</a:t>
            </a:r>
          </a:p>
          <a:p>
            <a:pPr algn="just"/>
            <a:r>
              <a:rPr lang="en-US" dirty="0" smtClean="0"/>
              <a:t>A single process </a:t>
            </a:r>
            <a:r>
              <a:rPr lang="en-US" dirty="0" smtClean="0">
                <a:solidFill>
                  <a:srgbClr val="FF0000"/>
                </a:solidFill>
              </a:rPr>
              <a:t>can have multiple threads</a:t>
            </a:r>
            <a:r>
              <a:rPr lang="en-US" dirty="0" smtClean="0"/>
              <a:t>.</a:t>
            </a:r>
          </a:p>
          <a:p>
            <a:pPr algn="just"/>
            <a:r>
              <a:rPr lang="en-US" dirty="0" smtClean="0"/>
              <a:t>All the threading related classes are present in </a:t>
            </a:r>
            <a:r>
              <a:rPr lang="en-US" dirty="0" smtClean="0">
                <a:solidFill>
                  <a:srgbClr val="002060"/>
                </a:solidFill>
              </a:rPr>
              <a:t>System.Threading</a:t>
            </a:r>
            <a:r>
              <a:rPr lang="en-US" dirty="0"/>
              <a:t> </a:t>
            </a:r>
            <a:r>
              <a:rPr lang="en-US" dirty="0" smtClean="0"/>
              <a:t>namespace.</a:t>
            </a:r>
            <a:endParaRPr lang="en-US" dirty="0"/>
          </a:p>
        </p:txBody>
      </p:sp>
    </p:spTree>
    <p:extLst>
      <p:ext uri="{BB962C8B-B14F-4D97-AF65-F5344CB8AC3E}">
        <p14:creationId xmlns:p14="http://schemas.microsoft.com/office/powerpoint/2010/main" val="31427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Thread Class</a:t>
            </a:r>
            <a:endParaRPr lang="en-US" dirty="0"/>
          </a:p>
        </p:txBody>
      </p:sp>
      <p:sp>
        <p:nvSpPr>
          <p:cNvPr id="3" name="Content Placeholder 2"/>
          <p:cNvSpPr>
            <a:spLocks noGrp="1"/>
          </p:cNvSpPr>
          <p:nvPr>
            <p:ph idx="1"/>
          </p:nvPr>
        </p:nvSpPr>
        <p:spPr>
          <a:xfrm>
            <a:off x="636494" y="965013"/>
            <a:ext cx="10515600" cy="4351338"/>
          </a:xfrm>
        </p:spPr>
        <p:txBody>
          <a:bodyPr/>
          <a:lstStyle/>
          <a:p>
            <a:pPr algn="just"/>
            <a:r>
              <a:rPr lang="en-US" dirty="0" smtClean="0"/>
              <a:t>The Thread class helps us to perform tasks such as creating and setting the priority of a thread. </a:t>
            </a:r>
          </a:p>
          <a:p>
            <a:pPr algn="just"/>
            <a:r>
              <a:rPr lang="en-US" dirty="0" smtClean="0"/>
              <a:t>We can use this class to control a thread and obtain its status. The thread class provides various properties that allow us to perform tasks such as obtaining the status of a thread and specifying a name for the thread.</a:t>
            </a:r>
          </a:p>
          <a:p>
            <a:endParaRPr lang="en-US" dirty="0"/>
          </a:p>
        </p:txBody>
      </p:sp>
      <p:sp>
        <p:nvSpPr>
          <p:cNvPr id="4" name="Rectangle 3"/>
          <p:cNvSpPr/>
          <p:nvPr/>
        </p:nvSpPr>
        <p:spPr>
          <a:xfrm>
            <a:off x="457199" y="3615411"/>
            <a:ext cx="11591365" cy="3046988"/>
          </a:xfrm>
          <a:prstGeom prst="rect">
            <a:avLst/>
          </a:prstGeom>
        </p:spPr>
        <p:txBody>
          <a:bodyPr wrap="square">
            <a:spAutoFit/>
          </a:bodyPr>
          <a:lstStyle/>
          <a:p>
            <a:pPr marL="457200" indent="-457200" algn="just">
              <a:buFont typeface="+mj-lt"/>
              <a:buAutoNum type="arabicPeriod"/>
            </a:pPr>
            <a:r>
              <a:rPr lang="en-US" sz="2400" b="1" dirty="0" smtClean="0">
                <a:solidFill>
                  <a:srgbClr val="FF0000"/>
                </a:solidFill>
              </a:rPr>
              <a:t>CurrentThread</a:t>
            </a:r>
            <a:r>
              <a:rPr lang="en-US" sz="2400" dirty="0" smtClean="0"/>
              <a:t>: It retrieves the thread which is currently running.</a:t>
            </a:r>
          </a:p>
          <a:p>
            <a:pPr marL="457200" indent="-457200" algn="just">
              <a:buFont typeface="+mj-lt"/>
              <a:buAutoNum type="arabicPeriod"/>
            </a:pPr>
            <a:r>
              <a:rPr lang="en-US" sz="2400" b="1" dirty="0" smtClean="0">
                <a:solidFill>
                  <a:srgbClr val="FF0000"/>
                </a:solidFill>
              </a:rPr>
              <a:t>Alive</a:t>
            </a:r>
            <a:r>
              <a:rPr lang="en-US" sz="2400" dirty="0" smtClean="0"/>
              <a:t>: It retrieves a value to indicate the current state of thread execution. The value of the IsAlive property is </a:t>
            </a:r>
            <a:r>
              <a:rPr lang="en-US" sz="2400" dirty="0" smtClean="0">
                <a:solidFill>
                  <a:srgbClr val="FF0000"/>
                </a:solidFill>
              </a:rPr>
              <a:t>true</a:t>
            </a:r>
            <a:r>
              <a:rPr lang="en-US" sz="2400" dirty="0" smtClean="0"/>
              <a:t> if the </a:t>
            </a:r>
            <a:r>
              <a:rPr lang="en-US" sz="2400" dirty="0" smtClean="0">
                <a:solidFill>
                  <a:srgbClr val="FF0000"/>
                </a:solidFill>
              </a:rPr>
              <a:t>thread</a:t>
            </a:r>
            <a:r>
              <a:rPr lang="en-US" sz="2400" dirty="0" smtClean="0"/>
              <a:t> has been </a:t>
            </a:r>
            <a:r>
              <a:rPr lang="en-US" sz="2400" dirty="0" smtClean="0">
                <a:solidFill>
                  <a:srgbClr val="FF0000"/>
                </a:solidFill>
              </a:rPr>
              <a:t>started</a:t>
            </a:r>
            <a:r>
              <a:rPr lang="en-US" sz="2400" dirty="0" smtClean="0"/>
              <a:t> or has been </a:t>
            </a:r>
            <a:r>
              <a:rPr lang="en-US" sz="2400" dirty="0" smtClean="0">
                <a:solidFill>
                  <a:srgbClr val="FF0000"/>
                </a:solidFill>
              </a:rPr>
              <a:t>terminated, </a:t>
            </a:r>
            <a:r>
              <a:rPr lang="en-US" sz="2400" dirty="0" smtClean="0"/>
              <a:t>otherwise, the value is false.</a:t>
            </a:r>
          </a:p>
          <a:p>
            <a:pPr marL="457200" indent="-457200" algn="just">
              <a:buFont typeface="+mj-lt"/>
              <a:buAutoNum type="arabicPeriod"/>
            </a:pPr>
            <a:r>
              <a:rPr lang="en-US" sz="2400" b="1" dirty="0" smtClean="0">
                <a:solidFill>
                  <a:srgbClr val="FF0000"/>
                </a:solidFill>
              </a:rPr>
              <a:t>Name</a:t>
            </a:r>
            <a:r>
              <a:rPr lang="en-US" sz="2400" dirty="0" smtClean="0"/>
              <a:t>: It specifies a name for a thread.</a:t>
            </a:r>
          </a:p>
          <a:p>
            <a:pPr marL="457200" indent="-457200" algn="just">
              <a:buFont typeface="+mj-lt"/>
              <a:buAutoNum type="arabicPeriod"/>
            </a:pPr>
            <a:r>
              <a:rPr lang="en-US" sz="2400" b="1" dirty="0" smtClean="0">
                <a:solidFill>
                  <a:srgbClr val="FF0000"/>
                </a:solidFill>
              </a:rPr>
              <a:t>Priority</a:t>
            </a:r>
            <a:r>
              <a:rPr lang="en-US" sz="2400" dirty="0" smtClean="0"/>
              <a:t>: To obtain a value which indicates the scheduling priority of a thread. By default, the value of the Priority property is Normal. We can assign either Highest, AboveNormal, Normal, BelowNormal or Lowest value to the priority property.</a:t>
            </a:r>
            <a:endParaRPr lang="en-US" sz="2400" dirty="0"/>
          </a:p>
        </p:txBody>
      </p:sp>
    </p:spTree>
    <p:extLst>
      <p:ext uri="{BB962C8B-B14F-4D97-AF65-F5344CB8AC3E}">
        <p14:creationId xmlns:p14="http://schemas.microsoft.com/office/powerpoint/2010/main" val="386837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the Thread Class</a:t>
            </a:r>
            <a:endParaRPr lang="en-US" dirty="0"/>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b="1" dirty="0" smtClean="0">
                <a:solidFill>
                  <a:srgbClr val="FF0000"/>
                </a:solidFill>
              </a:rPr>
              <a:t>Interrupt()</a:t>
            </a:r>
            <a:r>
              <a:rPr lang="en-US" dirty="0" smtClean="0"/>
              <a:t>: To interrupt the thread which is in the Wait Sleep Join state.</a:t>
            </a:r>
          </a:p>
          <a:p>
            <a:pPr marL="514350" indent="-514350" algn="just">
              <a:buFont typeface="+mj-lt"/>
              <a:buAutoNum type="arabicPeriod"/>
            </a:pPr>
            <a:r>
              <a:rPr lang="en-US" b="1" dirty="0" smtClean="0">
                <a:solidFill>
                  <a:srgbClr val="FF0000"/>
                </a:solidFill>
              </a:rPr>
              <a:t>Join()</a:t>
            </a:r>
            <a:r>
              <a:rPr lang="en-US" dirty="0" smtClean="0"/>
              <a:t>: </a:t>
            </a:r>
            <a:r>
              <a:rPr lang="en-US" dirty="0"/>
              <a:t>is used to block all the calling threads until this thread terminates</a:t>
            </a:r>
            <a:r>
              <a:rPr lang="en-US" dirty="0" smtClean="0"/>
              <a:t>.</a:t>
            </a:r>
          </a:p>
          <a:p>
            <a:pPr marL="514350" indent="-514350" algn="just">
              <a:buFont typeface="+mj-lt"/>
              <a:buAutoNum type="arabicPeriod"/>
            </a:pPr>
            <a:r>
              <a:rPr lang="en-US" b="1" dirty="0" smtClean="0">
                <a:solidFill>
                  <a:srgbClr val="FF0000"/>
                </a:solidFill>
              </a:rPr>
              <a:t>Resume()</a:t>
            </a:r>
            <a:r>
              <a:rPr lang="en-US" dirty="0" smtClean="0"/>
              <a:t>: To resume a thread which has been suspended earlier.</a:t>
            </a:r>
          </a:p>
          <a:p>
            <a:pPr marL="514350" indent="-514350" algn="just">
              <a:buFont typeface="+mj-lt"/>
              <a:buAutoNum type="arabicPeriod"/>
            </a:pPr>
            <a:r>
              <a:rPr lang="en-US" b="1" dirty="0" smtClean="0">
                <a:solidFill>
                  <a:srgbClr val="FF0000"/>
                </a:solidFill>
              </a:rPr>
              <a:t>Sleep()</a:t>
            </a:r>
            <a:r>
              <a:rPr lang="en-US" dirty="0" smtClean="0"/>
              <a:t>: To block the current thread for a specified time period.</a:t>
            </a:r>
          </a:p>
          <a:p>
            <a:pPr marL="514350" indent="-514350" algn="just">
              <a:buFont typeface="+mj-lt"/>
              <a:buAutoNum type="arabicPeriod"/>
            </a:pPr>
            <a:r>
              <a:rPr lang="en-US" b="1" dirty="0" err="1" smtClean="0">
                <a:solidFill>
                  <a:srgbClr val="FF0000"/>
                </a:solidFill>
              </a:rPr>
              <a:t>SpinWait</a:t>
            </a:r>
            <a:r>
              <a:rPr lang="en-US" b="1" dirty="0" smtClean="0">
                <a:solidFill>
                  <a:srgbClr val="FF0000"/>
                </a:solidFill>
              </a:rPr>
              <a:t>()</a:t>
            </a:r>
            <a:r>
              <a:rPr lang="en-US" dirty="0" smtClean="0"/>
              <a:t>: To make a thread wait the number of times specified in the iteration parameter.</a:t>
            </a:r>
          </a:p>
          <a:p>
            <a:pPr marL="514350" indent="-514350" algn="just">
              <a:buFont typeface="+mj-lt"/>
              <a:buAutoNum type="arabicPeriod"/>
            </a:pPr>
            <a:r>
              <a:rPr lang="en-US" b="1" dirty="0" smtClean="0">
                <a:solidFill>
                  <a:srgbClr val="FF0000"/>
                </a:solidFill>
              </a:rPr>
              <a:t>Start()</a:t>
            </a:r>
            <a:r>
              <a:rPr lang="en-US" dirty="0" smtClean="0"/>
              <a:t>: To start a thread</a:t>
            </a:r>
          </a:p>
          <a:p>
            <a:pPr marL="514350" indent="-514350" algn="just">
              <a:buFont typeface="+mj-lt"/>
              <a:buAutoNum type="arabicPeriod"/>
            </a:pPr>
            <a:r>
              <a:rPr lang="en-US" b="1" dirty="0" smtClean="0">
                <a:solidFill>
                  <a:srgbClr val="FF0000"/>
                </a:solidFill>
              </a:rPr>
              <a:t>Suspend()</a:t>
            </a:r>
            <a:r>
              <a:rPr lang="en-US" dirty="0" smtClean="0"/>
              <a:t>: To suspend a thread.</a:t>
            </a:r>
            <a:endParaRPr lang="en-US" dirty="0"/>
          </a:p>
        </p:txBody>
      </p:sp>
    </p:spTree>
    <p:extLst>
      <p:ext uri="{BB962C8B-B14F-4D97-AF65-F5344CB8AC3E}">
        <p14:creationId xmlns:p14="http://schemas.microsoft.com/office/powerpoint/2010/main" val="39498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Life Cycle of a </a:t>
            </a:r>
            <a:r>
              <a:rPr lang="en-US" b="1" dirty="0" smtClean="0"/>
              <a:t>thread</a:t>
            </a:r>
            <a:endParaRPr lang="en-US" dirty="0"/>
          </a:p>
        </p:txBody>
      </p:sp>
      <p:sp>
        <p:nvSpPr>
          <p:cNvPr id="3" name="Content Placeholder 2"/>
          <p:cNvSpPr>
            <a:spLocks noGrp="1"/>
          </p:cNvSpPr>
          <p:nvPr>
            <p:ph idx="1"/>
          </p:nvPr>
        </p:nvSpPr>
        <p:spPr/>
        <p:txBody>
          <a:bodyPr/>
          <a:lstStyle/>
          <a:p>
            <a:pPr marL="0" indent="0" algn="just">
              <a:buNone/>
            </a:pPr>
            <a:r>
              <a:rPr lang="en-US" dirty="0" smtClean="0"/>
              <a:t>In C#, the thread life cycle specifies the current status of the thread. The thread automatically switches from one state to another state. At some times, you can switch its state by using the methods offered by Thread class.</a:t>
            </a:r>
            <a:endParaRPr lang="en-US" dirty="0"/>
          </a:p>
        </p:txBody>
      </p:sp>
    </p:spTree>
    <p:extLst>
      <p:ext uri="{BB962C8B-B14F-4D97-AF65-F5344CB8AC3E}">
        <p14:creationId xmlns:p14="http://schemas.microsoft.com/office/powerpoint/2010/main" val="131247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978" y="0"/>
            <a:ext cx="10031506" cy="686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43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636" y="104400"/>
            <a:ext cx="11842376" cy="6632575"/>
          </a:xfrm>
        </p:spPr>
        <p:txBody>
          <a:bodyPr>
            <a:normAutofit fontScale="92500" lnSpcReduction="20000"/>
          </a:bodyPr>
          <a:lstStyle/>
          <a:p>
            <a:pPr algn="just">
              <a:lnSpc>
                <a:spcPct val="120000"/>
              </a:lnSpc>
            </a:pPr>
            <a:r>
              <a:rPr lang="en-US" b="1" dirty="0"/>
              <a:t>Unstarted state</a:t>
            </a:r>
            <a:r>
              <a:rPr lang="en-US" dirty="0"/>
              <a:t>: When an instance of a Thread class is created, it is in the </a:t>
            </a:r>
            <a:r>
              <a:rPr lang="en-US" dirty="0" err="1"/>
              <a:t>unstarted</a:t>
            </a:r>
            <a:r>
              <a:rPr lang="en-US" dirty="0"/>
              <a:t> state, means the thread has not yet started to run when the thread is in this state. Or in other words Start() method is not called.</a:t>
            </a:r>
          </a:p>
          <a:p>
            <a:endParaRPr lang="en-US" dirty="0"/>
          </a:p>
          <a:p>
            <a:pPr marL="0" indent="0">
              <a:buNone/>
            </a:pPr>
            <a:r>
              <a:rPr lang="en-US" dirty="0" smtClean="0"/>
              <a:t>	</a:t>
            </a:r>
            <a:r>
              <a:rPr lang="en-US" dirty="0" err="1" smtClean="0"/>
              <a:t>Eg</a:t>
            </a:r>
            <a:r>
              <a:rPr lang="en-US" dirty="0" smtClean="0"/>
              <a:t> Thread </a:t>
            </a:r>
            <a:r>
              <a:rPr lang="en-US" dirty="0" err="1"/>
              <a:t>thr</a:t>
            </a:r>
            <a:r>
              <a:rPr lang="en-US" dirty="0"/>
              <a:t> = new Thread(); </a:t>
            </a:r>
            <a:endParaRPr lang="en-US" dirty="0" smtClean="0"/>
          </a:p>
          <a:p>
            <a:pPr marL="0" indent="0">
              <a:buNone/>
            </a:pPr>
            <a:endParaRPr lang="en-US" dirty="0"/>
          </a:p>
          <a:p>
            <a:pPr marL="0" indent="0">
              <a:buNone/>
            </a:pPr>
            <a:r>
              <a:rPr lang="en-US" dirty="0" smtClean="0"/>
              <a:t>	Here</a:t>
            </a:r>
            <a:r>
              <a:rPr lang="en-US" dirty="0"/>
              <a:t>, </a:t>
            </a:r>
            <a:r>
              <a:rPr lang="en-US" dirty="0" err="1"/>
              <a:t>thr</a:t>
            </a:r>
            <a:r>
              <a:rPr lang="en-US" dirty="0"/>
              <a:t> is at </a:t>
            </a:r>
            <a:r>
              <a:rPr lang="en-US" dirty="0" err="1"/>
              <a:t>unstarted</a:t>
            </a:r>
            <a:r>
              <a:rPr lang="en-US" dirty="0"/>
              <a:t> state</a:t>
            </a:r>
            <a:r>
              <a:rPr lang="en-US" dirty="0" smtClean="0"/>
              <a:t>.</a:t>
            </a:r>
          </a:p>
          <a:p>
            <a:pPr marL="0" indent="0">
              <a:buNone/>
            </a:pPr>
            <a:endParaRPr lang="en-US" dirty="0"/>
          </a:p>
          <a:p>
            <a:pPr algn="just">
              <a:lnSpc>
                <a:spcPct val="120000"/>
              </a:lnSpc>
            </a:pPr>
            <a:r>
              <a:rPr lang="en-US" b="1" dirty="0"/>
              <a:t>Runnable State: </a:t>
            </a:r>
            <a:r>
              <a:rPr lang="en-US" dirty="0"/>
              <a:t>A thread that is ready to run is moved to runnable state. In this state, a thread might actually be running or it might be ready to run at any instant of time. It is the responsibility of the thread scheduler to give the thread, time to run. Or in other words, the Start() method is called. </a:t>
            </a:r>
          </a:p>
          <a:p>
            <a:endParaRPr lang="en-US" dirty="0"/>
          </a:p>
          <a:p>
            <a:r>
              <a:rPr lang="en-US" b="1" dirty="0"/>
              <a:t>Running State: </a:t>
            </a:r>
            <a:r>
              <a:rPr lang="en-US" dirty="0"/>
              <a:t>A thread that is running. Or in other words, the thread gets the processor</a:t>
            </a:r>
            <a:r>
              <a:rPr lang="en-US" dirty="0" smtClean="0"/>
              <a:t>.</a:t>
            </a:r>
            <a:endParaRPr lang="en-US" dirty="0"/>
          </a:p>
        </p:txBody>
      </p:sp>
    </p:spTree>
    <p:extLst>
      <p:ext uri="{BB962C8B-B14F-4D97-AF65-F5344CB8AC3E}">
        <p14:creationId xmlns:p14="http://schemas.microsoft.com/office/powerpoint/2010/main" val="393912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Not Runnable State: </a:t>
            </a:r>
            <a:r>
              <a:rPr lang="en-US" dirty="0"/>
              <a:t>A thread that is not executable because</a:t>
            </a:r>
          </a:p>
          <a:p>
            <a:pPr lvl="1"/>
            <a:r>
              <a:rPr lang="en-US" dirty="0"/>
              <a:t>Sleep() method is called.</a:t>
            </a:r>
          </a:p>
          <a:p>
            <a:pPr lvl="1"/>
            <a:r>
              <a:rPr lang="en-US" dirty="0"/>
              <a:t>Wait() method is called.</a:t>
            </a:r>
          </a:p>
          <a:p>
            <a:pPr lvl="1"/>
            <a:r>
              <a:rPr lang="en-US" dirty="0"/>
              <a:t>Due to I/O request.</a:t>
            </a:r>
          </a:p>
          <a:p>
            <a:pPr lvl="1"/>
            <a:r>
              <a:rPr lang="en-US" dirty="0"/>
              <a:t>Suspend() method is called.</a:t>
            </a:r>
          </a:p>
          <a:p>
            <a:r>
              <a:rPr lang="en-US" b="1" dirty="0"/>
              <a:t>Dead State: </a:t>
            </a:r>
            <a:r>
              <a:rPr lang="en-US" dirty="0"/>
              <a:t>When the thread completes its task, then thread enters into dead, terminates, abort state.</a:t>
            </a:r>
          </a:p>
          <a:p>
            <a:endParaRPr lang="en-US" dirty="0"/>
          </a:p>
        </p:txBody>
      </p:sp>
    </p:spTree>
    <p:extLst>
      <p:ext uri="{BB962C8B-B14F-4D97-AF65-F5344CB8AC3E}">
        <p14:creationId xmlns:p14="http://schemas.microsoft.com/office/powerpoint/2010/main" val="1433311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958</Words>
  <Application>Microsoft Office PowerPoint</Application>
  <PresentationFormat>Widescreen</PresentationFormat>
  <Paragraphs>126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Cascadia Mono</vt:lpstr>
      <vt:lpstr>Office Theme</vt:lpstr>
      <vt:lpstr>Multithreading  AND  Asynchronous</vt:lpstr>
      <vt:lpstr>Multitasking</vt:lpstr>
      <vt:lpstr>Threading</vt:lpstr>
      <vt:lpstr>Thread Class</vt:lpstr>
      <vt:lpstr>Methods of the Thread Class</vt:lpstr>
      <vt:lpstr> Life Cycle of a thread</vt:lpstr>
      <vt:lpstr>PowerPoint Presentation</vt:lpstr>
      <vt:lpstr>PowerPoint Presentation</vt:lpstr>
      <vt:lpstr>PowerPoint Presentation</vt:lpstr>
      <vt:lpstr>Naming a thread and fetching name of current thread in C#</vt:lpstr>
      <vt:lpstr>Types of Threads in C#</vt:lpstr>
      <vt:lpstr>PowerPoint Presentation</vt:lpstr>
      <vt:lpstr>Thread Priority</vt:lpstr>
      <vt:lpstr>PowerPoint Presentation</vt:lpstr>
      <vt:lpstr>LOCK</vt:lpstr>
      <vt:lpstr>WHAT IS SYNCHRONOUS IN C#</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AND  Asynchronous</dc:title>
  <dc:creator>Acer</dc:creator>
  <cp:lastModifiedBy>Acer</cp:lastModifiedBy>
  <cp:revision>24</cp:revision>
  <dcterms:created xsi:type="dcterms:W3CDTF">2024-11-05T09:16:44Z</dcterms:created>
  <dcterms:modified xsi:type="dcterms:W3CDTF">2024-12-20T06:29:17Z</dcterms:modified>
</cp:coreProperties>
</file>