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5" r:id="rId8"/>
    <p:sldId id="266" r:id="rId9"/>
    <p:sldId id="264"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9/11/2024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70105-86E0-48C9-BEEA-14FB040B2058}"/>
              </a:ext>
            </a:extLst>
          </p:cNvPr>
          <p:cNvSpPr>
            <a:spLocks noGrp="1"/>
          </p:cNvSpPr>
          <p:nvPr>
            <p:ph type="ctrTitle"/>
          </p:nvPr>
        </p:nvSpPr>
        <p:spPr>
          <a:xfrm>
            <a:off x="2956858" y="2776194"/>
            <a:ext cx="8915399" cy="2262781"/>
          </a:xfrm>
        </p:spPr>
        <p:txBody>
          <a:bodyPr>
            <a:normAutofit/>
          </a:bodyPr>
          <a:lstStyle/>
          <a:p>
            <a:r>
              <a:rPr lang="en-US" dirty="0">
                <a:latin typeface="Algerian" panose="04020705040A02060702" pitchFamily="82" charset="0"/>
              </a:rPr>
              <a:t>Quality of Life Hub</a:t>
            </a:r>
            <a:br>
              <a:rPr lang="en-US" dirty="0">
                <a:latin typeface="Algerian" panose="04020705040A02060702" pitchFamily="82" charset="0"/>
              </a:rPr>
            </a:br>
            <a:endParaRPr lang="en-US" dirty="0"/>
          </a:p>
        </p:txBody>
      </p:sp>
    </p:spTree>
    <p:extLst>
      <p:ext uri="{BB962C8B-B14F-4D97-AF65-F5344CB8AC3E}">
        <p14:creationId xmlns:p14="http://schemas.microsoft.com/office/powerpoint/2010/main" val="1682531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D40D5-91B6-4822-9321-300623648CCC}"/>
              </a:ext>
            </a:extLst>
          </p:cNvPr>
          <p:cNvSpPr>
            <a:spLocks noGrp="1"/>
          </p:cNvSpPr>
          <p:nvPr>
            <p:ph type="title"/>
          </p:nvPr>
        </p:nvSpPr>
        <p:spPr>
          <a:xfrm>
            <a:off x="2413816" y="2990238"/>
            <a:ext cx="8911687" cy="1280890"/>
          </a:xfrm>
        </p:spPr>
        <p:txBody>
          <a:bodyPr>
            <a:normAutofit/>
          </a:bodyPr>
          <a:lstStyle/>
          <a:p>
            <a:pPr algn="ctr"/>
            <a:r>
              <a:rPr lang="en-US" sz="4400"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663561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F0B1A-51A1-4D35-A3AB-F0A2C632CFF6}"/>
              </a:ext>
            </a:extLst>
          </p:cNvPr>
          <p:cNvSpPr>
            <a:spLocks noGrp="1"/>
          </p:cNvSpPr>
          <p:nvPr>
            <p:ph type="title"/>
          </p:nvPr>
        </p:nvSpPr>
        <p:spPr>
          <a:xfrm>
            <a:off x="2592925" y="624110"/>
            <a:ext cx="8911687" cy="940739"/>
          </a:xfrm>
        </p:spPr>
        <p:txBody>
          <a:bodyPr/>
          <a:lstStyle/>
          <a:p>
            <a:r>
              <a:rPr lang="en-US" dirty="0">
                <a:latin typeface="Algerian" panose="04020705040A02060702" pitchFamily="82" charset="0"/>
              </a:rPr>
              <a:t>Agenda</a:t>
            </a:r>
          </a:p>
        </p:txBody>
      </p:sp>
      <p:sp>
        <p:nvSpPr>
          <p:cNvPr id="3" name="Content Placeholder 2">
            <a:extLst>
              <a:ext uri="{FF2B5EF4-FFF2-40B4-BE49-F238E27FC236}">
                <a16:creationId xmlns:a16="http://schemas.microsoft.com/office/drawing/2014/main" id="{13533506-7237-4B67-996C-5BDC5A17EEF9}"/>
              </a:ext>
            </a:extLst>
          </p:cNvPr>
          <p:cNvSpPr>
            <a:spLocks noGrp="1"/>
          </p:cNvSpPr>
          <p:nvPr>
            <p:ph idx="1"/>
          </p:nvPr>
        </p:nvSpPr>
        <p:spPr>
          <a:xfrm>
            <a:off x="2589212" y="1857080"/>
            <a:ext cx="8915400" cy="4054142"/>
          </a:xfrm>
        </p:spPr>
        <p:txBody>
          <a:bodyPr>
            <a:normAutofit/>
          </a:bodyPr>
          <a:lstStyle/>
          <a:p>
            <a:r>
              <a:rPr lang="en-US" sz="2000" dirty="0">
                <a:latin typeface="Arial" panose="020B0604020202020204" pitchFamily="34" charset="0"/>
                <a:cs typeface="Arial" panose="020B0604020202020204" pitchFamily="34" charset="0"/>
              </a:rPr>
              <a:t>Introduction</a:t>
            </a:r>
          </a:p>
          <a:p>
            <a:r>
              <a:rPr lang="en-US" sz="2000" dirty="0">
                <a:latin typeface="Arial" panose="020B0604020202020204" pitchFamily="34" charset="0"/>
                <a:cs typeface="Arial" panose="020B0604020202020204" pitchFamily="34" charset="0"/>
              </a:rPr>
              <a:t>Report Analysis For :</a:t>
            </a:r>
          </a:p>
          <a:p>
            <a:pPr lvl="1"/>
            <a:r>
              <a:rPr lang="en-US" sz="2000" dirty="0">
                <a:latin typeface="Arial" panose="020B0604020202020204" pitchFamily="34" charset="0"/>
                <a:cs typeface="Arial" panose="020B0604020202020204" pitchFamily="34" charset="0"/>
              </a:rPr>
              <a:t>Life Expectancy</a:t>
            </a:r>
          </a:p>
          <a:p>
            <a:pPr lvl="1"/>
            <a:r>
              <a:rPr lang="en-US" sz="2000" dirty="0">
                <a:latin typeface="Arial" panose="020B0604020202020204" pitchFamily="34" charset="0"/>
                <a:cs typeface="Arial" panose="020B0604020202020204" pitchFamily="34" charset="0"/>
              </a:rPr>
              <a:t>Poverty</a:t>
            </a:r>
          </a:p>
          <a:p>
            <a:pPr lvl="1"/>
            <a:r>
              <a:rPr lang="en-US" sz="2000" dirty="0">
                <a:latin typeface="Arial" panose="020B0604020202020204" pitchFamily="34" charset="0"/>
                <a:cs typeface="Arial" panose="020B0604020202020204" pitchFamily="34" charset="0"/>
              </a:rPr>
              <a:t>Greenhouse Gases</a:t>
            </a:r>
          </a:p>
          <a:p>
            <a:pPr lvl="1"/>
            <a:r>
              <a:rPr lang="en-US" sz="2000" dirty="0">
                <a:latin typeface="Arial" panose="020B0604020202020204" pitchFamily="34" charset="0"/>
                <a:cs typeface="Arial" panose="020B0604020202020204" pitchFamily="34" charset="0"/>
              </a:rPr>
              <a:t>Belonging</a:t>
            </a:r>
          </a:p>
          <a:p>
            <a:pPr lvl="1"/>
            <a:r>
              <a:rPr lang="en-US" sz="2000" dirty="0">
                <a:latin typeface="Arial" panose="020B0604020202020204" pitchFamily="34" charset="0"/>
                <a:cs typeface="Arial" panose="020B0604020202020204" pitchFamily="34" charset="0"/>
              </a:rPr>
              <a:t>Discrimination</a:t>
            </a:r>
          </a:p>
          <a:p>
            <a:r>
              <a:rPr lang="en-US" sz="2000" dirty="0">
                <a:latin typeface="Arial" panose="020B0604020202020204" pitchFamily="34" charset="0"/>
                <a:cs typeface="Arial" panose="020B0604020202020204" pitchFamily="34" charset="0"/>
              </a:rPr>
              <a:t>Conclusion</a:t>
            </a:r>
          </a:p>
        </p:txBody>
      </p:sp>
    </p:spTree>
    <p:extLst>
      <p:ext uri="{BB962C8B-B14F-4D97-AF65-F5344CB8AC3E}">
        <p14:creationId xmlns:p14="http://schemas.microsoft.com/office/powerpoint/2010/main" val="113126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9E1C2-B6DD-4FAA-ABC4-A59D92551EFB}"/>
              </a:ext>
            </a:extLst>
          </p:cNvPr>
          <p:cNvSpPr>
            <a:spLocks noGrp="1"/>
          </p:cNvSpPr>
          <p:nvPr>
            <p:ph type="title"/>
          </p:nvPr>
        </p:nvSpPr>
        <p:spPr>
          <a:xfrm>
            <a:off x="2592925" y="624110"/>
            <a:ext cx="8911687" cy="808764"/>
          </a:xfrm>
        </p:spPr>
        <p:txBody>
          <a:bodyPr>
            <a:normAutofit fontScale="90000"/>
          </a:bodyPr>
          <a:lstStyle/>
          <a:p>
            <a:r>
              <a:rPr lang="en-US" dirty="0">
                <a:latin typeface="Algerian" panose="04020705040A02060702" pitchFamily="82" charset="0"/>
              </a:rPr>
              <a:t>Overview</a:t>
            </a:r>
            <a:br>
              <a:rPr lang="en-US" dirty="0">
                <a:latin typeface="Algerian" panose="04020705040A02060702" pitchFamily="82" charset="0"/>
              </a:rPr>
            </a:b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6455424E-7960-4B4D-9F63-CC74DD53C3B8}"/>
              </a:ext>
            </a:extLst>
          </p:cNvPr>
          <p:cNvSpPr>
            <a:spLocks noGrp="1"/>
          </p:cNvSpPr>
          <p:nvPr>
            <p:ph idx="1"/>
          </p:nvPr>
        </p:nvSpPr>
        <p:spPr>
          <a:xfrm>
            <a:off x="2143732" y="1615125"/>
            <a:ext cx="9718481" cy="4618765"/>
          </a:xfrm>
        </p:spPr>
        <p:txBody>
          <a:bodyPr/>
          <a:lstStyle/>
          <a:p>
            <a:r>
              <a:rPr lang="en-US" dirty="0"/>
              <a:t>The Quality of Life provides practical assistance to people, helping them access equipment &amp; assistive technology that promotes independence in their daily lives.</a:t>
            </a:r>
          </a:p>
          <a:p>
            <a:endParaRPr lang="en-US" dirty="0"/>
          </a:p>
          <a:p>
            <a:r>
              <a:rPr lang="en-US" sz="2000" b="1" dirty="0">
                <a:latin typeface="Algerian" panose="04020705040A02060702" pitchFamily="82" charset="0"/>
              </a:rPr>
              <a:t>Canada's Quality of Life Framework</a:t>
            </a:r>
          </a:p>
          <a:p>
            <a:pPr marL="0" indent="0">
              <a:buNone/>
            </a:pPr>
            <a:endParaRPr lang="en-US" dirty="0"/>
          </a:p>
          <a:p>
            <a:r>
              <a:rPr lang="en-US" b="1" dirty="0"/>
              <a:t>Health</a:t>
            </a:r>
            <a:r>
              <a:rPr lang="en-US" dirty="0"/>
              <a:t>: Life Expectancy</a:t>
            </a:r>
          </a:p>
          <a:p>
            <a:r>
              <a:rPr lang="en-US" b="1" dirty="0"/>
              <a:t>Prosperity</a:t>
            </a:r>
            <a:r>
              <a:rPr lang="en-US" dirty="0"/>
              <a:t>: Poverty</a:t>
            </a:r>
          </a:p>
          <a:p>
            <a:r>
              <a:rPr lang="en-US" b="1" dirty="0"/>
              <a:t>Environment</a:t>
            </a:r>
            <a:r>
              <a:rPr lang="en-US" dirty="0"/>
              <a:t>: Greenhouse Gases</a:t>
            </a:r>
          </a:p>
          <a:p>
            <a:r>
              <a:rPr lang="en-US" b="1" dirty="0"/>
              <a:t>Society</a:t>
            </a:r>
            <a:r>
              <a:rPr lang="en-US" dirty="0"/>
              <a:t>: Belonging to the Local community</a:t>
            </a:r>
          </a:p>
          <a:p>
            <a:r>
              <a:rPr lang="en-US" b="1" dirty="0"/>
              <a:t>Good</a:t>
            </a:r>
            <a:r>
              <a:rPr lang="en-US" dirty="0"/>
              <a:t> </a:t>
            </a:r>
            <a:r>
              <a:rPr lang="en-US" b="1" dirty="0"/>
              <a:t>Governance</a:t>
            </a:r>
            <a:r>
              <a:rPr lang="en-US" dirty="0"/>
              <a:t>: Discrimination</a:t>
            </a:r>
            <a:br>
              <a:rPr lang="en-US" dirty="0"/>
            </a:br>
            <a:endParaRPr lang="en-US" dirty="0"/>
          </a:p>
          <a:p>
            <a:endParaRPr lang="en-US" dirty="0"/>
          </a:p>
        </p:txBody>
      </p:sp>
      <p:pic>
        <p:nvPicPr>
          <p:cNvPr id="1026" name="Picture 2" descr="Quality of life identifier">
            <a:extLst>
              <a:ext uri="{FF2B5EF4-FFF2-40B4-BE49-F238E27FC236}">
                <a16:creationId xmlns:a16="http://schemas.microsoft.com/office/drawing/2014/main" id="{93D31AAA-5836-4D87-86AB-A2311785F9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5937" y="2399540"/>
            <a:ext cx="4526276" cy="3445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278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7EDEF-BA9F-4AE2-B1EC-DE2AF40B303F}"/>
              </a:ext>
            </a:extLst>
          </p:cNvPr>
          <p:cNvSpPr>
            <a:spLocks noGrp="1"/>
          </p:cNvSpPr>
          <p:nvPr>
            <p:ph type="title"/>
          </p:nvPr>
        </p:nvSpPr>
        <p:spPr>
          <a:xfrm>
            <a:off x="2592926" y="624110"/>
            <a:ext cx="8229046" cy="1280890"/>
          </a:xfrm>
        </p:spPr>
        <p:txBody>
          <a:bodyPr/>
          <a:lstStyle/>
          <a:p>
            <a:pPr algn="ctr"/>
            <a:r>
              <a:rPr lang="en-US" b="1" dirty="0"/>
              <a:t>Analysis of </a:t>
            </a:r>
            <a:r>
              <a:rPr lang="en-US" b="1" dirty="0">
                <a:latin typeface="Arial" panose="020B0604020202020204" pitchFamily="34" charset="0"/>
                <a:cs typeface="Arial" panose="020B0604020202020204" pitchFamily="34" charset="0"/>
              </a:rPr>
              <a:t>Life Expectancy</a:t>
            </a:r>
            <a:br>
              <a:rPr lang="en-US" b="1" dirty="0">
                <a:latin typeface="Arial" panose="020B0604020202020204" pitchFamily="34" charset="0"/>
                <a:cs typeface="Arial" panose="020B0604020202020204" pitchFamily="34" charset="0"/>
              </a:rPr>
            </a:br>
            <a:endParaRPr lang="en-US" b="1" dirty="0"/>
          </a:p>
        </p:txBody>
      </p:sp>
      <p:sp>
        <p:nvSpPr>
          <p:cNvPr id="6" name="Content Placeholder 5">
            <a:extLst>
              <a:ext uri="{FF2B5EF4-FFF2-40B4-BE49-F238E27FC236}">
                <a16:creationId xmlns:a16="http://schemas.microsoft.com/office/drawing/2014/main" id="{54F32483-6E83-4FF9-A3E9-FEA5E5DFCE8A}"/>
              </a:ext>
            </a:extLst>
          </p:cNvPr>
          <p:cNvSpPr>
            <a:spLocks noGrp="1"/>
          </p:cNvSpPr>
          <p:nvPr>
            <p:ph idx="1"/>
          </p:nvPr>
        </p:nvSpPr>
        <p:spPr>
          <a:xfrm>
            <a:off x="2589212" y="1668544"/>
            <a:ext cx="8915400" cy="4242678"/>
          </a:xfrm>
        </p:spPr>
        <p:txBody>
          <a:bodyPr/>
          <a:lstStyle/>
          <a:p>
            <a:pPr algn="just"/>
            <a:r>
              <a:rPr lang="en-US" dirty="0">
                <a:latin typeface="Arial" panose="020B0604020202020204" pitchFamily="34" charset="0"/>
                <a:cs typeface="Arial" panose="020B0604020202020204" pitchFamily="34" charset="0"/>
              </a:rPr>
              <a:t>The Health Adjusted Life Expectancy dashboard provides a comprehensive overview of life expectancy trends across Canada, highlighting key statistics and disparities. The highest life expectancy recorded is 72.6 years, while the lowest is 54.6 years, indicating a significant gender disparity of 2.45 years. </a:t>
            </a:r>
          </a:p>
          <a:p>
            <a:pPr algn="just"/>
            <a:r>
              <a:rPr lang="en-US" dirty="0">
                <a:latin typeface="Arial" panose="020B0604020202020204" pitchFamily="34" charset="0"/>
                <a:cs typeface="Arial" panose="020B0604020202020204" pitchFamily="34" charset="0"/>
              </a:rPr>
              <a:t>A trend analysis by year and sex shows that females consistently have higher life expectancy than males. From the geographical distribution, we can say that people from Quebec and Prince Edward Island live longer than other province people. While Yukon and Nunavut people have less </a:t>
            </a:r>
            <a:r>
              <a:rPr lang="en-US">
                <a:latin typeface="Arial" panose="020B0604020202020204" pitchFamily="34" charset="0"/>
                <a:cs typeface="Arial" panose="020B0604020202020204" pitchFamily="34" charset="0"/>
              </a:rPr>
              <a:t>life expectancy. </a:t>
            </a:r>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This dashboard underscores the importance of geographic and gender factors in life expectancy outcomes in Canada.</a:t>
            </a:r>
          </a:p>
        </p:txBody>
      </p:sp>
    </p:spTree>
    <p:extLst>
      <p:ext uri="{BB962C8B-B14F-4D97-AF65-F5344CB8AC3E}">
        <p14:creationId xmlns:p14="http://schemas.microsoft.com/office/powerpoint/2010/main" val="3540952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7EDEF-BA9F-4AE2-B1EC-DE2AF40B303F}"/>
              </a:ext>
            </a:extLst>
          </p:cNvPr>
          <p:cNvSpPr>
            <a:spLocks noGrp="1"/>
          </p:cNvSpPr>
          <p:nvPr>
            <p:ph type="title"/>
          </p:nvPr>
        </p:nvSpPr>
        <p:spPr>
          <a:xfrm>
            <a:off x="2403837" y="624110"/>
            <a:ext cx="9100776" cy="1280890"/>
          </a:xfrm>
        </p:spPr>
        <p:txBody>
          <a:bodyPr>
            <a:normAutofit fontScale="90000"/>
          </a:bodyPr>
          <a:lstStyle/>
          <a:p>
            <a:pPr algn="ctr"/>
            <a:r>
              <a:rPr lang="en-US" b="1" dirty="0"/>
              <a:t>Analysis of </a:t>
            </a:r>
            <a:r>
              <a:rPr lang="en-US" b="1" dirty="0">
                <a:latin typeface="Arial" panose="020B0604020202020204" pitchFamily="34" charset="0"/>
                <a:cs typeface="Arial" panose="020B0604020202020204" pitchFamily="34" charset="0"/>
              </a:rPr>
              <a:t>Poverty</a:t>
            </a:r>
            <a:br>
              <a:rPr lang="en-US" b="1" dirty="0">
                <a:latin typeface="Arial" panose="020B0604020202020204" pitchFamily="34" charset="0"/>
                <a:cs typeface="Arial" panose="020B0604020202020204" pitchFamily="34" charset="0"/>
              </a:rPr>
            </a:br>
            <a:br>
              <a:rPr lang="en-US" b="1" dirty="0">
                <a:latin typeface="Arial" panose="020B0604020202020204" pitchFamily="34" charset="0"/>
                <a:cs typeface="Arial" panose="020B0604020202020204" pitchFamily="34" charset="0"/>
              </a:rPr>
            </a:br>
            <a:endParaRPr lang="en-US" b="1" dirty="0"/>
          </a:p>
        </p:txBody>
      </p:sp>
      <p:sp>
        <p:nvSpPr>
          <p:cNvPr id="8" name="Content Placeholder 7">
            <a:extLst>
              <a:ext uri="{FF2B5EF4-FFF2-40B4-BE49-F238E27FC236}">
                <a16:creationId xmlns:a16="http://schemas.microsoft.com/office/drawing/2014/main" id="{5DE0A6EE-908D-4E1D-8C09-C07C83634A49}"/>
              </a:ext>
            </a:extLst>
          </p:cNvPr>
          <p:cNvSpPr>
            <a:spLocks noGrp="1"/>
          </p:cNvSpPr>
          <p:nvPr>
            <p:ph idx="1"/>
          </p:nvPr>
        </p:nvSpPr>
        <p:spPr>
          <a:xfrm>
            <a:off x="2589212" y="1677971"/>
            <a:ext cx="8915400" cy="4345757"/>
          </a:xfrm>
        </p:spPr>
        <p:txBody>
          <a:bodyPr>
            <a:normAutofit/>
          </a:bodyPr>
          <a:lstStyle/>
          <a:p>
            <a:pPr algn="just"/>
            <a:r>
              <a:rPr lang="en-US" dirty="0">
                <a:latin typeface="Arial" panose="020B0604020202020204" pitchFamily="34" charset="0"/>
                <a:cs typeface="Arial" panose="020B0604020202020204" pitchFamily="34" charset="0"/>
              </a:rPr>
              <a:t>The Poverty dashboard offers an in-depth analysis of poverty trends, emphasizing key metrics such as the average poverty rate of 12.55%, with a maximum rate of 35.80% and a minimum of 1.30%. The dashboard categorizes poverty data by age group, year, and income type, providing a nuanced view of the affected demographics. </a:t>
            </a:r>
          </a:p>
          <a:p>
            <a:pPr algn="just"/>
            <a:r>
              <a:rPr lang="en-US" dirty="0">
                <a:latin typeface="Arial" panose="020B0604020202020204" pitchFamily="34" charset="0"/>
                <a:cs typeface="Arial" panose="020B0604020202020204" pitchFamily="34" charset="0"/>
              </a:rPr>
              <a:t>The visualizations illustrate the average poverty rates over the years and the distribution of poverty by age group, highlighting that the 18 to 64 years group has the highest percentage of poverty (43.41%). </a:t>
            </a:r>
          </a:p>
          <a:p>
            <a:pPr algn="just"/>
            <a:r>
              <a:rPr lang="en-US" dirty="0">
                <a:latin typeface="Arial" panose="020B0604020202020204" pitchFamily="34" charset="0"/>
                <a:cs typeface="Arial" panose="020B0604020202020204" pitchFamily="34" charset="0"/>
              </a:rPr>
              <a:t>This dashboard underscores the persistent and diverse nature of poverty across different segments of the population.</a:t>
            </a:r>
          </a:p>
        </p:txBody>
      </p:sp>
    </p:spTree>
    <p:extLst>
      <p:ext uri="{BB962C8B-B14F-4D97-AF65-F5344CB8AC3E}">
        <p14:creationId xmlns:p14="http://schemas.microsoft.com/office/powerpoint/2010/main" val="345070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7EDEF-BA9F-4AE2-B1EC-DE2AF40B303F}"/>
              </a:ext>
            </a:extLst>
          </p:cNvPr>
          <p:cNvSpPr>
            <a:spLocks noGrp="1"/>
          </p:cNvSpPr>
          <p:nvPr>
            <p:ph type="title"/>
          </p:nvPr>
        </p:nvSpPr>
        <p:spPr>
          <a:xfrm>
            <a:off x="2441542" y="624110"/>
            <a:ext cx="8823490" cy="1280890"/>
          </a:xfrm>
        </p:spPr>
        <p:txBody>
          <a:bodyPr>
            <a:normAutofit fontScale="90000"/>
          </a:bodyPr>
          <a:lstStyle/>
          <a:p>
            <a:pPr algn="ctr"/>
            <a:r>
              <a:rPr lang="en-US" b="1" dirty="0"/>
              <a:t>Analysis of </a:t>
            </a:r>
            <a:r>
              <a:rPr lang="en-US" b="1" dirty="0">
                <a:latin typeface="Arial" panose="020B0604020202020204" pitchFamily="34" charset="0"/>
                <a:cs typeface="Arial" panose="020B0604020202020204" pitchFamily="34" charset="0"/>
              </a:rPr>
              <a:t>Greenhouse Gases</a:t>
            </a:r>
            <a:br>
              <a:rPr lang="en-US" b="1" dirty="0">
                <a:latin typeface="Arial" panose="020B0604020202020204" pitchFamily="34" charset="0"/>
                <a:cs typeface="Arial" panose="020B0604020202020204" pitchFamily="34" charset="0"/>
              </a:rPr>
            </a:br>
            <a:br>
              <a:rPr lang="en-US" b="1" dirty="0">
                <a:latin typeface="Arial" panose="020B0604020202020204" pitchFamily="34" charset="0"/>
                <a:cs typeface="Arial" panose="020B0604020202020204" pitchFamily="34" charset="0"/>
              </a:rPr>
            </a:br>
            <a:br>
              <a:rPr lang="en-US" b="1" dirty="0">
                <a:latin typeface="Arial" panose="020B0604020202020204" pitchFamily="34" charset="0"/>
                <a:cs typeface="Arial" panose="020B0604020202020204" pitchFamily="34" charset="0"/>
              </a:rPr>
            </a:br>
            <a:endParaRPr lang="en-US" b="1" dirty="0"/>
          </a:p>
        </p:txBody>
      </p:sp>
      <p:sp>
        <p:nvSpPr>
          <p:cNvPr id="8" name="Content Placeholder 7">
            <a:extLst>
              <a:ext uri="{FF2B5EF4-FFF2-40B4-BE49-F238E27FC236}">
                <a16:creationId xmlns:a16="http://schemas.microsoft.com/office/drawing/2014/main" id="{BE343374-1CC5-4A6C-804D-9C3F220A2CAB}"/>
              </a:ext>
            </a:extLst>
          </p:cNvPr>
          <p:cNvSpPr>
            <a:spLocks noGrp="1"/>
          </p:cNvSpPr>
          <p:nvPr>
            <p:ph idx="1"/>
          </p:nvPr>
        </p:nvSpPr>
        <p:spPr>
          <a:xfrm>
            <a:off x="2589212" y="1979629"/>
            <a:ext cx="8915400" cy="4176073"/>
          </a:xfrm>
        </p:spPr>
        <p:txBody>
          <a:bodyPr/>
          <a:lstStyle/>
          <a:p>
            <a:pPr algn="just"/>
            <a:r>
              <a:rPr lang="en-US" dirty="0">
                <a:latin typeface="Arial" panose="020B0604020202020204" pitchFamily="34" charset="0"/>
                <a:cs typeface="Arial" panose="020B0604020202020204" pitchFamily="34" charset="0"/>
              </a:rPr>
              <a:t>Canada's greenhouse gas emissions across different provinces for the years 1990, 2005, and 2022. The total emissions for these years are 607.0 Mt, 761.5 Mt, and 708.0 Mt, respectively, indicating an overall increase since 1990 but a slight reduction from 2005 to 2022. </a:t>
            </a:r>
          </a:p>
          <a:p>
            <a:pPr algn="just"/>
            <a:r>
              <a:rPr lang="en-US" dirty="0">
                <a:latin typeface="Arial" panose="020B0604020202020204" pitchFamily="34" charset="0"/>
                <a:cs typeface="Arial" panose="020B0604020202020204" pitchFamily="34" charset="0"/>
              </a:rPr>
              <a:t>The emissions data broken down by province shows Alberta with the highest increase, rising from 177.0 Mt in 1990 to 269.9 Mt in 2022. Ontario, despite having increased from 178.0 Mt in 1990 to 203.0 Mt in 2005, reduced its emissions to 157.0 Mt by 2022. Quebec and Saskatchewan show relatively stable emissions with minor fluctuations, while British Columbia's emissions rose from 51.0 Mt in 1990 to 64.3 Mt in 2022. </a:t>
            </a:r>
          </a:p>
          <a:p>
            <a:pPr algn="just"/>
            <a:r>
              <a:rPr lang="en-US" dirty="0">
                <a:latin typeface="Arial" panose="020B0604020202020204" pitchFamily="34" charset="0"/>
                <a:cs typeface="Arial" panose="020B0604020202020204" pitchFamily="34" charset="0"/>
              </a:rPr>
              <a:t>Other provinces like Nova Scotia and New Brunswick saw reductions in emissions from 2005 to 2022.</a:t>
            </a:r>
          </a:p>
        </p:txBody>
      </p:sp>
    </p:spTree>
    <p:extLst>
      <p:ext uri="{BB962C8B-B14F-4D97-AF65-F5344CB8AC3E}">
        <p14:creationId xmlns:p14="http://schemas.microsoft.com/office/powerpoint/2010/main" val="3577710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7EDEF-BA9F-4AE2-B1EC-DE2AF40B303F}"/>
              </a:ext>
            </a:extLst>
          </p:cNvPr>
          <p:cNvSpPr>
            <a:spLocks noGrp="1"/>
          </p:cNvSpPr>
          <p:nvPr>
            <p:ph type="title"/>
          </p:nvPr>
        </p:nvSpPr>
        <p:spPr>
          <a:xfrm>
            <a:off x="2441542" y="624110"/>
            <a:ext cx="8823490" cy="1280890"/>
          </a:xfrm>
        </p:spPr>
        <p:txBody>
          <a:bodyPr>
            <a:normAutofit fontScale="90000"/>
          </a:bodyPr>
          <a:lstStyle/>
          <a:p>
            <a:pPr algn="ctr"/>
            <a:r>
              <a:rPr lang="en-US" b="1" dirty="0"/>
              <a:t>Analysis of </a:t>
            </a:r>
            <a:r>
              <a:rPr lang="en-US" b="1" dirty="0">
                <a:latin typeface="Arial" panose="020B0604020202020204" pitchFamily="34" charset="0"/>
                <a:cs typeface="Arial" panose="020B0604020202020204" pitchFamily="34" charset="0"/>
              </a:rPr>
              <a:t>Belonging</a:t>
            </a:r>
            <a:br>
              <a:rPr lang="en-US" b="1" dirty="0">
                <a:latin typeface="Arial" panose="020B0604020202020204" pitchFamily="34" charset="0"/>
                <a:cs typeface="Arial" panose="020B0604020202020204" pitchFamily="34" charset="0"/>
              </a:rPr>
            </a:br>
            <a:br>
              <a:rPr lang="en-US" b="1" dirty="0">
                <a:latin typeface="Arial" panose="020B0604020202020204" pitchFamily="34" charset="0"/>
                <a:cs typeface="Arial" panose="020B0604020202020204" pitchFamily="34" charset="0"/>
              </a:rPr>
            </a:br>
            <a:br>
              <a:rPr lang="en-US" b="1" dirty="0">
                <a:latin typeface="Arial" panose="020B0604020202020204" pitchFamily="34" charset="0"/>
                <a:cs typeface="Arial" panose="020B0604020202020204" pitchFamily="34" charset="0"/>
              </a:rPr>
            </a:br>
            <a:endParaRPr lang="en-US" b="1" dirty="0"/>
          </a:p>
        </p:txBody>
      </p:sp>
      <p:sp>
        <p:nvSpPr>
          <p:cNvPr id="8" name="Content Placeholder 7">
            <a:extLst>
              <a:ext uri="{FF2B5EF4-FFF2-40B4-BE49-F238E27FC236}">
                <a16:creationId xmlns:a16="http://schemas.microsoft.com/office/drawing/2014/main" id="{BE343374-1CC5-4A6C-804D-9C3F220A2CAB}"/>
              </a:ext>
            </a:extLst>
          </p:cNvPr>
          <p:cNvSpPr>
            <a:spLocks noGrp="1"/>
          </p:cNvSpPr>
          <p:nvPr>
            <p:ph idx="1"/>
          </p:nvPr>
        </p:nvSpPr>
        <p:spPr/>
        <p:txBody>
          <a:bodyPr/>
          <a:lstStyle/>
          <a:p>
            <a:pPr algn="just"/>
            <a:r>
              <a:rPr lang="en-US" dirty="0">
                <a:latin typeface="Arial" panose="020B0604020202020204" pitchFamily="34" charset="0"/>
                <a:cs typeface="Arial" panose="020B0604020202020204" pitchFamily="34" charset="0"/>
              </a:rPr>
              <a:t>Canadians' sense of belonging to their local communities, with data categorized by gender, province, and year (2021-2023). The average sense of belonging is 44.51%, with a minimum of 9.10% and a maximum of 62.80%. The data shows Alberta's sense of belonging decreasing from 46.60% in 2021 to 31.35% in 2023. </a:t>
            </a:r>
          </a:p>
          <a:p>
            <a:pPr algn="just"/>
            <a:r>
              <a:rPr lang="en-US" dirty="0">
                <a:latin typeface="Arial" panose="020B0604020202020204" pitchFamily="34" charset="0"/>
                <a:cs typeface="Arial" panose="020B0604020202020204" pitchFamily="34" charset="0"/>
              </a:rPr>
              <a:t>The Atlantic Region has values of 50.80% in 2021, 54.25% in 2022, and 32.50% in 2023. A pie chart illustrates that women report a slightly higher sense of belonging (55.07%) compared to men (44.93%). </a:t>
            </a:r>
          </a:p>
          <a:p>
            <a:pPr algn="just"/>
            <a:r>
              <a:rPr lang="en-US" dirty="0">
                <a:latin typeface="Arial" panose="020B0604020202020204" pitchFamily="34" charset="0"/>
                <a:cs typeface="Arial" panose="020B0604020202020204" pitchFamily="34" charset="0"/>
              </a:rPr>
              <a:t>A bar graph shows the year-over-year comparison, indicating a peak in 2022.</a:t>
            </a:r>
          </a:p>
        </p:txBody>
      </p:sp>
    </p:spTree>
    <p:extLst>
      <p:ext uri="{BB962C8B-B14F-4D97-AF65-F5344CB8AC3E}">
        <p14:creationId xmlns:p14="http://schemas.microsoft.com/office/powerpoint/2010/main" val="2383125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7EDEF-BA9F-4AE2-B1EC-DE2AF40B303F}"/>
              </a:ext>
            </a:extLst>
          </p:cNvPr>
          <p:cNvSpPr>
            <a:spLocks noGrp="1"/>
          </p:cNvSpPr>
          <p:nvPr>
            <p:ph type="title"/>
          </p:nvPr>
        </p:nvSpPr>
        <p:spPr>
          <a:xfrm>
            <a:off x="2441542" y="624110"/>
            <a:ext cx="8823490" cy="1280890"/>
          </a:xfrm>
        </p:spPr>
        <p:txBody>
          <a:bodyPr>
            <a:normAutofit fontScale="90000"/>
          </a:bodyPr>
          <a:lstStyle/>
          <a:p>
            <a:pPr algn="ctr"/>
            <a:r>
              <a:rPr lang="en-US" b="1" dirty="0"/>
              <a:t>Analysis of </a:t>
            </a:r>
            <a:r>
              <a:rPr lang="en-US" b="1" dirty="0">
                <a:latin typeface="Arial" panose="020B0604020202020204" pitchFamily="34" charset="0"/>
                <a:cs typeface="Arial" panose="020B0604020202020204" pitchFamily="34" charset="0"/>
              </a:rPr>
              <a:t>Discrimination</a:t>
            </a:r>
            <a:br>
              <a:rPr lang="en-US" b="1" dirty="0">
                <a:latin typeface="Arial" panose="020B0604020202020204" pitchFamily="34" charset="0"/>
                <a:cs typeface="Arial" panose="020B0604020202020204" pitchFamily="34" charset="0"/>
              </a:rPr>
            </a:br>
            <a:br>
              <a:rPr lang="en-US" b="1" dirty="0">
                <a:latin typeface="Arial" panose="020B0604020202020204" pitchFamily="34" charset="0"/>
                <a:cs typeface="Arial" panose="020B0604020202020204" pitchFamily="34" charset="0"/>
              </a:rPr>
            </a:br>
            <a:br>
              <a:rPr lang="en-US" b="1" dirty="0">
                <a:latin typeface="Arial" panose="020B0604020202020204" pitchFamily="34" charset="0"/>
                <a:cs typeface="Arial" panose="020B0604020202020204" pitchFamily="34" charset="0"/>
              </a:rPr>
            </a:br>
            <a:br>
              <a:rPr lang="en-US" b="1" dirty="0">
                <a:latin typeface="Arial" panose="020B0604020202020204" pitchFamily="34" charset="0"/>
                <a:cs typeface="Arial" panose="020B0604020202020204" pitchFamily="34" charset="0"/>
              </a:rPr>
            </a:br>
            <a:br>
              <a:rPr lang="en-US" b="1" dirty="0">
                <a:latin typeface="Arial" panose="020B0604020202020204" pitchFamily="34" charset="0"/>
                <a:cs typeface="Arial" panose="020B0604020202020204" pitchFamily="34" charset="0"/>
              </a:rPr>
            </a:br>
            <a:br>
              <a:rPr lang="en-US" b="1" dirty="0">
                <a:latin typeface="Arial" panose="020B0604020202020204" pitchFamily="34" charset="0"/>
                <a:cs typeface="Arial" panose="020B0604020202020204" pitchFamily="34" charset="0"/>
              </a:rPr>
            </a:br>
            <a:br>
              <a:rPr lang="en-US" b="1" dirty="0">
                <a:latin typeface="Arial" panose="020B0604020202020204" pitchFamily="34" charset="0"/>
                <a:cs typeface="Arial" panose="020B0604020202020204" pitchFamily="34" charset="0"/>
              </a:rPr>
            </a:br>
            <a:endParaRPr lang="en-US" b="1" dirty="0"/>
          </a:p>
        </p:txBody>
      </p:sp>
      <p:sp>
        <p:nvSpPr>
          <p:cNvPr id="8" name="Content Placeholder 7">
            <a:extLst>
              <a:ext uri="{FF2B5EF4-FFF2-40B4-BE49-F238E27FC236}">
                <a16:creationId xmlns:a16="http://schemas.microsoft.com/office/drawing/2014/main" id="{BE343374-1CC5-4A6C-804D-9C3F220A2CAB}"/>
              </a:ext>
            </a:extLst>
          </p:cNvPr>
          <p:cNvSpPr>
            <a:spLocks noGrp="1"/>
          </p:cNvSpPr>
          <p:nvPr>
            <p:ph idx="1"/>
          </p:nvPr>
        </p:nvSpPr>
        <p:spPr>
          <a:xfrm>
            <a:off x="2589212" y="1762811"/>
            <a:ext cx="8915400" cy="4326903"/>
          </a:xfrm>
        </p:spPr>
        <p:txBody>
          <a:bodyPr>
            <a:normAutofit/>
          </a:bodyPr>
          <a:lstStyle/>
          <a:p>
            <a:pPr algn="just"/>
            <a:r>
              <a:rPr lang="en-US" dirty="0">
                <a:latin typeface="Arial" panose="020B0604020202020204" pitchFamily="34" charset="0"/>
                <a:cs typeface="Arial" panose="020B0604020202020204" pitchFamily="34" charset="0"/>
              </a:rPr>
              <a:t>The experience of discrimination among various visible minority groups in Canada, comparing periods before and since the COVID-19 pandemic. The average percentage of cultural discrimination before COVID-19 was 27.99%, dropping to 12.93% since the pandemic. </a:t>
            </a:r>
          </a:p>
          <a:p>
            <a:pPr algn="just"/>
            <a:r>
              <a:rPr lang="en-US" dirty="0">
                <a:latin typeface="Arial" panose="020B0604020202020204" pitchFamily="34" charset="0"/>
                <a:cs typeface="Arial" panose="020B0604020202020204" pitchFamily="34" charset="0"/>
              </a:rPr>
              <a:t>Detailed data shows that before COVID-19, Black individuals experienced the highest work discrimination (55.30%), South Asian individuals experienced the highest cultural discrimination (33.50%), and Black individuals faced the highest color discrimination (49.60%). </a:t>
            </a:r>
          </a:p>
          <a:p>
            <a:pPr algn="just"/>
            <a:r>
              <a:rPr lang="en-US" dirty="0">
                <a:latin typeface="Arial" panose="020B0604020202020204" pitchFamily="34" charset="0"/>
                <a:cs typeface="Arial" panose="020B0604020202020204" pitchFamily="34" charset="0"/>
              </a:rPr>
              <a:t>Since COVID-19, discrimination across all categories has generally decreased. Latin American individuals faced a notable decrease in cultural discrimination from 29.90% to 8.10%, and work discrimination from 54.00% to 29.10%. </a:t>
            </a:r>
          </a:p>
        </p:txBody>
      </p:sp>
    </p:spTree>
    <p:extLst>
      <p:ext uri="{BB962C8B-B14F-4D97-AF65-F5344CB8AC3E}">
        <p14:creationId xmlns:p14="http://schemas.microsoft.com/office/powerpoint/2010/main" val="2639725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C626B-51C7-418C-822C-7B8494157EED}"/>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749653D0-2749-488B-B6D8-4A54B6E21E9E}"/>
              </a:ext>
            </a:extLst>
          </p:cNvPr>
          <p:cNvSpPr>
            <a:spLocks noGrp="1"/>
          </p:cNvSpPr>
          <p:nvPr>
            <p:ph idx="1"/>
          </p:nvPr>
        </p:nvSpPr>
        <p:spPr>
          <a:xfrm>
            <a:off x="2589212" y="1395167"/>
            <a:ext cx="8915400" cy="4751109"/>
          </a:xfrm>
        </p:spPr>
        <p:txBody>
          <a:bodyPr>
            <a:normAutofit fontScale="92500" lnSpcReduction="10000"/>
          </a:bodyPr>
          <a:lstStyle/>
          <a:p>
            <a:pPr algn="just"/>
            <a:r>
              <a:rPr lang="en-US" dirty="0">
                <a:latin typeface="Arial" panose="020B0604020202020204" pitchFamily="34" charset="0"/>
                <a:cs typeface="Arial" panose="020B0604020202020204" pitchFamily="34" charset="0"/>
              </a:rPr>
              <a:t>The comprehensive analysis of poverty, health-adjusted life expectancy, experiences of discrimination, sense of community belonging, and greenhouse gas emissions in Canada reveals a complex interplay of socio-economic and environmental challenges. </a:t>
            </a:r>
          </a:p>
          <a:p>
            <a:pPr algn="just"/>
            <a:r>
              <a:rPr lang="en-US" dirty="0">
                <a:latin typeface="Arial" panose="020B0604020202020204" pitchFamily="34" charset="0"/>
                <a:cs typeface="Arial" panose="020B0604020202020204" pitchFamily="34" charset="0"/>
              </a:rPr>
              <a:t>The persistent poverty rate, especially among the 18 to 64 age group, highlights the need for targeted economic support. </a:t>
            </a:r>
          </a:p>
          <a:p>
            <a:pPr algn="just"/>
            <a:r>
              <a:rPr lang="en-US" dirty="0">
                <a:latin typeface="Arial" panose="020B0604020202020204" pitchFamily="34" charset="0"/>
                <a:cs typeface="Arial" panose="020B0604020202020204" pitchFamily="34" charset="0"/>
              </a:rPr>
              <a:t>Regional and gender disparities in life expectancy and a significant decrease in discrimination rates since the COVID-19 pandemic underscore ongoing social progress, yet emphasize areas requiring continued attention. </a:t>
            </a:r>
          </a:p>
          <a:p>
            <a:pPr algn="just"/>
            <a:r>
              <a:rPr lang="en-US" dirty="0">
                <a:latin typeface="Arial" panose="020B0604020202020204" pitchFamily="34" charset="0"/>
                <a:cs typeface="Arial" panose="020B0604020202020204" pitchFamily="34" charset="0"/>
              </a:rPr>
              <a:t>The fluctuating sense of community belonging and the mixed trends in greenhouse gas emissions point to the need for robust community engagement and sustainable environmental policies. </a:t>
            </a:r>
          </a:p>
          <a:p>
            <a:pPr algn="just"/>
            <a:r>
              <a:rPr lang="en-US" dirty="0">
                <a:latin typeface="Arial" panose="020B0604020202020204" pitchFamily="34" charset="0"/>
                <a:cs typeface="Arial" panose="020B0604020202020204" pitchFamily="34" charset="0"/>
              </a:rPr>
              <a:t>These insights collectively call for coordinated and inclusive strategies to address these multifaceted issues, aiming to enhance the well-being and sustainability of Canadian society.</a:t>
            </a:r>
          </a:p>
          <a:p>
            <a:pPr algn="just"/>
            <a:r>
              <a:rPr lang="en-US" dirty="0">
                <a:latin typeface="Arial" panose="020B0604020202020204" pitchFamily="34" charset="0"/>
                <a:cs typeface="Arial" panose="020B0604020202020204" pitchFamily="34" charset="0"/>
              </a:rPr>
              <a:t>Based on Health, Environment, and Society, we can say that Prince Edward Island, Quebec, and British Columbia are suitable for Quality Life. </a:t>
            </a:r>
          </a:p>
        </p:txBody>
      </p:sp>
    </p:spTree>
    <p:extLst>
      <p:ext uri="{BB962C8B-B14F-4D97-AF65-F5344CB8AC3E}">
        <p14:creationId xmlns:p14="http://schemas.microsoft.com/office/powerpoint/2010/main" val="328065387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106</TotalTime>
  <Words>889</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Algerian</vt:lpstr>
      <vt:lpstr>Arial</vt:lpstr>
      <vt:lpstr>Century Gothic</vt:lpstr>
      <vt:lpstr>Wingdings 3</vt:lpstr>
      <vt:lpstr>Wisp</vt:lpstr>
      <vt:lpstr>Quality of Life Hub </vt:lpstr>
      <vt:lpstr>Agenda</vt:lpstr>
      <vt:lpstr>Overview </vt:lpstr>
      <vt:lpstr>Analysis of Life Expectancy </vt:lpstr>
      <vt:lpstr>Analysis of Poverty  </vt:lpstr>
      <vt:lpstr>Analysis of Greenhouse Gases   </vt:lpstr>
      <vt:lpstr>Analysis of Belonging   </vt:lpstr>
      <vt:lpstr>Analysis of Discrimination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Pravina Prajapati</dc:creator>
  <cp:lastModifiedBy>Pravina Prajapati</cp:lastModifiedBy>
  <cp:revision>37</cp:revision>
  <dcterms:created xsi:type="dcterms:W3CDTF">2024-06-21T06:26:10Z</dcterms:created>
  <dcterms:modified xsi:type="dcterms:W3CDTF">2024-09-11T20:46:48Z</dcterms:modified>
</cp:coreProperties>
</file>