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81" r:id="rId4"/>
    <p:sldId id="258" r:id="rId5"/>
    <p:sldId id="259" r:id="rId6"/>
    <p:sldId id="260" r:id="rId7"/>
    <p:sldId id="261" r:id="rId8"/>
    <p:sldId id="282" r:id="rId9"/>
    <p:sldId id="283" r:id="rId10"/>
    <p:sldId id="264" r:id="rId11"/>
    <p:sldId id="268" r:id="rId12"/>
    <p:sldId id="269" r:id="rId13"/>
    <p:sldId id="270" r:id="rId14"/>
    <p:sldId id="271" r:id="rId15"/>
    <p:sldId id="272" r:id="rId16"/>
    <p:sldId id="273" r:id="rId17"/>
    <p:sldId id="275" r:id="rId18"/>
    <p:sldId id="274" r:id="rId19"/>
    <p:sldId id="276" r:id="rId20"/>
    <p:sldId id="278" r:id="rId21"/>
    <p:sldId id="279" r:id="rId22"/>
    <p:sldId id="280" r:id="rId23"/>
    <p:sldId id="266"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C3C98-86D9-41EC-8EF5-D78D4E7C07C0}" v="12" dt="2025-05-29T13:36:32.03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3" autoAdjust="0"/>
    <p:restoredTop sz="94660"/>
  </p:normalViewPr>
  <p:slideViewPr>
    <p:cSldViewPr>
      <p:cViewPr varScale="1">
        <p:scale>
          <a:sx n="73" d="100"/>
          <a:sy n="73" d="100"/>
        </p:scale>
        <p:origin x="82"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3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3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3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14"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1048615"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104861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104861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1048582"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19"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104862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2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2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1048624"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7"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104859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1048600"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2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1048627"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1048577"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104857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1048580"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object 2"/>
          <p:cNvSpPr txBox="1"/>
          <p:nvPr/>
        </p:nvSpPr>
        <p:spPr>
          <a:xfrm>
            <a:off x="1066800" y="5410200"/>
            <a:ext cx="3733800" cy="609782"/>
          </a:xfrm>
          <a:prstGeom prst="rect">
            <a:avLst/>
          </a:prstGeom>
        </p:spPr>
        <p:txBody>
          <a:bodyPr vert="horz" wrap="square" lIns="0" tIns="12065" rIns="0" bIns="0" rtlCol="0">
            <a:spAutoFit/>
          </a:bodyPr>
          <a:lstStyle/>
          <a:p>
            <a:pPr marL="635" algn="ctr">
              <a:lnSpc>
                <a:spcPct val="100000"/>
              </a:lnSpc>
              <a:spcBef>
                <a:spcPts val="95"/>
              </a:spcBef>
            </a:pPr>
            <a:r>
              <a:rPr sz="1900" b="1" dirty="0">
                <a:solidFill>
                  <a:srgbClr val="000080"/>
                </a:solidFill>
                <a:latin typeface="Times New Roman" panose="02020603050405020304" pitchFamily="18" charset="0"/>
                <a:cs typeface="Times New Roman" panose="02020603050405020304" pitchFamily="18" charset="0"/>
              </a:rPr>
              <a:t>PRESENTED</a:t>
            </a:r>
            <a:r>
              <a:rPr sz="1900" b="1" spc="-80" dirty="0">
                <a:solidFill>
                  <a:srgbClr val="000080"/>
                </a:solidFill>
                <a:latin typeface="Times New Roman" panose="02020603050405020304" pitchFamily="18" charset="0"/>
                <a:cs typeface="Times New Roman" panose="02020603050405020304" pitchFamily="18" charset="0"/>
              </a:rPr>
              <a:t> </a:t>
            </a:r>
            <a:r>
              <a:rPr sz="1900" b="1" spc="-25" dirty="0">
                <a:solidFill>
                  <a:srgbClr val="000080"/>
                </a:solidFill>
                <a:latin typeface="Times New Roman" panose="02020603050405020304" pitchFamily="18" charset="0"/>
                <a:cs typeface="Times New Roman" panose="02020603050405020304" pitchFamily="18" charset="0"/>
              </a:rPr>
              <a:t>BY</a:t>
            </a:r>
            <a:endParaRPr lang="en-US" sz="1900" b="1" spc="-25" dirty="0">
              <a:solidFill>
                <a:srgbClr val="000080"/>
              </a:solidFill>
              <a:latin typeface="Times New Roman" panose="02020603050405020304" pitchFamily="18" charset="0"/>
              <a:cs typeface="Times New Roman" panose="02020603050405020304" pitchFamily="18" charset="0"/>
            </a:endParaRPr>
          </a:p>
          <a:p>
            <a:pPr marL="635" algn="ctr">
              <a:lnSpc>
                <a:spcPct val="100000"/>
              </a:lnSpc>
              <a:spcBef>
                <a:spcPts val="95"/>
              </a:spcBef>
            </a:pPr>
            <a:r>
              <a:rPr lang="en-IN" sz="1900" b="1" spc="-25" dirty="0">
                <a:solidFill>
                  <a:srgbClr val="000080"/>
                </a:solidFill>
                <a:latin typeface="Times New Roman" panose="02020603050405020304" pitchFamily="18" charset="0"/>
                <a:cs typeface="Times New Roman" panose="02020603050405020304" pitchFamily="18" charset="0"/>
              </a:rPr>
              <a:t>P</a:t>
            </a:r>
            <a:r>
              <a:rPr lang="en-US" sz="1900" b="1" spc="-25" dirty="0">
                <a:solidFill>
                  <a:srgbClr val="000080"/>
                </a:solidFill>
                <a:latin typeface="Times New Roman" panose="02020603050405020304" pitchFamily="18" charset="0"/>
                <a:cs typeface="Times New Roman" panose="02020603050405020304" pitchFamily="18" charset="0"/>
              </a:rPr>
              <a:t>RAVINA M</a:t>
            </a:r>
            <a:r>
              <a:rPr lang="en-IN" sz="1900" b="1" spc="-25" dirty="0">
                <a:solidFill>
                  <a:srgbClr val="000080"/>
                </a:solidFill>
                <a:latin typeface="Times New Roman" panose="02020603050405020304" pitchFamily="18" charset="0"/>
                <a:cs typeface="Times New Roman" panose="02020603050405020304" pitchFamily="18" charset="0"/>
              </a:rPr>
              <a:t> – ADB2308</a:t>
            </a:r>
            <a:r>
              <a:rPr lang="en-US" sz="1900" b="1" spc="-25" dirty="0">
                <a:solidFill>
                  <a:srgbClr val="000080"/>
                </a:solidFill>
                <a:latin typeface="Times New Roman" panose="02020603050405020304" pitchFamily="18" charset="0"/>
                <a:cs typeface="Times New Roman" panose="02020603050405020304" pitchFamily="18" charset="0"/>
              </a:rPr>
              <a:t>4</a:t>
            </a:r>
            <a:endParaRPr sz="1900" dirty="0">
              <a:solidFill>
                <a:srgbClr val="000080"/>
              </a:solidFill>
              <a:latin typeface="Times New Roman" panose="02020603050405020304" pitchFamily="18" charset="0"/>
              <a:cs typeface="Times New Roman" panose="02020603050405020304" pitchFamily="18" charset="0"/>
            </a:endParaRPr>
          </a:p>
        </p:txBody>
      </p:sp>
      <p:pic>
        <p:nvPicPr>
          <p:cNvPr id="2097152" name="object 3"/>
          <p:cNvPicPr>
            <a:picLocks/>
          </p:cNvPicPr>
          <p:nvPr/>
        </p:nvPicPr>
        <p:blipFill>
          <a:blip r:embed="rId2" cstate="print"/>
          <a:stretch>
            <a:fillRect/>
          </a:stretch>
        </p:blipFill>
        <p:spPr>
          <a:xfrm>
            <a:off x="841714" y="222888"/>
            <a:ext cx="1057189" cy="1048127"/>
          </a:xfrm>
          <a:prstGeom prst="rect">
            <a:avLst/>
          </a:prstGeom>
        </p:spPr>
      </p:pic>
      <p:sp>
        <p:nvSpPr>
          <p:cNvPr id="1048587" name="object 4"/>
          <p:cNvSpPr txBox="1">
            <a:spLocks noGrp="1"/>
          </p:cNvSpPr>
          <p:nvPr>
            <p:ph type="title"/>
          </p:nvPr>
        </p:nvSpPr>
        <p:spPr>
          <a:xfrm>
            <a:off x="2253233" y="237871"/>
            <a:ext cx="7685532" cy="621030"/>
          </a:xfrm>
          <a:prstGeom prst="rect">
            <a:avLst/>
          </a:prstGeom>
        </p:spPr>
        <p:txBody>
          <a:bodyPr vert="horz" wrap="square" lIns="0" tIns="11430" rIns="0" bIns="0" rtlCol="0">
            <a:spAutoFit/>
          </a:bodyPr>
          <a:lstStyle/>
          <a:p>
            <a:pPr marL="2306320" marR="5080" indent="-1417955">
              <a:lnSpc>
                <a:spcPct val="100000"/>
              </a:lnSpc>
              <a:spcBef>
                <a:spcPts val="90"/>
              </a:spcBef>
            </a:pPr>
            <a:r>
              <a:rPr sz="2000" dirty="0">
                <a:latin typeface="Times New Roman" panose="02020603050405020304" pitchFamily="18" charset="0"/>
                <a:cs typeface="Times New Roman" panose="02020603050405020304" pitchFamily="18" charset="0"/>
              </a:rPr>
              <a:t>K.RAMAKRISHNAN</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COLLEGE</a:t>
            </a:r>
            <a:r>
              <a:rPr sz="2000" spc="-9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TECHNOLOGY (AUTONOMOUS),</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TRICHY</a:t>
            </a:r>
            <a:endParaRPr sz="2000" dirty="0">
              <a:latin typeface="Times New Roman" panose="02020603050405020304" pitchFamily="18" charset="0"/>
              <a:cs typeface="Times New Roman" panose="02020603050405020304" pitchFamily="18" charset="0"/>
            </a:endParaRPr>
          </a:p>
        </p:txBody>
      </p:sp>
      <p:sp>
        <p:nvSpPr>
          <p:cNvPr id="1048588"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2097153" name="object 6"/>
          <p:cNvPicPr>
            <a:picLocks/>
          </p:cNvPicPr>
          <p:nvPr/>
        </p:nvPicPr>
        <p:blipFill>
          <a:blip r:embed="rId3" cstate="print"/>
          <a:stretch>
            <a:fillRect/>
          </a:stretch>
        </p:blipFill>
        <p:spPr>
          <a:xfrm>
            <a:off x="10335768" y="259079"/>
            <a:ext cx="1155192" cy="1103376"/>
          </a:xfrm>
          <a:prstGeom prst="rect">
            <a:avLst/>
          </a:prstGeom>
        </p:spPr>
      </p:pic>
      <p:sp>
        <p:nvSpPr>
          <p:cNvPr id="1048589" name="Rectangle 6"/>
          <p:cNvSpPr/>
          <p:nvPr/>
        </p:nvSpPr>
        <p:spPr>
          <a:xfrm>
            <a:off x="1383559" y="2436479"/>
            <a:ext cx="9870569" cy="1477328"/>
          </a:xfrm>
          <a:prstGeom prst="rect">
            <a:avLst/>
          </a:prstGeom>
          <a:noFill/>
        </p:spPr>
        <p:txBody>
          <a:bodyPr wrap="square" lIns="91440" tIns="45720" rIns="91440" bIns="45720">
            <a:spAutoFit/>
          </a:bodyPr>
          <a:lstStyle/>
          <a:p>
            <a:pPr algn="ctr"/>
            <a:r>
              <a:rPr lang="en-US" sz="45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Cleaning and Organizing Student Attendance  Records in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object 2"/>
          <p:cNvSpPr txBox="1">
            <a:spLocks noGrp="1"/>
          </p:cNvSpPr>
          <p:nvPr>
            <p:ph type="title"/>
          </p:nvPr>
        </p:nvSpPr>
        <p:spPr>
          <a:xfrm>
            <a:off x="2650236" y="152400"/>
            <a:ext cx="7685532" cy="1009712"/>
          </a:xfrm>
          <a:prstGeom prst="rect">
            <a:avLst/>
          </a:prstGeom>
        </p:spPr>
        <p:txBody>
          <a:bodyPr vert="horz" wrap="square" lIns="0" tIns="512267" rIns="0" bIns="0" rtlCol="0">
            <a:spAutoFit/>
          </a:bodyPr>
          <a:lstStyle/>
          <a:p>
            <a:pPr marL="12700">
              <a:lnSpc>
                <a:spcPct val="100000"/>
              </a:lnSpc>
              <a:spcBef>
                <a:spcPts val="95"/>
              </a:spcBef>
            </a:pPr>
            <a:r>
              <a:rPr lang="en-IN" spc="-10" dirty="0">
                <a:latin typeface="Times New Roman" panose="02020603050405020304" pitchFamily="18" charset="0"/>
                <a:cs typeface="Times New Roman" panose="02020603050405020304" pitchFamily="18" charset="0"/>
              </a:rPr>
              <a:t>MODULES OF THE SYSTEM</a:t>
            </a:r>
          </a:p>
        </p:txBody>
      </p:sp>
      <p:pic>
        <p:nvPicPr>
          <p:cNvPr id="2097169" name="object 4"/>
          <p:cNvPicPr>
            <a:picLocks/>
          </p:cNvPicPr>
          <p:nvPr/>
        </p:nvPicPr>
        <p:blipFill>
          <a:blip r:embed="rId2" cstate="print"/>
          <a:stretch>
            <a:fillRect/>
          </a:stretch>
        </p:blipFill>
        <p:spPr>
          <a:xfrm>
            <a:off x="841714" y="222888"/>
            <a:ext cx="1057189" cy="1048127"/>
          </a:xfrm>
          <a:prstGeom prst="rect">
            <a:avLst/>
          </a:prstGeom>
        </p:spPr>
      </p:pic>
      <p:pic>
        <p:nvPicPr>
          <p:cNvPr id="2097170" name="object 5"/>
          <p:cNvPicPr>
            <a:picLocks/>
          </p:cNvPicPr>
          <p:nvPr/>
        </p:nvPicPr>
        <p:blipFill>
          <a:blip r:embed="rId3" cstate="print"/>
          <a:stretch>
            <a:fillRect/>
          </a:stretch>
        </p:blipFill>
        <p:spPr>
          <a:xfrm>
            <a:off x="10335768" y="259079"/>
            <a:ext cx="1155192" cy="1103376"/>
          </a:xfrm>
          <a:prstGeom prst="rect">
            <a:avLst/>
          </a:prstGeom>
        </p:spPr>
      </p:pic>
      <p:sp>
        <p:nvSpPr>
          <p:cNvPr id="8" name="TextBox 7">
            <a:extLst>
              <a:ext uri="{FF2B5EF4-FFF2-40B4-BE49-F238E27FC236}">
                <a16:creationId xmlns:a16="http://schemas.microsoft.com/office/drawing/2014/main" id="{F67DE152-7C3F-C598-0870-E6799501A053}"/>
              </a:ext>
            </a:extLst>
          </p:cNvPr>
          <p:cNvSpPr txBox="1"/>
          <p:nvPr/>
        </p:nvSpPr>
        <p:spPr>
          <a:xfrm>
            <a:off x="2895600" y="1752600"/>
            <a:ext cx="8964168" cy="37548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Module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Module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Standardization Module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Analysis &amp; Reporting Module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Module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5580-745D-D012-54D9-6DB9E8E1E879}"/>
              </a:ext>
            </a:extLst>
          </p:cNvPr>
          <p:cNvSpPr>
            <a:spLocks noGrp="1"/>
          </p:cNvSpPr>
          <p:nvPr>
            <p:ph type="title"/>
          </p:nvPr>
        </p:nvSpPr>
        <p:spPr>
          <a:xfrm>
            <a:off x="3048000" y="178796"/>
            <a:ext cx="7685532" cy="492443"/>
          </a:xfrm>
        </p:spPr>
        <p:txBody>
          <a:bodyPr/>
          <a:lstStyle/>
          <a:p>
            <a:r>
              <a:rPr lang="en-IN" spc="-10" dirty="0">
                <a:latin typeface="Times New Roman" panose="02020603050405020304" pitchFamily="18" charset="0"/>
                <a:cs typeface="Times New Roman" panose="02020603050405020304" pitchFamily="18" charset="0"/>
              </a:rPr>
              <a:t>MODULES DESCRIPTION </a:t>
            </a:r>
            <a:endParaRPr lang="en-IN" dirty="0"/>
          </a:p>
        </p:txBody>
      </p:sp>
      <p:pic>
        <p:nvPicPr>
          <p:cNvPr id="4" name="object 4">
            <a:extLst>
              <a:ext uri="{FF2B5EF4-FFF2-40B4-BE49-F238E27FC236}">
                <a16:creationId xmlns:a16="http://schemas.microsoft.com/office/drawing/2014/main" id="{E2F0C941-2ADF-E9BF-6F97-A50BF3E55F30}"/>
              </a:ext>
            </a:extLst>
          </p:cNvPr>
          <p:cNvPicPr>
            <a:picLocks/>
          </p:cNvPicPr>
          <p:nvPr/>
        </p:nvPicPr>
        <p:blipFill>
          <a:blip r:embed="rId2" cstate="print"/>
          <a:stretch>
            <a:fillRect/>
          </a:stretch>
        </p:blipFill>
        <p:spPr>
          <a:xfrm>
            <a:off x="154453" y="129858"/>
            <a:ext cx="1057189" cy="1048127"/>
          </a:xfrm>
          <a:prstGeom prst="rect">
            <a:avLst/>
          </a:prstGeom>
        </p:spPr>
      </p:pic>
      <p:pic>
        <p:nvPicPr>
          <p:cNvPr id="5" name="object 5">
            <a:extLst>
              <a:ext uri="{FF2B5EF4-FFF2-40B4-BE49-F238E27FC236}">
                <a16:creationId xmlns:a16="http://schemas.microsoft.com/office/drawing/2014/main" id="{9AA00D44-076F-3075-0943-29142F393C42}"/>
              </a:ext>
            </a:extLst>
          </p:cNvPr>
          <p:cNvPicPr>
            <a:picLocks/>
          </p:cNvPicPr>
          <p:nvPr/>
        </p:nvPicPr>
        <p:blipFill>
          <a:blip r:embed="rId3" cstate="print"/>
          <a:stretch>
            <a:fillRect/>
          </a:stretch>
        </p:blipFill>
        <p:spPr>
          <a:xfrm>
            <a:off x="10882355" y="142616"/>
            <a:ext cx="1155192" cy="1103376"/>
          </a:xfrm>
          <a:prstGeom prst="rect">
            <a:avLst/>
          </a:prstGeom>
        </p:spPr>
      </p:pic>
      <p:sp>
        <p:nvSpPr>
          <p:cNvPr id="11" name="Rectangle 4">
            <a:extLst>
              <a:ext uri="{FF2B5EF4-FFF2-40B4-BE49-F238E27FC236}">
                <a16:creationId xmlns:a16="http://schemas.microsoft.com/office/drawing/2014/main" id="{1086D65D-96EB-4D40-8635-950C789BC036}"/>
              </a:ext>
            </a:extLst>
          </p:cNvPr>
          <p:cNvSpPr>
            <a:spLocks noGrp="1" noChangeArrowheads="1"/>
          </p:cNvSpPr>
          <p:nvPr>
            <p:ph type="body" idx="1"/>
          </p:nvPr>
        </p:nvSpPr>
        <p:spPr bwMode="auto">
          <a:xfrm>
            <a:off x="1981200" y="852606"/>
            <a:ext cx="8458200" cy="5831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Module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upload attendance CSV files.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required columns are present for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Module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Removes duplicates and fills in missing values.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inconsistent attendance entries to standard form.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Standardization Module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Formats dates and normalizes text values.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Prepares data for consistent analysis and visualization.</a:t>
            </a:r>
          </a:p>
        </p:txBody>
      </p:sp>
    </p:spTree>
    <p:extLst>
      <p:ext uri="{BB962C8B-B14F-4D97-AF65-F5344CB8AC3E}">
        <p14:creationId xmlns:p14="http://schemas.microsoft.com/office/powerpoint/2010/main" val="2684530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C612-9E6E-B753-7792-90425170D62E}"/>
              </a:ext>
            </a:extLst>
          </p:cNvPr>
          <p:cNvSpPr>
            <a:spLocks noGrp="1"/>
          </p:cNvSpPr>
          <p:nvPr>
            <p:ph type="title"/>
          </p:nvPr>
        </p:nvSpPr>
        <p:spPr>
          <a:xfrm>
            <a:off x="2819400" y="500729"/>
            <a:ext cx="7685532" cy="492443"/>
          </a:xfrm>
        </p:spPr>
        <p:txBody>
          <a:bodyPr/>
          <a:lstStyle/>
          <a:p>
            <a:r>
              <a:rPr lang="en-IN" spc="-10" dirty="0">
                <a:latin typeface="Times New Roman" panose="02020603050405020304" pitchFamily="18" charset="0"/>
                <a:cs typeface="Times New Roman" panose="02020603050405020304" pitchFamily="18" charset="0"/>
              </a:rPr>
              <a:t>MODULES DESCRIPTION </a:t>
            </a:r>
            <a:endParaRPr lang="en-IN" dirty="0"/>
          </a:p>
        </p:txBody>
      </p:sp>
      <p:sp>
        <p:nvSpPr>
          <p:cNvPr id="3" name="Text Placeholder 2">
            <a:extLst>
              <a:ext uri="{FF2B5EF4-FFF2-40B4-BE49-F238E27FC236}">
                <a16:creationId xmlns:a16="http://schemas.microsoft.com/office/drawing/2014/main" id="{7FA7F0FF-9556-28F4-72B6-3A1FF009485B}"/>
              </a:ext>
            </a:extLst>
          </p:cNvPr>
          <p:cNvSpPr>
            <a:spLocks noGrp="1"/>
          </p:cNvSpPr>
          <p:nvPr>
            <p:ph type="body" idx="1"/>
          </p:nvPr>
        </p:nvSpPr>
        <p:spPr>
          <a:xfrm>
            <a:off x="1933539" y="1524000"/>
            <a:ext cx="10424795" cy="4308872"/>
          </a:xfrm>
        </p:spPr>
        <p:txBody>
          <a:bodyPr/>
          <a:lstStyle/>
          <a:p>
            <a:pPr marL="457200" indent="-457200" algn="l">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Analysis &amp; Reporting Module</a:t>
            </a:r>
            <a:br>
              <a:rPr lang="en-GB" dirty="0">
                <a:latin typeface="Times New Roman" panose="02020603050405020304" pitchFamily="18" charset="0"/>
                <a:cs typeface="Times New Roman" panose="02020603050405020304" pitchFamily="18" charset="0"/>
              </a:rPr>
            </a:br>
            <a:r>
              <a:rPr lang="en-GB" b="0" dirty="0">
                <a:latin typeface="Times New Roman" panose="02020603050405020304" pitchFamily="18" charset="0"/>
                <a:cs typeface="Times New Roman" panose="02020603050405020304" pitchFamily="18" charset="0"/>
              </a:rPr>
              <a:t>Generates summaries like class-wise student counts.</a:t>
            </a:r>
            <a:br>
              <a:rPr lang="en-GB" b="0" dirty="0">
                <a:latin typeface="Times New Roman" panose="02020603050405020304" pitchFamily="18" charset="0"/>
                <a:cs typeface="Times New Roman" panose="02020603050405020304" pitchFamily="18" charset="0"/>
              </a:rPr>
            </a:br>
            <a:r>
              <a:rPr lang="en-GB" b="0" dirty="0">
                <a:latin typeface="Times New Roman" panose="02020603050405020304" pitchFamily="18" charset="0"/>
                <a:cs typeface="Times New Roman" panose="02020603050405020304" pitchFamily="18" charset="0"/>
              </a:rPr>
              <a:t>Helps identify overall attendance patterns.</a:t>
            </a:r>
          </a:p>
          <a:p>
            <a:pPr marL="457200" indent="-457200" algn="l">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Visualization Module</a:t>
            </a:r>
            <a:br>
              <a:rPr lang="en-GB" dirty="0">
                <a:latin typeface="Times New Roman" panose="02020603050405020304" pitchFamily="18" charset="0"/>
                <a:cs typeface="Times New Roman" panose="02020603050405020304" pitchFamily="18" charset="0"/>
              </a:rPr>
            </a:br>
            <a:r>
              <a:rPr lang="en-GB" b="0" dirty="0">
                <a:latin typeface="Times New Roman" panose="02020603050405020304" pitchFamily="18" charset="0"/>
                <a:cs typeface="Times New Roman" panose="02020603050405020304" pitchFamily="18" charset="0"/>
              </a:rPr>
              <a:t>Displays interactive graphs using ggplot2 and </a:t>
            </a:r>
            <a:r>
              <a:rPr lang="en-GB" b="0" dirty="0" err="1">
                <a:latin typeface="Times New Roman" panose="02020603050405020304" pitchFamily="18" charset="0"/>
                <a:cs typeface="Times New Roman" panose="02020603050405020304" pitchFamily="18" charset="0"/>
              </a:rPr>
              <a:t>plotly</a:t>
            </a:r>
            <a:r>
              <a:rPr lang="en-GB" b="0" dirty="0">
                <a:latin typeface="Times New Roman" panose="02020603050405020304" pitchFamily="18" charset="0"/>
                <a:cs typeface="Times New Roman" panose="02020603050405020304" pitchFamily="18" charset="0"/>
              </a:rPr>
              <a:t>.</a:t>
            </a:r>
            <a:br>
              <a:rPr lang="en-GB" b="0" dirty="0">
                <a:latin typeface="Times New Roman" panose="02020603050405020304" pitchFamily="18" charset="0"/>
                <a:cs typeface="Times New Roman" panose="02020603050405020304" pitchFamily="18" charset="0"/>
              </a:rPr>
            </a:br>
            <a:r>
              <a:rPr lang="en-GB" b="0" dirty="0">
                <a:latin typeface="Times New Roman" panose="02020603050405020304" pitchFamily="18" charset="0"/>
                <a:cs typeface="Times New Roman" panose="02020603050405020304" pitchFamily="18" charset="0"/>
              </a:rPr>
              <a:t>Shows trends and daily attendance comparisons.</a:t>
            </a:r>
          </a:p>
          <a:p>
            <a:pPr marL="457200" indent="-457200">
              <a:buFont typeface="Arial" panose="020B0604020202020204" pitchFamily="34" charset="0"/>
              <a:buChar char="•"/>
            </a:pPr>
            <a:endParaRPr lang="en-GB" dirty="0"/>
          </a:p>
        </p:txBody>
      </p:sp>
      <p:pic>
        <p:nvPicPr>
          <p:cNvPr id="4" name="object 4">
            <a:extLst>
              <a:ext uri="{FF2B5EF4-FFF2-40B4-BE49-F238E27FC236}">
                <a16:creationId xmlns:a16="http://schemas.microsoft.com/office/drawing/2014/main" id="{7F66B019-4239-D15D-FC78-8F8CD07F5861}"/>
              </a:ext>
            </a:extLst>
          </p:cNvPr>
          <p:cNvPicPr>
            <a:picLocks/>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A834C565-2621-3CC7-F8B1-D4A3EBCF300D}"/>
              </a:ext>
            </a:extLst>
          </p:cNvPr>
          <p:cNvPicPr>
            <a:picLocks/>
          </p:cNvPicPr>
          <p:nvPr/>
        </p:nvPicPr>
        <p:blipFill>
          <a:blip r:embed="rId3" cstate="print"/>
          <a:stretch>
            <a:fillRect/>
          </a:stretch>
        </p:blipFill>
        <p:spPr>
          <a:xfrm>
            <a:off x="10335768" y="259079"/>
            <a:ext cx="1155192" cy="1103376"/>
          </a:xfrm>
          <a:prstGeom prst="rect">
            <a:avLst/>
          </a:prstGeom>
        </p:spPr>
      </p:pic>
    </p:spTree>
    <p:extLst>
      <p:ext uri="{BB962C8B-B14F-4D97-AF65-F5344CB8AC3E}">
        <p14:creationId xmlns:p14="http://schemas.microsoft.com/office/powerpoint/2010/main" val="251228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6A2F-77C7-1A4F-AE5C-D2E56C3E5E4B}"/>
              </a:ext>
            </a:extLst>
          </p:cNvPr>
          <p:cNvSpPr>
            <a:spLocks noGrp="1"/>
          </p:cNvSpPr>
          <p:nvPr>
            <p:ph type="title"/>
          </p:nvPr>
        </p:nvSpPr>
        <p:spPr>
          <a:xfrm>
            <a:off x="2650236" y="457200"/>
            <a:ext cx="7685532" cy="492443"/>
          </a:xfrm>
        </p:spPr>
        <p:txBody>
          <a:bodyPr/>
          <a:lstStyle/>
          <a:p>
            <a:r>
              <a:rPr lang="en-IN" spc="-10" dirty="0">
                <a:latin typeface="Times New Roman" panose="02020603050405020304" pitchFamily="18" charset="0"/>
                <a:cs typeface="Times New Roman" panose="02020603050405020304" pitchFamily="18" charset="0"/>
              </a:rPr>
              <a:t>MODULES IMPLEMENTATION</a:t>
            </a:r>
            <a:endParaRPr lang="en-IN" dirty="0"/>
          </a:p>
        </p:txBody>
      </p:sp>
      <p:pic>
        <p:nvPicPr>
          <p:cNvPr id="4" name="object 4">
            <a:extLst>
              <a:ext uri="{FF2B5EF4-FFF2-40B4-BE49-F238E27FC236}">
                <a16:creationId xmlns:a16="http://schemas.microsoft.com/office/drawing/2014/main" id="{9D304253-7D47-FD66-5E86-BB0043D4AA1B}"/>
              </a:ext>
            </a:extLst>
          </p:cNvPr>
          <p:cNvPicPr>
            <a:picLocks/>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3A56331C-AC3C-821F-B3E6-3A5B02898000}"/>
              </a:ext>
            </a:extLst>
          </p:cNvPr>
          <p:cNvPicPr>
            <a:picLocks/>
          </p:cNvPicPr>
          <p:nvPr/>
        </p:nvPicPr>
        <p:blipFill>
          <a:blip r:embed="rId3" cstate="print"/>
          <a:stretch>
            <a:fillRect/>
          </a:stretch>
        </p:blipFill>
        <p:spPr>
          <a:xfrm>
            <a:off x="10335768" y="259079"/>
            <a:ext cx="1155192" cy="1103376"/>
          </a:xfrm>
          <a:prstGeom prst="rect">
            <a:avLst/>
          </a:prstGeom>
        </p:spPr>
      </p:pic>
      <p:sp>
        <p:nvSpPr>
          <p:cNvPr id="8" name="Rectangle 3">
            <a:extLst>
              <a:ext uri="{FF2B5EF4-FFF2-40B4-BE49-F238E27FC236}">
                <a16:creationId xmlns:a16="http://schemas.microsoft.com/office/drawing/2014/main" id="{2CA70FF6-FEF4-9ADC-2059-4EF5FF5B2DEE}"/>
              </a:ext>
            </a:extLst>
          </p:cNvPr>
          <p:cNvSpPr>
            <a:spLocks noGrp="1" noChangeArrowheads="1"/>
          </p:cNvSpPr>
          <p:nvPr>
            <p:ph type="body" idx="1"/>
          </p:nvPr>
        </p:nvSpPr>
        <p:spPr bwMode="auto">
          <a:xfrm>
            <a:off x="2277791" y="1471910"/>
            <a:ext cx="8159150"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fileInput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upload CSV files via the 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CSV is read using read.csv() inside a reactive() function.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presence of required columns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Student_ID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 Class,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fileInput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"Upload CSV File", accept = ".csv")</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read.csv(</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input$file$datapath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stringsAsFactors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FALSE)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993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2CBF-2428-F844-841B-1A136B3736E4}"/>
              </a:ext>
            </a:extLst>
          </p:cNvPr>
          <p:cNvSpPr>
            <a:spLocks noGrp="1"/>
          </p:cNvSpPr>
          <p:nvPr>
            <p:ph type="title"/>
          </p:nvPr>
        </p:nvSpPr>
        <p:spPr>
          <a:xfrm>
            <a:off x="2743200" y="318324"/>
            <a:ext cx="7685532" cy="492443"/>
          </a:xfrm>
        </p:spPr>
        <p:txBody>
          <a:bodyPr/>
          <a:lstStyle/>
          <a:p>
            <a:r>
              <a:rPr lang="en-IN" spc="-10" dirty="0">
                <a:latin typeface="Times New Roman" panose="02020603050405020304" pitchFamily="18" charset="0"/>
                <a:cs typeface="Times New Roman" panose="02020603050405020304" pitchFamily="18" charset="0"/>
              </a:rPr>
              <a:t>MODULES IMPLEMENTATION</a:t>
            </a:r>
            <a:endParaRPr lang="en-IN" dirty="0"/>
          </a:p>
        </p:txBody>
      </p:sp>
      <p:pic>
        <p:nvPicPr>
          <p:cNvPr id="4" name="object 4">
            <a:extLst>
              <a:ext uri="{FF2B5EF4-FFF2-40B4-BE49-F238E27FC236}">
                <a16:creationId xmlns:a16="http://schemas.microsoft.com/office/drawing/2014/main" id="{43C567B4-34F4-39B9-0AF6-FEFE805DCF31}"/>
              </a:ext>
            </a:extLst>
          </p:cNvPr>
          <p:cNvPicPr>
            <a:picLocks/>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3F33C384-9D33-A90B-7DA8-B1A1A7E86904}"/>
              </a:ext>
            </a:extLst>
          </p:cNvPr>
          <p:cNvPicPr>
            <a:picLocks/>
          </p:cNvPicPr>
          <p:nvPr/>
        </p:nvPicPr>
        <p:blipFill>
          <a:blip r:embed="rId3" cstate="print"/>
          <a:stretch>
            <a:fillRect/>
          </a:stretch>
        </p:blipFill>
        <p:spPr>
          <a:xfrm>
            <a:off x="10335768" y="259079"/>
            <a:ext cx="1155192" cy="1103376"/>
          </a:xfrm>
          <a:prstGeom prst="rect">
            <a:avLst/>
          </a:prstGeom>
        </p:spPr>
      </p:pic>
      <p:sp>
        <p:nvSpPr>
          <p:cNvPr id="6" name="Rectangle 1">
            <a:extLst>
              <a:ext uri="{FF2B5EF4-FFF2-40B4-BE49-F238E27FC236}">
                <a16:creationId xmlns:a16="http://schemas.microsoft.com/office/drawing/2014/main" id="{F833C664-5EBD-FB17-7239-F98169449DFC}"/>
              </a:ext>
            </a:extLst>
          </p:cNvPr>
          <p:cNvSpPr>
            <a:spLocks noGrp="1" noChangeArrowheads="1"/>
          </p:cNvSpPr>
          <p:nvPr>
            <p:ph type="body" idx="1"/>
          </p:nvPr>
        </p:nvSpPr>
        <p:spPr bwMode="auto">
          <a:xfrm>
            <a:off x="2394966" y="1443841"/>
            <a:ext cx="8382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missing values by replacing with "Absent".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Removes duplicate records using !duplicated(</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inconsistent attendance values (e.g., "p",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"Present".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[is.na(</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"Absent"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[!duplicated(</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df$Attendance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tolower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df$Attendance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9253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4EE0-E99F-F14A-2CC9-52981A2D7831}"/>
              </a:ext>
            </a:extLst>
          </p:cNvPr>
          <p:cNvSpPr>
            <a:spLocks noGrp="1"/>
          </p:cNvSpPr>
          <p:nvPr>
            <p:ph type="title"/>
          </p:nvPr>
        </p:nvSpPr>
        <p:spPr>
          <a:xfrm>
            <a:off x="2650236" y="381000"/>
            <a:ext cx="7685532" cy="492443"/>
          </a:xfrm>
        </p:spPr>
        <p:txBody>
          <a:bodyPr/>
          <a:lstStyle/>
          <a:p>
            <a:r>
              <a:rPr lang="en-IN" spc="-10" dirty="0">
                <a:latin typeface="Times New Roman" panose="02020603050405020304" pitchFamily="18" charset="0"/>
                <a:cs typeface="Times New Roman" panose="02020603050405020304" pitchFamily="18" charset="0"/>
              </a:rPr>
              <a:t>MODULES IMPLEMENTATION</a:t>
            </a:r>
            <a:endParaRPr lang="en-IN" dirty="0"/>
          </a:p>
        </p:txBody>
      </p:sp>
      <p:pic>
        <p:nvPicPr>
          <p:cNvPr id="4" name="object 4">
            <a:extLst>
              <a:ext uri="{FF2B5EF4-FFF2-40B4-BE49-F238E27FC236}">
                <a16:creationId xmlns:a16="http://schemas.microsoft.com/office/drawing/2014/main" id="{5265045C-A80A-CC30-2AED-068C8E524713}"/>
              </a:ext>
            </a:extLst>
          </p:cNvPr>
          <p:cNvPicPr>
            <a:picLocks/>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E9A39A34-F746-DD89-8F71-62EE422CDF46}"/>
              </a:ext>
            </a:extLst>
          </p:cNvPr>
          <p:cNvPicPr>
            <a:picLocks/>
          </p:cNvPicPr>
          <p:nvPr/>
        </p:nvPicPr>
        <p:blipFill>
          <a:blip r:embed="rId3" cstate="print"/>
          <a:stretch>
            <a:fillRect/>
          </a:stretch>
        </p:blipFill>
        <p:spPr>
          <a:xfrm>
            <a:off x="10335768" y="259079"/>
            <a:ext cx="1155192" cy="1103376"/>
          </a:xfrm>
          <a:prstGeom prst="rect">
            <a:avLst/>
          </a:prstGeom>
        </p:spPr>
      </p:pic>
      <p:sp>
        <p:nvSpPr>
          <p:cNvPr id="6" name="Rectangle 1">
            <a:extLst>
              <a:ext uri="{FF2B5EF4-FFF2-40B4-BE49-F238E27FC236}">
                <a16:creationId xmlns:a16="http://schemas.microsoft.com/office/drawing/2014/main" id="{24C0DDCF-276A-2F1C-3A2E-FF173F7BD840}"/>
              </a:ext>
            </a:extLst>
          </p:cNvPr>
          <p:cNvSpPr>
            <a:spLocks noGrp="1" noChangeArrowheads="1"/>
          </p:cNvSpPr>
          <p:nvPr>
            <p:ph type="body" idx="1"/>
          </p:nvPr>
        </p:nvSpPr>
        <p:spPr bwMode="auto">
          <a:xfrm>
            <a:off x="2362200" y="1484376"/>
            <a:ext cx="797356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Standardization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date strings to proper Date format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as.Date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Normalizes text (e.g.,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becomes "Present").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all attendance entries follow the same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df$Date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as.Date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df$Date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format="%d/%m/%Y")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df$Attendance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df$Attendance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c("p",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"present")] &lt;- "Present"</a:t>
            </a:r>
          </a:p>
        </p:txBody>
      </p:sp>
    </p:spTree>
    <p:extLst>
      <p:ext uri="{BB962C8B-B14F-4D97-AF65-F5344CB8AC3E}">
        <p14:creationId xmlns:p14="http://schemas.microsoft.com/office/powerpoint/2010/main" val="276815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BBB1-203A-7E14-409A-430098B1CF47}"/>
              </a:ext>
            </a:extLst>
          </p:cNvPr>
          <p:cNvSpPr>
            <a:spLocks noGrp="1"/>
          </p:cNvSpPr>
          <p:nvPr>
            <p:ph type="title"/>
          </p:nvPr>
        </p:nvSpPr>
        <p:spPr>
          <a:xfrm>
            <a:off x="2824733" y="413266"/>
            <a:ext cx="7685532" cy="492443"/>
          </a:xfrm>
        </p:spPr>
        <p:txBody>
          <a:bodyPr/>
          <a:lstStyle/>
          <a:p>
            <a:r>
              <a:rPr lang="en-IN" spc="-10" dirty="0">
                <a:latin typeface="Times New Roman" panose="02020603050405020304" pitchFamily="18" charset="0"/>
                <a:cs typeface="Times New Roman" panose="02020603050405020304" pitchFamily="18" charset="0"/>
              </a:rPr>
              <a:t>MODULES IMPLEMENTATION</a:t>
            </a:r>
            <a:endParaRPr lang="en-IN" dirty="0"/>
          </a:p>
        </p:txBody>
      </p:sp>
      <p:pic>
        <p:nvPicPr>
          <p:cNvPr id="4" name="object 4">
            <a:extLst>
              <a:ext uri="{FF2B5EF4-FFF2-40B4-BE49-F238E27FC236}">
                <a16:creationId xmlns:a16="http://schemas.microsoft.com/office/drawing/2014/main" id="{4953E31F-662B-BF11-B89E-61481C52F71C}"/>
              </a:ext>
            </a:extLst>
          </p:cNvPr>
          <p:cNvPicPr>
            <a:picLocks/>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1BF81F0D-68DA-6C8F-14F7-EE781BD2C513}"/>
              </a:ext>
            </a:extLst>
          </p:cNvPr>
          <p:cNvPicPr>
            <a:picLocks/>
          </p:cNvPicPr>
          <p:nvPr/>
        </p:nvPicPr>
        <p:blipFill>
          <a:blip r:embed="rId3" cstate="print"/>
          <a:stretch>
            <a:fillRect/>
          </a:stretch>
        </p:blipFill>
        <p:spPr>
          <a:xfrm>
            <a:off x="10335768" y="259079"/>
            <a:ext cx="1155192" cy="1103376"/>
          </a:xfrm>
          <a:prstGeom prst="rect">
            <a:avLst/>
          </a:prstGeom>
        </p:spPr>
      </p:pic>
      <p:sp>
        <p:nvSpPr>
          <p:cNvPr id="6" name="Rectangle 1">
            <a:extLst>
              <a:ext uri="{FF2B5EF4-FFF2-40B4-BE49-F238E27FC236}">
                <a16:creationId xmlns:a16="http://schemas.microsoft.com/office/drawing/2014/main" id="{14C58222-336F-F6A7-7BF3-B6D1377F81F8}"/>
              </a:ext>
            </a:extLst>
          </p:cNvPr>
          <p:cNvSpPr>
            <a:spLocks noGrp="1" noChangeArrowheads="1"/>
          </p:cNvSpPr>
          <p:nvPr>
            <p:ph type="body" idx="1"/>
          </p:nvPr>
        </p:nvSpPr>
        <p:spPr bwMode="auto">
          <a:xfrm>
            <a:off x="2438400" y="1116700"/>
            <a:ext cx="7685532"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Plots interactive graphs using ggplot2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Charts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Class-wise Distribution (bar chart)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Attendance Trends (stacked bar)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Daily Attendance (dodged bar)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ggplot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(x=Date, fill=Attendance))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geom_bar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(position="stack")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output$attendance_trend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renderPlotly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ggplotly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11BCD522-2BEE-F78B-54B7-4EC0F2EFB5C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785D33A-3767-7CBC-5BC0-131329110825}"/>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4389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75D8C-F0C6-4C12-7B41-5FC1A177B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ECDF4-AF23-3202-6F1F-9B2F40B90D78}"/>
              </a:ext>
            </a:extLst>
          </p:cNvPr>
          <p:cNvSpPr>
            <a:spLocks noGrp="1"/>
          </p:cNvSpPr>
          <p:nvPr>
            <p:ph type="title"/>
          </p:nvPr>
        </p:nvSpPr>
        <p:spPr>
          <a:xfrm>
            <a:off x="2650236" y="564545"/>
            <a:ext cx="7685532" cy="492443"/>
          </a:xfrm>
        </p:spPr>
        <p:txBody>
          <a:bodyPr/>
          <a:lstStyle/>
          <a:p>
            <a:r>
              <a:rPr lang="en-IN" spc="-10" dirty="0">
                <a:latin typeface="Times New Roman" panose="02020603050405020304" pitchFamily="18" charset="0"/>
                <a:cs typeface="Times New Roman" panose="02020603050405020304" pitchFamily="18" charset="0"/>
              </a:rPr>
              <a:t>MODULES IMPLEMENTATION</a:t>
            </a:r>
            <a:endParaRPr lang="en-IN" dirty="0"/>
          </a:p>
        </p:txBody>
      </p:sp>
      <p:pic>
        <p:nvPicPr>
          <p:cNvPr id="4" name="object 4">
            <a:extLst>
              <a:ext uri="{FF2B5EF4-FFF2-40B4-BE49-F238E27FC236}">
                <a16:creationId xmlns:a16="http://schemas.microsoft.com/office/drawing/2014/main" id="{531E2496-FCBE-2319-822C-11007F641963}"/>
              </a:ext>
            </a:extLst>
          </p:cNvPr>
          <p:cNvPicPr>
            <a:picLocks/>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D7BFD7A9-3FF8-BE05-BAB3-694407076BED}"/>
              </a:ext>
            </a:extLst>
          </p:cNvPr>
          <p:cNvPicPr>
            <a:picLocks/>
          </p:cNvPicPr>
          <p:nvPr/>
        </p:nvPicPr>
        <p:blipFill>
          <a:blip r:embed="rId3" cstate="print"/>
          <a:stretch>
            <a:fillRect/>
          </a:stretch>
        </p:blipFill>
        <p:spPr>
          <a:xfrm>
            <a:off x="10335768" y="259079"/>
            <a:ext cx="1155192" cy="1103376"/>
          </a:xfrm>
          <a:prstGeom prst="rect">
            <a:avLst/>
          </a:prstGeom>
        </p:spPr>
      </p:pic>
      <p:sp>
        <p:nvSpPr>
          <p:cNvPr id="6" name="Rectangle 1">
            <a:extLst>
              <a:ext uri="{FF2B5EF4-FFF2-40B4-BE49-F238E27FC236}">
                <a16:creationId xmlns:a16="http://schemas.microsoft.com/office/drawing/2014/main" id="{3101A0AA-92CF-E7BD-8F4C-68F55799FEC4}"/>
              </a:ext>
            </a:extLst>
          </p:cNvPr>
          <p:cNvSpPr>
            <a:spLocks noGrp="1" noChangeArrowheads="1"/>
          </p:cNvSpPr>
          <p:nvPr>
            <p:ph type="body" idx="1"/>
          </p:nvPr>
        </p:nvSpPr>
        <p:spPr bwMode="auto">
          <a:xfrm>
            <a:off x="2248153" y="1443841"/>
            <a:ext cx="887704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&amp; Reporting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Summarizes data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dplyr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count students per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Outputs summary tables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renderDT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summary_table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group_by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%&gt;%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summarise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 = 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output$data_summary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renderDT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datatable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98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79DA-66A3-06FA-AD22-0FB07F67C4E0}"/>
              </a:ext>
            </a:extLst>
          </p:cNvPr>
          <p:cNvSpPr>
            <a:spLocks noGrp="1"/>
          </p:cNvSpPr>
          <p:nvPr>
            <p:ph type="title"/>
          </p:nvPr>
        </p:nvSpPr>
        <p:spPr>
          <a:xfrm>
            <a:off x="3668202" y="274845"/>
            <a:ext cx="7685532" cy="492443"/>
          </a:xfrm>
        </p:spPr>
        <p:txBody>
          <a:bodyPr/>
          <a:lstStyle/>
          <a:p>
            <a:r>
              <a:rPr lang="en-GB" spc="-10" dirty="0">
                <a:latin typeface="Times New Roman" panose="02020603050405020304" pitchFamily="18" charset="0"/>
                <a:cs typeface="Times New Roman" panose="02020603050405020304" pitchFamily="18" charset="0"/>
              </a:rPr>
              <a:t>SOURCE CODE</a:t>
            </a:r>
            <a:endParaRPr lang="en-IN" dirty="0"/>
          </a:p>
        </p:txBody>
      </p:sp>
      <p:pic>
        <p:nvPicPr>
          <p:cNvPr id="4" name="object 4">
            <a:extLst>
              <a:ext uri="{FF2B5EF4-FFF2-40B4-BE49-F238E27FC236}">
                <a16:creationId xmlns:a16="http://schemas.microsoft.com/office/drawing/2014/main" id="{0C37511A-66E2-7ED5-029F-7B1CB0830C0B}"/>
              </a:ext>
            </a:extLst>
          </p:cNvPr>
          <p:cNvPicPr>
            <a:picLocks/>
          </p:cNvPicPr>
          <p:nvPr/>
        </p:nvPicPr>
        <p:blipFill>
          <a:blip r:embed="rId2" cstate="print"/>
          <a:stretch>
            <a:fillRect/>
          </a:stretch>
        </p:blipFill>
        <p:spPr>
          <a:xfrm>
            <a:off x="225257" y="152400"/>
            <a:ext cx="1057189" cy="1048127"/>
          </a:xfrm>
          <a:prstGeom prst="rect">
            <a:avLst/>
          </a:prstGeom>
        </p:spPr>
      </p:pic>
      <p:pic>
        <p:nvPicPr>
          <p:cNvPr id="5" name="object 5">
            <a:extLst>
              <a:ext uri="{FF2B5EF4-FFF2-40B4-BE49-F238E27FC236}">
                <a16:creationId xmlns:a16="http://schemas.microsoft.com/office/drawing/2014/main" id="{68412BF9-E3CC-5AC4-AC49-C4EFFF2EBEC3}"/>
              </a:ext>
            </a:extLst>
          </p:cNvPr>
          <p:cNvPicPr>
            <a:picLocks/>
          </p:cNvPicPr>
          <p:nvPr/>
        </p:nvPicPr>
        <p:blipFill>
          <a:blip r:embed="rId3" cstate="print"/>
          <a:stretch>
            <a:fillRect/>
          </a:stretch>
        </p:blipFill>
        <p:spPr>
          <a:xfrm>
            <a:off x="10335768" y="259079"/>
            <a:ext cx="1155192" cy="1103376"/>
          </a:xfrm>
          <a:prstGeom prst="rect">
            <a:avLst/>
          </a:prstGeom>
        </p:spPr>
      </p:pic>
      <p:sp>
        <p:nvSpPr>
          <p:cNvPr id="15" name="Text Placeholder 14">
            <a:extLst>
              <a:ext uri="{FF2B5EF4-FFF2-40B4-BE49-F238E27FC236}">
                <a16:creationId xmlns:a16="http://schemas.microsoft.com/office/drawing/2014/main" id="{9FAE0DB3-5975-E3A2-3BE5-F340582D250C}"/>
              </a:ext>
            </a:extLst>
          </p:cNvPr>
          <p:cNvSpPr>
            <a:spLocks noGrp="1"/>
          </p:cNvSpPr>
          <p:nvPr>
            <p:ph type="body" idx="1"/>
          </p:nvPr>
        </p:nvSpPr>
        <p:spPr>
          <a:xfrm>
            <a:off x="1563177" y="1190017"/>
            <a:ext cx="4210050" cy="6996980"/>
          </a:xfrm>
        </p:spPr>
        <p:txBody>
          <a:bodyPr/>
          <a:lstStyle/>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library(shiny)</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library(</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dplyr</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library(ggplot2)</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library(</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plotly</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library(DT)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Data Collection Module – Imports attendance data from CSV files</a:t>
            </a:r>
          </a:p>
          <a:p>
            <a:pPr>
              <a:lnSpc>
                <a:spcPct val="115000"/>
              </a:lnSpc>
              <a:spcAft>
                <a:spcPts val="800"/>
              </a:spcAft>
              <a:buNone/>
            </a:pP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ui</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fluidPage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titlePanel</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("Interactive Student Records Management"),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sidebarLayout</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sidebarPanel</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fileInput</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("file", "Upload CSV File", accept = ".csv"),</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gn="l">
              <a:lnSpc>
                <a:spcPct val="150000"/>
              </a:lnSpc>
              <a:buNone/>
            </a:pPr>
            <a:endParaRPr lang="en-IN" dirty="0"/>
          </a:p>
        </p:txBody>
      </p:sp>
      <p:sp>
        <p:nvSpPr>
          <p:cNvPr id="6" name="TextBox 5">
            <a:extLst>
              <a:ext uri="{FF2B5EF4-FFF2-40B4-BE49-F238E27FC236}">
                <a16:creationId xmlns:a16="http://schemas.microsoft.com/office/drawing/2014/main" id="{61068791-5AFF-6794-03AC-B105299B622F}"/>
              </a:ext>
            </a:extLst>
          </p:cNvPr>
          <p:cNvSpPr txBox="1"/>
          <p:nvPr/>
        </p:nvSpPr>
        <p:spPr>
          <a:xfrm>
            <a:off x="6234027" y="1023736"/>
            <a:ext cx="4392168" cy="5608202"/>
          </a:xfrm>
          <a:prstGeom prst="rect">
            <a:avLst/>
          </a:prstGeom>
          <a:noFill/>
        </p:spPr>
        <p:txBody>
          <a:bodyPr wrap="square">
            <a:spAutoFit/>
          </a:bodyPr>
          <a:lstStyle/>
          <a:p>
            <a:pPr>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helpText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("Ensure the CSV file has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Student_ID</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'Name', 'Class', 'Section', 'Date', and 'Attendance' columns."),</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actionButton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("process", "Process Data")</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mainPanel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tabsetPanel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tabPanel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("Student Summary",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DTOutput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data_summary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tabPanel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("Class-wise Distribution",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plotlyOutput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class_distribution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tabPanel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("Attendance Trends",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plotlyOutput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attendance_trend</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buNone/>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tabPanel</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("Daily Attendance",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plotlyOutput</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daily_bar</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125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9FC1-561D-FB87-3326-E290D1076EA1}"/>
              </a:ext>
            </a:extLst>
          </p:cNvPr>
          <p:cNvSpPr>
            <a:spLocks noGrp="1"/>
          </p:cNvSpPr>
          <p:nvPr>
            <p:ph type="title"/>
          </p:nvPr>
        </p:nvSpPr>
        <p:spPr>
          <a:xfrm>
            <a:off x="4320601" y="304800"/>
            <a:ext cx="7685532" cy="1477328"/>
          </a:xfrm>
        </p:spPr>
        <p:txBody>
          <a:bodyPr/>
          <a:lstStyle/>
          <a:p>
            <a:r>
              <a:rPr lang="en-GB" spc="-10" dirty="0">
                <a:latin typeface="Times New Roman" panose="02020603050405020304" pitchFamily="18" charset="0"/>
                <a:cs typeface="Times New Roman" panose="02020603050405020304" pitchFamily="18" charset="0"/>
              </a:rPr>
              <a:t>SOURCE CODE</a:t>
            </a:r>
            <a:br>
              <a:rPr lang="en-GB" spc="-10" dirty="0">
                <a:latin typeface="Times New Roman" panose="02020603050405020304" pitchFamily="18" charset="0"/>
                <a:cs typeface="Times New Roman" panose="02020603050405020304" pitchFamily="18" charset="0"/>
              </a:rPr>
            </a:br>
            <a:br>
              <a:rPr lang="en-IN" spc="-1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BEDDBB0-FB33-7BBE-D950-D8B5B7F3E3B7}"/>
              </a:ext>
            </a:extLst>
          </p:cNvPr>
          <p:cNvSpPr>
            <a:spLocks noGrp="1"/>
          </p:cNvSpPr>
          <p:nvPr>
            <p:ph type="body" idx="1"/>
          </p:nvPr>
        </p:nvSpPr>
        <p:spPr>
          <a:xfrm>
            <a:off x="1447800" y="1084703"/>
            <a:ext cx="5029200" cy="6054478"/>
          </a:xfrm>
        </p:spPr>
        <p:txBody>
          <a:bodyPr/>
          <a:lstStyle/>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Data Cleaning Module – Handles missing values, removes duplicates, and corrects inconsistencies</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student_data</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reactive({</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req</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input$file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read.csv(</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input$file$datapath</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stringsAsFactors</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 FALSE)</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if (!all(c("</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Student_ID</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"Name", "Class", "Section", "Date", "Attendance") %in%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colnames</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stop("Error: Missing required columns.")</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df$Date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as.Date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df$Date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format="%d/%m/%Y")</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df$Attendance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tolower</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df$Attendance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df$Attendance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df$Attendance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%in% c("p",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pres</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"present")] &lt;- "Present"</a:t>
            </a:r>
          </a:p>
          <a:p>
            <a:pPr algn="l">
              <a:lnSpc>
                <a:spcPct val="150000"/>
              </a:lnSpc>
              <a:buNone/>
            </a:pPr>
            <a:endParaRPr lang="en-GB" b="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942C9BA9-2FE0-A266-05ED-22C7CC8B5BA0}"/>
              </a:ext>
            </a:extLst>
          </p:cNvPr>
          <p:cNvPicPr>
            <a:picLocks/>
          </p:cNvPicPr>
          <p:nvPr/>
        </p:nvPicPr>
        <p:blipFill>
          <a:blip r:embed="rId2" cstate="print"/>
          <a:stretch>
            <a:fillRect/>
          </a:stretch>
        </p:blipFill>
        <p:spPr>
          <a:xfrm>
            <a:off x="185867" y="76200"/>
            <a:ext cx="1057189" cy="1048127"/>
          </a:xfrm>
          <a:prstGeom prst="rect">
            <a:avLst/>
          </a:prstGeom>
        </p:spPr>
      </p:pic>
      <p:pic>
        <p:nvPicPr>
          <p:cNvPr id="5" name="object 5">
            <a:extLst>
              <a:ext uri="{FF2B5EF4-FFF2-40B4-BE49-F238E27FC236}">
                <a16:creationId xmlns:a16="http://schemas.microsoft.com/office/drawing/2014/main" id="{EE5C189F-45FA-70D3-258B-D834F0F1EC9E}"/>
              </a:ext>
            </a:extLst>
          </p:cNvPr>
          <p:cNvPicPr>
            <a:picLocks/>
          </p:cNvPicPr>
          <p:nvPr/>
        </p:nvPicPr>
        <p:blipFill>
          <a:blip r:embed="rId3" cstate="print"/>
          <a:stretch>
            <a:fillRect/>
          </a:stretch>
        </p:blipFill>
        <p:spPr>
          <a:xfrm>
            <a:off x="10850941" y="76200"/>
            <a:ext cx="1155192" cy="1103376"/>
          </a:xfrm>
          <a:prstGeom prst="rect">
            <a:avLst/>
          </a:prstGeom>
        </p:spPr>
      </p:pic>
      <p:sp>
        <p:nvSpPr>
          <p:cNvPr id="7" name="TextBox 6">
            <a:extLst>
              <a:ext uri="{FF2B5EF4-FFF2-40B4-BE49-F238E27FC236}">
                <a16:creationId xmlns:a16="http://schemas.microsoft.com/office/drawing/2014/main" id="{10713322-B850-8E4B-E5DF-0F4950AE3C02}"/>
              </a:ext>
            </a:extLst>
          </p:cNvPr>
          <p:cNvSpPr txBox="1"/>
          <p:nvPr/>
        </p:nvSpPr>
        <p:spPr>
          <a:xfrm>
            <a:off x="7162800" y="1179576"/>
            <a:ext cx="4038600" cy="3128164"/>
          </a:xfrm>
          <a:prstGeom prst="rect">
            <a:avLst/>
          </a:prstGeom>
          <a:noFill/>
        </p:spPr>
        <p:txBody>
          <a:bodyPr wrap="square">
            <a:spAutoFit/>
          </a:bodyPr>
          <a:lstStyle/>
          <a:p>
            <a:pPr>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Data Standardization Module – Formats dates, normalizes attendance status, and standardizes student names</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output$data_summary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renderDT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req</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input$process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student_data</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datatable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05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0" name="object 2"/>
          <p:cNvSpPr txBox="1">
            <a:spLocks noGrp="1"/>
          </p:cNvSpPr>
          <p:nvPr>
            <p:ph type="title"/>
          </p:nvPr>
        </p:nvSpPr>
        <p:spPr>
          <a:xfrm>
            <a:off x="2253233" y="237871"/>
            <a:ext cx="7685532" cy="813299"/>
          </a:xfrm>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latin typeface="Times New Roman" panose="02020603050405020304" pitchFamily="18" charset="0"/>
                <a:cs typeface="Times New Roman" panose="02020603050405020304" pitchFamily="18" charset="0"/>
              </a:rPr>
              <a:t>PRESENTATION</a:t>
            </a:r>
            <a:r>
              <a:rPr sz="3000" spc="-140" dirty="0">
                <a:solidFill>
                  <a:srgbClr val="000000"/>
                </a:solidFill>
                <a:latin typeface="Times New Roman" panose="02020603050405020304" pitchFamily="18" charset="0"/>
                <a:cs typeface="Times New Roman" panose="02020603050405020304" pitchFamily="18" charset="0"/>
              </a:rPr>
              <a:t> </a:t>
            </a:r>
            <a:r>
              <a:rPr sz="3000" spc="-10" dirty="0">
                <a:solidFill>
                  <a:srgbClr val="000000"/>
                </a:solidFill>
                <a:latin typeface="Times New Roman" panose="02020603050405020304" pitchFamily="18" charset="0"/>
                <a:cs typeface="Times New Roman" panose="02020603050405020304" pitchFamily="18" charset="0"/>
              </a:rPr>
              <a:t>OVERVIEW</a:t>
            </a:r>
            <a:endParaRPr sz="3000" dirty="0">
              <a:latin typeface="Times New Roman" panose="02020603050405020304" pitchFamily="18" charset="0"/>
              <a:cs typeface="Times New Roman" panose="02020603050405020304" pitchFamily="18" charset="0"/>
            </a:endParaRPr>
          </a:p>
        </p:txBody>
      </p:sp>
      <p:sp>
        <p:nvSpPr>
          <p:cNvPr id="1048591" name="object 3"/>
          <p:cNvSpPr txBox="1"/>
          <p:nvPr/>
        </p:nvSpPr>
        <p:spPr>
          <a:xfrm>
            <a:off x="2590800" y="1524000"/>
            <a:ext cx="4998085" cy="4230751"/>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sz="2000" b="1" dirty="0">
                <a:solidFill>
                  <a:srgbClr val="000080"/>
                </a:solidFill>
                <a:latin typeface="Times New Roman" panose="02020603050405020304" pitchFamily="18" charset="0"/>
                <a:cs typeface="Times New Roman" panose="02020603050405020304" pitchFamily="18" charset="0"/>
              </a:rPr>
              <a:t>Problem</a:t>
            </a:r>
            <a:r>
              <a:rPr sz="2000" b="1" spc="-70" dirty="0">
                <a:solidFill>
                  <a:srgbClr val="000080"/>
                </a:solidFill>
                <a:latin typeface="Times New Roman" panose="02020603050405020304" pitchFamily="18" charset="0"/>
                <a:cs typeface="Times New Roman" panose="02020603050405020304" pitchFamily="18" charset="0"/>
              </a:rPr>
              <a:t> </a:t>
            </a:r>
            <a:r>
              <a:rPr sz="2000" b="1" spc="-10" dirty="0">
                <a:solidFill>
                  <a:srgbClr val="000080"/>
                </a:solidFill>
                <a:latin typeface="Times New Roman" panose="02020603050405020304" pitchFamily="18" charset="0"/>
                <a:cs typeface="Times New Roman" panose="02020603050405020304" pitchFamily="18" charset="0"/>
              </a:rPr>
              <a:t>Identification</a:t>
            </a:r>
            <a:endParaRPr sz="2000" dirty="0">
              <a:solidFill>
                <a:srgbClr val="000080"/>
              </a:solidFill>
              <a:latin typeface="Times New Roman" panose="02020603050405020304" pitchFamily="18" charset="0"/>
              <a:cs typeface="Times New Roman" panose="02020603050405020304" pitchFamily="18" charset="0"/>
            </a:endParaRPr>
          </a:p>
          <a:p>
            <a:pPr>
              <a:lnSpc>
                <a:spcPct val="100000"/>
              </a:lnSpc>
              <a:spcBef>
                <a:spcPts val="409"/>
              </a:spcBef>
            </a:pPr>
            <a:endParaRPr sz="2000" dirty="0">
              <a:solidFill>
                <a:srgbClr val="000080"/>
              </a:solidFill>
              <a:latin typeface="Times New Roman" panose="02020603050405020304" pitchFamily="18" charset="0"/>
              <a:cs typeface="Times New Roman" panose="02020603050405020304" pitchFamily="18" charset="0"/>
            </a:endParaRPr>
          </a:p>
          <a:p>
            <a:pPr marL="356870" indent="-344170">
              <a:lnSpc>
                <a:spcPct val="100000"/>
              </a:lnSpc>
              <a:spcBef>
                <a:spcPts val="5"/>
              </a:spcBef>
              <a:buClr>
                <a:srgbClr val="000000"/>
              </a:buClr>
              <a:buFont typeface="Wingdings"/>
              <a:buChar char=""/>
              <a:tabLst>
                <a:tab pos="356870" algn="l"/>
              </a:tabLst>
            </a:pPr>
            <a:r>
              <a:rPr sz="2000" b="1" spc="-10" dirty="0">
                <a:solidFill>
                  <a:srgbClr val="000080"/>
                </a:solidFill>
                <a:latin typeface="Times New Roman" panose="02020603050405020304" pitchFamily="18" charset="0"/>
                <a:cs typeface="Times New Roman" panose="02020603050405020304" pitchFamily="18" charset="0"/>
              </a:rPr>
              <a:t>Objective</a:t>
            </a:r>
            <a:endParaRPr sz="2000" dirty="0">
              <a:solidFill>
                <a:srgbClr val="000080"/>
              </a:solidFill>
              <a:latin typeface="Times New Roman" panose="02020603050405020304" pitchFamily="18" charset="0"/>
              <a:cs typeface="Times New Roman" panose="02020603050405020304" pitchFamily="18" charset="0"/>
            </a:endParaRPr>
          </a:p>
          <a:p>
            <a:pPr>
              <a:lnSpc>
                <a:spcPct val="100000"/>
              </a:lnSpc>
              <a:spcBef>
                <a:spcPts val="390"/>
              </a:spcBef>
              <a:buFont typeface="Wingdings"/>
              <a:buChar char=""/>
            </a:pPr>
            <a:endParaRPr sz="2000" dirty="0">
              <a:solidFill>
                <a:srgbClr val="000080"/>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a:buChar char=""/>
              <a:tabLst>
                <a:tab pos="356870" algn="l"/>
              </a:tabLst>
            </a:pPr>
            <a:r>
              <a:rPr sz="2000" b="1" dirty="0">
                <a:solidFill>
                  <a:srgbClr val="000080"/>
                </a:solidFill>
                <a:latin typeface="Times New Roman" panose="02020603050405020304" pitchFamily="18" charset="0"/>
                <a:cs typeface="Times New Roman" panose="02020603050405020304" pitchFamily="18" charset="0"/>
              </a:rPr>
              <a:t>Proposed</a:t>
            </a:r>
            <a:r>
              <a:rPr sz="2000" b="1" spc="-50" dirty="0">
                <a:solidFill>
                  <a:srgbClr val="000080"/>
                </a:solidFill>
                <a:latin typeface="Times New Roman" panose="02020603050405020304" pitchFamily="18" charset="0"/>
                <a:cs typeface="Times New Roman" panose="02020603050405020304" pitchFamily="18" charset="0"/>
              </a:rPr>
              <a:t> </a:t>
            </a:r>
            <a:r>
              <a:rPr sz="2000" b="1" spc="-10" dirty="0">
                <a:solidFill>
                  <a:srgbClr val="000080"/>
                </a:solidFill>
                <a:latin typeface="Times New Roman" panose="02020603050405020304" pitchFamily="18" charset="0"/>
                <a:cs typeface="Times New Roman" panose="02020603050405020304" pitchFamily="18" charset="0"/>
              </a:rPr>
              <a:t>system</a:t>
            </a:r>
            <a:endParaRPr sz="2000" dirty="0">
              <a:solidFill>
                <a:srgbClr val="000080"/>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endParaRPr sz="2000" dirty="0">
              <a:solidFill>
                <a:srgbClr val="000080"/>
              </a:solidFill>
              <a:latin typeface="Times New Roman" panose="02020603050405020304" pitchFamily="18" charset="0"/>
              <a:cs typeface="Times New Roman" panose="02020603050405020304" pitchFamily="18" charset="0"/>
            </a:endParaRPr>
          </a:p>
          <a:p>
            <a:pPr marL="755650" lvl="1" indent="-285750">
              <a:lnSpc>
                <a:spcPct val="100000"/>
              </a:lnSpc>
              <a:spcBef>
                <a:spcPts val="5"/>
              </a:spcBef>
              <a:buClr>
                <a:srgbClr val="000000"/>
              </a:buClr>
              <a:buFont typeface="Wingdings"/>
              <a:buChar char=""/>
              <a:tabLst>
                <a:tab pos="755650" algn="l"/>
              </a:tabLst>
            </a:pPr>
            <a:r>
              <a:rPr sz="2000" b="1" dirty="0">
                <a:solidFill>
                  <a:srgbClr val="000080"/>
                </a:solidFill>
                <a:latin typeface="Times New Roman" panose="02020603050405020304" pitchFamily="18" charset="0"/>
                <a:cs typeface="Times New Roman" panose="02020603050405020304" pitchFamily="18" charset="0"/>
              </a:rPr>
              <a:t>Block</a:t>
            </a:r>
            <a:r>
              <a:rPr sz="2000" b="1" spc="-50" dirty="0">
                <a:solidFill>
                  <a:srgbClr val="000080"/>
                </a:solidFill>
                <a:latin typeface="Times New Roman" panose="02020603050405020304" pitchFamily="18" charset="0"/>
                <a:cs typeface="Times New Roman" panose="02020603050405020304" pitchFamily="18" charset="0"/>
              </a:rPr>
              <a:t> </a:t>
            </a:r>
            <a:r>
              <a:rPr sz="2000" b="1" dirty="0">
                <a:solidFill>
                  <a:srgbClr val="000080"/>
                </a:solidFill>
                <a:latin typeface="Times New Roman" panose="02020603050405020304" pitchFamily="18" charset="0"/>
                <a:cs typeface="Times New Roman" panose="02020603050405020304" pitchFamily="18" charset="0"/>
              </a:rPr>
              <a:t>diagram</a:t>
            </a:r>
            <a:r>
              <a:rPr sz="2000" b="1" spc="-40" dirty="0">
                <a:solidFill>
                  <a:srgbClr val="000080"/>
                </a:solidFill>
                <a:latin typeface="Times New Roman" panose="02020603050405020304" pitchFamily="18" charset="0"/>
                <a:cs typeface="Times New Roman" panose="02020603050405020304" pitchFamily="18" charset="0"/>
              </a:rPr>
              <a:t> </a:t>
            </a:r>
            <a:r>
              <a:rPr sz="2000" b="1" dirty="0">
                <a:solidFill>
                  <a:srgbClr val="000080"/>
                </a:solidFill>
                <a:latin typeface="Times New Roman" panose="02020603050405020304" pitchFamily="18" charset="0"/>
                <a:cs typeface="Times New Roman" panose="02020603050405020304" pitchFamily="18" charset="0"/>
              </a:rPr>
              <a:t>of</a:t>
            </a:r>
            <a:r>
              <a:rPr sz="2000" b="1" spc="-75" dirty="0">
                <a:solidFill>
                  <a:srgbClr val="000080"/>
                </a:solidFill>
                <a:latin typeface="Times New Roman" panose="02020603050405020304" pitchFamily="18" charset="0"/>
                <a:cs typeface="Times New Roman" panose="02020603050405020304" pitchFamily="18" charset="0"/>
              </a:rPr>
              <a:t> </a:t>
            </a:r>
            <a:r>
              <a:rPr sz="2000" b="1" dirty="0">
                <a:solidFill>
                  <a:srgbClr val="000080"/>
                </a:solidFill>
                <a:latin typeface="Times New Roman" panose="02020603050405020304" pitchFamily="18" charset="0"/>
                <a:cs typeface="Times New Roman" panose="02020603050405020304" pitchFamily="18" charset="0"/>
              </a:rPr>
              <a:t>proposed</a:t>
            </a:r>
            <a:r>
              <a:rPr sz="2000" b="1" spc="-15" dirty="0">
                <a:solidFill>
                  <a:srgbClr val="000080"/>
                </a:solidFill>
                <a:latin typeface="Times New Roman" panose="02020603050405020304" pitchFamily="18" charset="0"/>
                <a:cs typeface="Times New Roman" panose="02020603050405020304" pitchFamily="18" charset="0"/>
              </a:rPr>
              <a:t> </a:t>
            </a:r>
            <a:r>
              <a:rPr sz="2000" b="1" spc="-10" dirty="0">
                <a:solidFill>
                  <a:srgbClr val="000080"/>
                </a:solidFill>
                <a:latin typeface="Times New Roman" panose="02020603050405020304" pitchFamily="18" charset="0"/>
                <a:cs typeface="Times New Roman" panose="02020603050405020304" pitchFamily="18" charset="0"/>
              </a:rPr>
              <a:t>system</a:t>
            </a:r>
            <a:endParaRPr sz="2000" dirty="0">
              <a:solidFill>
                <a:srgbClr val="000080"/>
              </a:solidFill>
              <a:latin typeface="Times New Roman" panose="02020603050405020304" pitchFamily="18" charset="0"/>
              <a:cs typeface="Times New Roman" panose="02020603050405020304" pitchFamily="18" charset="0"/>
            </a:endParaRPr>
          </a:p>
          <a:p>
            <a:pPr lvl="1">
              <a:lnSpc>
                <a:spcPct val="100000"/>
              </a:lnSpc>
              <a:spcBef>
                <a:spcPts val="385"/>
              </a:spcBef>
              <a:buFont typeface="Wingdings"/>
              <a:buChar char=""/>
            </a:pPr>
            <a:endParaRPr sz="2000" dirty="0">
              <a:solidFill>
                <a:srgbClr val="000080"/>
              </a:solidFill>
              <a:latin typeface="Times New Roman" panose="02020603050405020304" pitchFamily="18" charset="0"/>
              <a:cs typeface="Times New Roman" panose="02020603050405020304" pitchFamily="18" charset="0"/>
            </a:endParaRPr>
          </a:p>
          <a:p>
            <a:pPr marL="755650" lvl="2" indent="-285750">
              <a:spcBef>
                <a:spcPts val="5"/>
              </a:spcBef>
              <a:buClr>
                <a:srgbClr val="000000"/>
              </a:buClr>
              <a:buFont typeface="Wingdings"/>
              <a:buChar char=""/>
              <a:tabLst>
                <a:tab pos="755650" algn="l"/>
              </a:tabLst>
            </a:pPr>
            <a:r>
              <a:rPr lang="en-IN" sz="2000" b="1" spc="-60" dirty="0">
                <a:solidFill>
                  <a:srgbClr val="000080"/>
                </a:solidFill>
                <a:latin typeface="Times New Roman" panose="02020603050405020304" pitchFamily="18" charset="0"/>
                <a:cs typeface="Times New Roman" panose="02020603050405020304" pitchFamily="18" charset="0"/>
              </a:rPr>
              <a:t>R data structures </a:t>
            </a:r>
            <a:r>
              <a:rPr sz="2000" b="1" spc="-20" dirty="0">
                <a:solidFill>
                  <a:srgbClr val="000080"/>
                </a:solidFill>
                <a:latin typeface="Times New Roman" panose="02020603050405020304" pitchFamily="18" charset="0"/>
                <a:cs typeface="Times New Roman" panose="02020603050405020304" pitchFamily="18" charset="0"/>
              </a:rPr>
              <a:t>used</a:t>
            </a:r>
            <a:endParaRPr sz="2000" dirty="0">
              <a:solidFill>
                <a:srgbClr val="000080"/>
              </a:solidFill>
              <a:latin typeface="Times New Roman" panose="02020603050405020304" pitchFamily="18" charset="0"/>
              <a:cs typeface="Times New Roman" panose="02020603050405020304" pitchFamily="18" charset="0"/>
            </a:endParaRPr>
          </a:p>
          <a:p>
            <a:pPr lvl="1">
              <a:lnSpc>
                <a:spcPct val="100000"/>
              </a:lnSpc>
              <a:spcBef>
                <a:spcPts val="415"/>
              </a:spcBef>
              <a:buFont typeface="Wingdings"/>
              <a:buChar char=""/>
            </a:pPr>
            <a:endParaRPr sz="2000" dirty="0">
              <a:solidFill>
                <a:srgbClr val="000080"/>
              </a:solidFill>
              <a:latin typeface="Times New Roman" panose="02020603050405020304" pitchFamily="18" charset="0"/>
              <a:cs typeface="Times New Roman" panose="02020603050405020304" pitchFamily="18" charset="0"/>
            </a:endParaRPr>
          </a:p>
          <a:p>
            <a:pPr marL="755650" lvl="1" indent="-285750">
              <a:lnSpc>
                <a:spcPct val="100000"/>
              </a:lnSpc>
              <a:buClr>
                <a:srgbClr val="000000"/>
              </a:buClr>
              <a:buFont typeface="Wingdings"/>
              <a:buChar char=""/>
              <a:tabLst>
                <a:tab pos="755650" algn="l"/>
              </a:tabLst>
            </a:pPr>
            <a:r>
              <a:rPr lang="en-US" sz="2000" b="1" spc="-10" dirty="0">
                <a:solidFill>
                  <a:srgbClr val="000080"/>
                </a:solidFill>
                <a:latin typeface="Times New Roman" panose="02020603050405020304" pitchFamily="18" charset="0"/>
                <a:cs typeface="Times New Roman" panose="02020603050405020304" pitchFamily="18" charset="0"/>
              </a:rPr>
              <a:t>Advantages of proposed system</a:t>
            </a:r>
          </a:p>
          <a:p>
            <a:pPr marL="469900" lvl="1">
              <a:lnSpc>
                <a:spcPct val="100000"/>
              </a:lnSpc>
              <a:buClr>
                <a:srgbClr val="000000"/>
              </a:buClr>
              <a:tabLst>
                <a:tab pos="755650" algn="l"/>
              </a:tabLst>
            </a:pPr>
            <a:endParaRPr lang="en-US" sz="2000" b="1" spc="-10" dirty="0">
              <a:solidFill>
                <a:srgbClr val="000080"/>
              </a:solidFill>
              <a:latin typeface="Times New Roman" panose="02020603050405020304" pitchFamily="18" charset="0"/>
              <a:cs typeface="Times New Roman" panose="02020603050405020304" pitchFamily="18" charset="0"/>
            </a:endParaRPr>
          </a:p>
          <a:p>
            <a:pPr marL="755650" lvl="1" indent="-285750">
              <a:lnSpc>
                <a:spcPct val="100000"/>
              </a:lnSpc>
              <a:buClr>
                <a:srgbClr val="000000"/>
              </a:buClr>
              <a:buFont typeface="Wingdings"/>
              <a:buChar char=""/>
              <a:tabLst>
                <a:tab pos="755650" algn="l"/>
              </a:tabLst>
            </a:pPr>
            <a:r>
              <a:rPr lang="en-US" sz="2000" b="1" spc="-10" dirty="0">
                <a:solidFill>
                  <a:srgbClr val="000080"/>
                </a:solidFill>
                <a:latin typeface="Times New Roman" panose="02020603050405020304" pitchFamily="18" charset="0"/>
                <a:cs typeface="Times New Roman" panose="02020603050405020304" pitchFamily="18" charset="0"/>
              </a:rPr>
              <a:t>Modules</a:t>
            </a:r>
            <a:endParaRPr sz="2000" dirty="0">
              <a:solidFill>
                <a:srgbClr val="000080"/>
              </a:solidFill>
              <a:latin typeface="Times New Roman" panose="02020603050405020304" pitchFamily="18" charset="0"/>
              <a:cs typeface="Times New Roman" panose="02020603050405020304" pitchFamily="18" charset="0"/>
            </a:endParaRPr>
          </a:p>
        </p:txBody>
      </p:sp>
      <p:pic>
        <p:nvPicPr>
          <p:cNvPr id="2097154" name="object 4"/>
          <p:cNvPicPr>
            <a:picLocks/>
          </p:cNvPicPr>
          <p:nvPr/>
        </p:nvPicPr>
        <p:blipFill>
          <a:blip r:embed="rId2" cstate="print"/>
          <a:stretch>
            <a:fillRect/>
          </a:stretch>
        </p:blipFill>
        <p:spPr>
          <a:xfrm>
            <a:off x="841714" y="222888"/>
            <a:ext cx="1057189" cy="1048127"/>
          </a:xfrm>
          <a:prstGeom prst="rect">
            <a:avLst/>
          </a:prstGeom>
        </p:spPr>
      </p:pic>
      <p:pic>
        <p:nvPicPr>
          <p:cNvPr id="2097155" name="object 5"/>
          <p:cNvPicPr>
            <a:picLocks/>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AEC08-45DC-640F-3BF9-B86E6C2C1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74B8F-9D09-3A6E-8AEB-4C1B77C42C5E}"/>
              </a:ext>
            </a:extLst>
          </p:cNvPr>
          <p:cNvSpPr>
            <a:spLocks noGrp="1"/>
          </p:cNvSpPr>
          <p:nvPr>
            <p:ph type="title"/>
          </p:nvPr>
        </p:nvSpPr>
        <p:spPr>
          <a:xfrm>
            <a:off x="4114800" y="298112"/>
            <a:ext cx="7685532" cy="1477328"/>
          </a:xfrm>
        </p:spPr>
        <p:txBody>
          <a:bodyPr/>
          <a:lstStyle/>
          <a:p>
            <a:r>
              <a:rPr lang="en-GB" spc="-10" dirty="0">
                <a:latin typeface="Times New Roman" panose="02020603050405020304" pitchFamily="18" charset="0"/>
                <a:cs typeface="Times New Roman" panose="02020603050405020304" pitchFamily="18" charset="0"/>
              </a:rPr>
              <a:t>SOURCE CODE</a:t>
            </a:r>
            <a:br>
              <a:rPr lang="en-GB" spc="-10" dirty="0">
                <a:latin typeface="Times New Roman" panose="02020603050405020304" pitchFamily="18" charset="0"/>
                <a:cs typeface="Times New Roman" panose="02020603050405020304" pitchFamily="18" charset="0"/>
              </a:rPr>
            </a:br>
            <a:br>
              <a:rPr lang="en-IN" spc="-10"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B034119-1646-5490-6779-63D3A9461EFF}"/>
              </a:ext>
            </a:extLst>
          </p:cNvPr>
          <p:cNvSpPr>
            <a:spLocks noGrp="1"/>
          </p:cNvSpPr>
          <p:nvPr>
            <p:ph type="body" idx="1"/>
          </p:nvPr>
        </p:nvSpPr>
        <p:spPr>
          <a:xfrm>
            <a:off x="856579" y="1276095"/>
            <a:ext cx="4617660" cy="5365123"/>
          </a:xfrm>
        </p:spPr>
        <p:txBody>
          <a:bodyPr/>
          <a:lstStyle/>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 Data Analysis &amp; Reporting Module – Summarizes attendance trends</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output$class_distribution</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renderPlotly</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req</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input$process</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student_data</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summary_table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%&gt;%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group_by</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(Class) %&gt;% summarise(Count = n())</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plot &lt;-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ggplot</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summary_table</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aes</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(x = Class, y = Count, fill = Class)) +</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geom_bar</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(stat = "identity") +</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labs(title = "Class-wise Student Distribution", x = "Class", y = "Count") +</a:t>
            </a:r>
          </a:p>
          <a:p>
            <a:pPr>
              <a:lnSpc>
                <a:spcPct val="115000"/>
              </a:lnSpc>
              <a:spcAft>
                <a:spcPts val="800"/>
              </a:spcAft>
              <a:buNone/>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theme_minimal</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pP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0" kern="100" dirty="0" err="1">
                <a:effectLst/>
                <a:latin typeface="Times New Roman" panose="02020603050405020304" pitchFamily="18" charset="0"/>
                <a:ea typeface="Aptos" panose="020B0004020202020204" pitchFamily="34" charset="0"/>
                <a:cs typeface="Times New Roman" panose="02020603050405020304" pitchFamily="18" charset="0"/>
              </a:rPr>
              <a:t>ggplotly</a:t>
            </a:r>
            <a:r>
              <a:rPr lang="en-IN" sz="1800" b="0" kern="100" dirty="0">
                <a:effectLst/>
                <a:latin typeface="Times New Roman" panose="02020603050405020304" pitchFamily="18" charset="0"/>
                <a:ea typeface="Aptos" panose="020B0004020202020204" pitchFamily="34" charset="0"/>
                <a:cs typeface="Times New Roman" panose="02020603050405020304" pitchFamily="18" charset="0"/>
              </a:rPr>
              <a:t>(plot)</a:t>
            </a:r>
            <a:endParaRPr lang="en-GB" b="0" dirty="0">
              <a:latin typeface="Times New Roman" panose="02020603050405020304" pitchFamily="18" charset="0"/>
              <a:cs typeface="Times New Roman" panose="02020603050405020304" pitchFamily="18" charset="0"/>
            </a:endParaRPr>
          </a:p>
        </p:txBody>
      </p:sp>
      <p:pic>
        <p:nvPicPr>
          <p:cNvPr id="4" name="object 4">
            <a:extLst>
              <a:ext uri="{FF2B5EF4-FFF2-40B4-BE49-F238E27FC236}">
                <a16:creationId xmlns:a16="http://schemas.microsoft.com/office/drawing/2014/main" id="{7C9A6D35-8DE7-4C80-7374-B0D9A2AEA636}"/>
              </a:ext>
            </a:extLst>
          </p:cNvPr>
          <p:cNvPicPr>
            <a:picLocks/>
          </p:cNvPicPr>
          <p:nvPr/>
        </p:nvPicPr>
        <p:blipFill>
          <a:blip r:embed="rId2" cstate="print"/>
          <a:stretch>
            <a:fillRect/>
          </a:stretch>
        </p:blipFill>
        <p:spPr>
          <a:xfrm>
            <a:off x="185867" y="76200"/>
            <a:ext cx="1057189" cy="1048127"/>
          </a:xfrm>
          <a:prstGeom prst="rect">
            <a:avLst/>
          </a:prstGeom>
        </p:spPr>
      </p:pic>
      <p:pic>
        <p:nvPicPr>
          <p:cNvPr id="5" name="object 5">
            <a:extLst>
              <a:ext uri="{FF2B5EF4-FFF2-40B4-BE49-F238E27FC236}">
                <a16:creationId xmlns:a16="http://schemas.microsoft.com/office/drawing/2014/main" id="{709C6A54-7EC0-BBA1-71F5-E1D49608FE96}"/>
              </a:ext>
            </a:extLst>
          </p:cNvPr>
          <p:cNvPicPr>
            <a:picLocks/>
          </p:cNvPicPr>
          <p:nvPr/>
        </p:nvPicPr>
        <p:blipFill>
          <a:blip r:embed="rId3" cstate="print"/>
          <a:stretch>
            <a:fillRect/>
          </a:stretch>
        </p:blipFill>
        <p:spPr>
          <a:xfrm>
            <a:off x="10850941" y="76200"/>
            <a:ext cx="1155192" cy="1103376"/>
          </a:xfrm>
          <a:prstGeom prst="rect">
            <a:avLst/>
          </a:prstGeom>
        </p:spPr>
      </p:pic>
      <p:sp>
        <p:nvSpPr>
          <p:cNvPr id="7" name="TextBox 6">
            <a:extLst>
              <a:ext uri="{FF2B5EF4-FFF2-40B4-BE49-F238E27FC236}">
                <a16:creationId xmlns:a16="http://schemas.microsoft.com/office/drawing/2014/main" id="{42458A9D-9E12-2546-94F7-B1445EF504F3}"/>
              </a:ext>
            </a:extLst>
          </p:cNvPr>
          <p:cNvSpPr txBox="1"/>
          <p:nvPr/>
        </p:nvSpPr>
        <p:spPr>
          <a:xfrm>
            <a:off x="6812341" y="1339835"/>
            <a:ext cx="4038600" cy="392993"/>
          </a:xfrm>
          <a:prstGeom prst="rect">
            <a:avLst/>
          </a:prstGeom>
          <a:noFill/>
        </p:spPr>
        <p:txBody>
          <a:bodyPr wrap="square">
            <a:spAutoFit/>
          </a:bodyPr>
          <a:lstStyle/>
          <a:p>
            <a:pPr>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1786BBA-B3F3-A686-BE9C-F8DB878485D8}"/>
              </a:ext>
            </a:extLst>
          </p:cNvPr>
          <p:cNvSpPr txBox="1"/>
          <p:nvPr/>
        </p:nvSpPr>
        <p:spPr>
          <a:xfrm>
            <a:off x="6248400" y="1276095"/>
            <a:ext cx="5029201" cy="5233869"/>
          </a:xfrm>
          <a:prstGeom prst="rect">
            <a:avLst/>
          </a:prstGeom>
          <a:noFill/>
        </p:spPr>
        <p:txBody>
          <a:bodyPr wrap="square">
            <a:spAutoFit/>
          </a:bodyPr>
          <a:lstStyle/>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Visualization Module – Uses ggplot2 to create graphs for attendance trends</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output$attendance_trend</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renderPlotly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req</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input$process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student_data</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df$Attendance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as.factor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df$Attendance</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plot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ggplot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df</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aes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(x=Date, fill=Attendance)) +</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geom_bar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(position="stack") +</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labs(title="Attendance Trends", x="Date", y="Count") +</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theme_minimal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ggplotly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(plot)</a:t>
            </a: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1154-155D-24B4-17C2-ABE9E56B76BA}"/>
              </a:ext>
            </a:extLst>
          </p:cNvPr>
          <p:cNvSpPr>
            <a:spLocks noGrp="1"/>
          </p:cNvSpPr>
          <p:nvPr>
            <p:ph type="title"/>
          </p:nvPr>
        </p:nvSpPr>
        <p:spPr>
          <a:xfrm>
            <a:off x="4201668" y="354041"/>
            <a:ext cx="7685532" cy="492443"/>
          </a:xfrm>
        </p:spPr>
        <p:txBody>
          <a:bodyPr/>
          <a:lstStyle/>
          <a:p>
            <a:r>
              <a:rPr lang="en-GB" spc="-10" dirty="0">
                <a:latin typeface="Times New Roman" panose="02020603050405020304" pitchFamily="18" charset="0"/>
                <a:cs typeface="Times New Roman" panose="02020603050405020304" pitchFamily="18" charset="0"/>
              </a:rPr>
              <a:t>RESULTS</a:t>
            </a:r>
            <a:endParaRPr lang="en-IN" dirty="0"/>
          </a:p>
        </p:txBody>
      </p:sp>
      <p:pic>
        <p:nvPicPr>
          <p:cNvPr id="3" name="object 4">
            <a:extLst>
              <a:ext uri="{FF2B5EF4-FFF2-40B4-BE49-F238E27FC236}">
                <a16:creationId xmlns:a16="http://schemas.microsoft.com/office/drawing/2014/main" id="{A22A882F-507C-6A80-68A5-9A6101F7F598}"/>
              </a:ext>
            </a:extLst>
          </p:cNvPr>
          <p:cNvPicPr>
            <a:picLocks/>
          </p:cNvPicPr>
          <p:nvPr/>
        </p:nvPicPr>
        <p:blipFill>
          <a:blip r:embed="rId2" cstate="print"/>
          <a:stretch>
            <a:fillRect/>
          </a:stretch>
        </p:blipFill>
        <p:spPr>
          <a:xfrm>
            <a:off x="185867" y="76200"/>
            <a:ext cx="1057189" cy="1048127"/>
          </a:xfrm>
          <a:prstGeom prst="rect">
            <a:avLst/>
          </a:prstGeom>
        </p:spPr>
      </p:pic>
      <p:pic>
        <p:nvPicPr>
          <p:cNvPr id="4" name="object 5">
            <a:extLst>
              <a:ext uri="{FF2B5EF4-FFF2-40B4-BE49-F238E27FC236}">
                <a16:creationId xmlns:a16="http://schemas.microsoft.com/office/drawing/2014/main" id="{4A801841-5D8C-4ECD-EF7D-B0566701353D}"/>
              </a:ext>
            </a:extLst>
          </p:cNvPr>
          <p:cNvPicPr>
            <a:picLocks/>
          </p:cNvPicPr>
          <p:nvPr/>
        </p:nvPicPr>
        <p:blipFill>
          <a:blip r:embed="rId3" cstate="print"/>
          <a:stretch>
            <a:fillRect/>
          </a:stretch>
        </p:blipFill>
        <p:spPr>
          <a:xfrm>
            <a:off x="10850941" y="76200"/>
            <a:ext cx="1155192" cy="1103376"/>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3AC51DAA-D1C3-C4BC-C929-5A4F33C37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867" y="1504724"/>
            <a:ext cx="5148133" cy="3848552"/>
          </a:xfrm>
          <a:prstGeom prst="rect">
            <a:avLst/>
          </a:prstGeom>
        </p:spPr>
      </p:pic>
      <p:pic>
        <p:nvPicPr>
          <p:cNvPr id="10" name="Picture 9" descr="A screenshot of a graph&#10;&#10;AI-generated content may be incorrect.">
            <a:extLst>
              <a:ext uri="{FF2B5EF4-FFF2-40B4-BE49-F238E27FC236}">
                <a16:creationId xmlns:a16="http://schemas.microsoft.com/office/drawing/2014/main" id="{F6D6A4F3-E3B7-40CA-D617-E1B542A4AF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499644"/>
            <a:ext cx="6248400" cy="4106029"/>
          </a:xfrm>
          <a:prstGeom prst="rect">
            <a:avLst/>
          </a:prstGeom>
        </p:spPr>
      </p:pic>
    </p:spTree>
    <p:extLst>
      <p:ext uri="{BB962C8B-B14F-4D97-AF65-F5344CB8AC3E}">
        <p14:creationId xmlns:p14="http://schemas.microsoft.com/office/powerpoint/2010/main" val="362556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870D-C6B4-2495-A3BD-883CFCAD92E0}"/>
              </a:ext>
            </a:extLst>
          </p:cNvPr>
          <p:cNvSpPr>
            <a:spLocks noGrp="1"/>
          </p:cNvSpPr>
          <p:nvPr>
            <p:ph type="title"/>
          </p:nvPr>
        </p:nvSpPr>
        <p:spPr>
          <a:xfrm>
            <a:off x="4114800" y="354041"/>
            <a:ext cx="7685532" cy="492443"/>
          </a:xfrm>
        </p:spPr>
        <p:txBody>
          <a:bodyPr/>
          <a:lstStyle/>
          <a:p>
            <a:r>
              <a:rPr lang="en-GB" spc="-10" dirty="0">
                <a:latin typeface="Times New Roman" panose="02020603050405020304" pitchFamily="18" charset="0"/>
                <a:cs typeface="Times New Roman" panose="02020603050405020304" pitchFamily="18" charset="0"/>
              </a:rPr>
              <a:t>RESULTS</a:t>
            </a:r>
            <a:endParaRPr lang="en-IN" dirty="0"/>
          </a:p>
        </p:txBody>
      </p:sp>
      <p:pic>
        <p:nvPicPr>
          <p:cNvPr id="3" name="object 4">
            <a:extLst>
              <a:ext uri="{FF2B5EF4-FFF2-40B4-BE49-F238E27FC236}">
                <a16:creationId xmlns:a16="http://schemas.microsoft.com/office/drawing/2014/main" id="{96D9A262-4ACD-9C31-BBC4-E8978C21E38C}"/>
              </a:ext>
            </a:extLst>
          </p:cNvPr>
          <p:cNvPicPr>
            <a:picLocks/>
          </p:cNvPicPr>
          <p:nvPr/>
        </p:nvPicPr>
        <p:blipFill>
          <a:blip r:embed="rId2" cstate="print"/>
          <a:stretch>
            <a:fillRect/>
          </a:stretch>
        </p:blipFill>
        <p:spPr>
          <a:xfrm>
            <a:off x="185867" y="76200"/>
            <a:ext cx="1057189" cy="1048127"/>
          </a:xfrm>
          <a:prstGeom prst="rect">
            <a:avLst/>
          </a:prstGeom>
        </p:spPr>
      </p:pic>
      <p:pic>
        <p:nvPicPr>
          <p:cNvPr id="4" name="object 5">
            <a:extLst>
              <a:ext uri="{FF2B5EF4-FFF2-40B4-BE49-F238E27FC236}">
                <a16:creationId xmlns:a16="http://schemas.microsoft.com/office/drawing/2014/main" id="{9BF7AE16-992A-9E00-834C-1CA67D000BDF}"/>
              </a:ext>
            </a:extLst>
          </p:cNvPr>
          <p:cNvPicPr>
            <a:picLocks/>
          </p:cNvPicPr>
          <p:nvPr/>
        </p:nvPicPr>
        <p:blipFill>
          <a:blip r:embed="rId3" cstate="print"/>
          <a:stretch>
            <a:fillRect/>
          </a:stretch>
        </p:blipFill>
        <p:spPr>
          <a:xfrm>
            <a:off x="10850941" y="76200"/>
            <a:ext cx="1155192" cy="1103376"/>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E00563E3-612E-3B63-6DCA-C3DD2430E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1" y="1524000"/>
            <a:ext cx="4572000" cy="4396188"/>
          </a:xfrm>
          <a:prstGeom prst="rect">
            <a:avLst/>
          </a:prstGeom>
        </p:spPr>
      </p:pic>
      <p:pic>
        <p:nvPicPr>
          <p:cNvPr id="8" name="Picture 7" descr="A screenshot of a graph&#10;&#10;AI-generated content may be incorrect.">
            <a:extLst>
              <a:ext uri="{FF2B5EF4-FFF2-40B4-BE49-F238E27FC236}">
                <a16:creationId xmlns:a16="http://schemas.microsoft.com/office/drawing/2014/main" id="{E22FA5B5-E74E-37A4-722E-C6147C6B3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8958" y="1914526"/>
            <a:ext cx="5730121" cy="3615135"/>
          </a:xfrm>
          <a:prstGeom prst="rect">
            <a:avLst/>
          </a:prstGeom>
        </p:spPr>
      </p:pic>
    </p:spTree>
    <p:extLst>
      <p:ext uri="{BB962C8B-B14F-4D97-AF65-F5344CB8AC3E}">
        <p14:creationId xmlns:p14="http://schemas.microsoft.com/office/powerpoint/2010/main" val="2018152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3"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sp>
        <p:nvSpPr>
          <p:cNvPr id="2" name="Rectangle 1">
            <a:extLst>
              <a:ext uri="{FF2B5EF4-FFF2-40B4-BE49-F238E27FC236}">
                <a16:creationId xmlns:a16="http://schemas.microsoft.com/office/drawing/2014/main" id="{0C1170C9-5E39-E352-C418-CF95A4B26423}"/>
              </a:ext>
            </a:extLst>
          </p:cNvPr>
          <p:cNvSpPr/>
          <p:nvPr/>
        </p:nvSpPr>
        <p:spPr>
          <a:xfrm>
            <a:off x="3878085" y="2967335"/>
            <a:ext cx="4435831" cy="923330"/>
          </a:xfrm>
          <a:prstGeom prst="rect">
            <a:avLst/>
          </a:prstGeom>
          <a:solidFill>
            <a:schemeClr val="accent3">
              <a:lumMod val="20000"/>
              <a:lumOff val="80000"/>
            </a:schemeClr>
          </a:solidFill>
          <a:ln>
            <a:solidFill>
              <a:schemeClr val="tx2"/>
            </a:solidFill>
          </a:ln>
        </p:spPr>
        <p:txBody>
          <a:bodyPr wrap="none" lIns="91440" tIns="45720" rIns="91440" bIns="45720">
            <a:spAutoFit/>
          </a:bodyPr>
          <a:lstStyle/>
          <a:p>
            <a:pPr algn="ctr"/>
            <a:r>
              <a:rPr lang="en-GB"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D8CDEE-4F3C-9F2F-A589-0BC09A38516F}"/>
            </a:ext>
          </a:extLst>
        </p:cNvPr>
        <p:cNvGrpSpPr/>
        <p:nvPr/>
      </p:nvGrpSpPr>
      <p:grpSpPr>
        <a:xfrm>
          <a:off x="0" y="0"/>
          <a:ext cx="0" cy="0"/>
          <a:chOff x="0" y="0"/>
          <a:chExt cx="0" cy="0"/>
        </a:xfrm>
      </p:grpSpPr>
      <p:sp>
        <p:nvSpPr>
          <p:cNvPr id="1048590" name="object 2">
            <a:extLst>
              <a:ext uri="{FF2B5EF4-FFF2-40B4-BE49-F238E27FC236}">
                <a16:creationId xmlns:a16="http://schemas.microsoft.com/office/drawing/2014/main" id="{96AAC713-4E54-78CD-A061-7C52B2329626}"/>
              </a:ext>
            </a:extLst>
          </p:cNvPr>
          <p:cNvSpPr txBox="1">
            <a:spLocks noGrp="1"/>
          </p:cNvSpPr>
          <p:nvPr>
            <p:ph type="title"/>
          </p:nvPr>
        </p:nvSpPr>
        <p:spPr>
          <a:xfrm>
            <a:off x="2253233" y="237871"/>
            <a:ext cx="7685532" cy="813299"/>
          </a:xfrm>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latin typeface="Times New Roman" panose="02020603050405020304" pitchFamily="18" charset="0"/>
                <a:cs typeface="Times New Roman" panose="02020603050405020304" pitchFamily="18" charset="0"/>
              </a:rPr>
              <a:t>PRESENTATION</a:t>
            </a:r>
            <a:r>
              <a:rPr sz="3000" spc="-140" dirty="0">
                <a:solidFill>
                  <a:srgbClr val="000000"/>
                </a:solidFill>
                <a:latin typeface="Times New Roman" panose="02020603050405020304" pitchFamily="18" charset="0"/>
                <a:cs typeface="Times New Roman" panose="02020603050405020304" pitchFamily="18" charset="0"/>
              </a:rPr>
              <a:t> </a:t>
            </a:r>
            <a:r>
              <a:rPr sz="3000" spc="-10" dirty="0">
                <a:solidFill>
                  <a:srgbClr val="000000"/>
                </a:solidFill>
                <a:latin typeface="Times New Roman" panose="02020603050405020304" pitchFamily="18" charset="0"/>
                <a:cs typeface="Times New Roman" panose="02020603050405020304" pitchFamily="18" charset="0"/>
              </a:rPr>
              <a:t>OVERVIEW</a:t>
            </a:r>
            <a:endParaRPr sz="3000" dirty="0">
              <a:latin typeface="Times New Roman" panose="02020603050405020304" pitchFamily="18" charset="0"/>
              <a:cs typeface="Times New Roman" panose="02020603050405020304" pitchFamily="18" charset="0"/>
            </a:endParaRPr>
          </a:p>
        </p:txBody>
      </p:sp>
      <p:sp>
        <p:nvSpPr>
          <p:cNvPr id="1048591" name="object 3">
            <a:extLst>
              <a:ext uri="{FF2B5EF4-FFF2-40B4-BE49-F238E27FC236}">
                <a16:creationId xmlns:a16="http://schemas.microsoft.com/office/drawing/2014/main" id="{CB6ABB2A-8B95-62F3-36A7-D26B422A6EAD}"/>
              </a:ext>
            </a:extLst>
          </p:cNvPr>
          <p:cNvSpPr txBox="1"/>
          <p:nvPr/>
        </p:nvSpPr>
        <p:spPr>
          <a:xfrm>
            <a:off x="2590800" y="1524000"/>
            <a:ext cx="4998085" cy="2678938"/>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lang="en-GB" sz="2000" b="1" dirty="0">
                <a:solidFill>
                  <a:srgbClr val="000080"/>
                </a:solidFill>
                <a:latin typeface="Times New Roman" panose="02020603050405020304" pitchFamily="18" charset="0"/>
                <a:cs typeface="Times New Roman" panose="02020603050405020304" pitchFamily="18" charset="0"/>
              </a:rPr>
              <a:t>Module Description</a:t>
            </a:r>
            <a:endParaRPr sz="2000" b="1" dirty="0">
              <a:solidFill>
                <a:srgbClr val="000080"/>
              </a:solidFill>
              <a:latin typeface="Times New Roman" panose="02020603050405020304" pitchFamily="18" charset="0"/>
              <a:cs typeface="Times New Roman" panose="02020603050405020304" pitchFamily="18" charset="0"/>
            </a:endParaRPr>
          </a:p>
          <a:p>
            <a:pPr>
              <a:lnSpc>
                <a:spcPct val="100000"/>
              </a:lnSpc>
              <a:spcBef>
                <a:spcPts val="409"/>
              </a:spcBef>
            </a:pPr>
            <a:endParaRPr sz="2000" b="1" dirty="0">
              <a:solidFill>
                <a:srgbClr val="000080"/>
              </a:solidFill>
              <a:latin typeface="Times New Roman" panose="02020603050405020304" pitchFamily="18" charset="0"/>
              <a:cs typeface="Times New Roman" panose="02020603050405020304" pitchFamily="18" charset="0"/>
            </a:endParaRPr>
          </a:p>
          <a:p>
            <a:pPr marL="356870" indent="-344170">
              <a:lnSpc>
                <a:spcPct val="100000"/>
              </a:lnSpc>
              <a:spcBef>
                <a:spcPts val="5"/>
              </a:spcBef>
              <a:buClr>
                <a:srgbClr val="000000"/>
              </a:buClr>
              <a:buFont typeface="Wingdings"/>
              <a:buChar char=""/>
              <a:tabLst>
                <a:tab pos="356870" algn="l"/>
              </a:tabLst>
            </a:pPr>
            <a:r>
              <a:rPr lang="en-GB" sz="2000" b="1" spc="-10" dirty="0">
                <a:solidFill>
                  <a:srgbClr val="000080"/>
                </a:solidFill>
                <a:latin typeface="Times New Roman" panose="02020603050405020304" pitchFamily="18" charset="0"/>
                <a:cs typeface="Times New Roman" panose="02020603050405020304" pitchFamily="18" charset="0"/>
              </a:rPr>
              <a:t>Module Implementation</a:t>
            </a:r>
            <a:endParaRPr sz="2000" b="1" dirty="0">
              <a:solidFill>
                <a:srgbClr val="000080"/>
              </a:solidFill>
              <a:latin typeface="Times New Roman" panose="02020603050405020304" pitchFamily="18" charset="0"/>
              <a:cs typeface="Times New Roman" panose="02020603050405020304" pitchFamily="18" charset="0"/>
            </a:endParaRPr>
          </a:p>
          <a:p>
            <a:pPr>
              <a:lnSpc>
                <a:spcPct val="100000"/>
              </a:lnSpc>
              <a:spcBef>
                <a:spcPts val="390"/>
              </a:spcBef>
              <a:buFont typeface="Wingdings"/>
              <a:buChar char=""/>
            </a:pPr>
            <a:endParaRPr sz="2000" b="1" dirty="0">
              <a:solidFill>
                <a:srgbClr val="000080"/>
              </a:solidFill>
              <a:latin typeface="Times New Roman" panose="02020603050405020304" pitchFamily="18" charset="0"/>
              <a:cs typeface="Times New Roman" panose="02020603050405020304" pitchFamily="18" charset="0"/>
            </a:endParaRPr>
          </a:p>
          <a:p>
            <a:pPr marL="356870" indent="-344170">
              <a:lnSpc>
                <a:spcPct val="100000"/>
              </a:lnSpc>
              <a:buClr>
                <a:srgbClr val="000000"/>
              </a:buClr>
              <a:buFont typeface="Wingdings"/>
              <a:buChar char=""/>
              <a:tabLst>
                <a:tab pos="356870" algn="l"/>
              </a:tabLst>
            </a:pPr>
            <a:r>
              <a:rPr lang="en-GB" sz="2000" b="1" dirty="0">
                <a:solidFill>
                  <a:srgbClr val="000080"/>
                </a:solidFill>
                <a:latin typeface="Times New Roman" panose="02020603050405020304" pitchFamily="18" charset="0"/>
                <a:cs typeface="Times New Roman" panose="02020603050405020304" pitchFamily="18" charset="0"/>
              </a:rPr>
              <a:t>Source Code </a:t>
            </a:r>
            <a:endParaRPr sz="2000" b="1" dirty="0">
              <a:solidFill>
                <a:srgbClr val="000080"/>
              </a:solidFill>
              <a:latin typeface="Times New Roman" panose="02020603050405020304" pitchFamily="18" charset="0"/>
              <a:cs typeface="Times New Roman" panose="02020603050405020304" pitchFamily="18" charset="0"/>
            </a:endParaRPr>
          </a:p>
          <a:p>
            <a:pPr>
              <a:lnSpc>
                <a:spcPct val="100000"/>
              </a:lnSpc>
              <a:spcBef>
                <a:spcPts val="409"/>
              </a:spcBef>
              <a:buFont typeface="Wingdings"/>
              <a:buChar char=""/>
            </a:pPr>
            <a:endParaRPr sz="2000" b="1" dirty="0">
              <a:solidFill>
                <a:srgbClr val="000080"/>
              </a:solidFill>
              <a:latin typeface="Times New Roman" panose="02020603050405020304" pitchFamily="18" charset="0"/>
              <a:cs typeface="Times New Roman" panose="02020603050405020304" pitchFamily="18" charset="0"/>
            </a:endParaRPr>
          </a:p>
          <a:p>
            <a:pPr marL="755650" lvl="1" indent="-285750">
              <a:lnSpc>
                <a:spcPct val="100000"/>
              </a:lnSpc>
              <a:spcBef>
                <a:spcPts val="5"/>
              </a:spcBef>
              <a:buClr>
                <a:srgbClr val="000000"/>
              </a:buClr>
              <a:buFont typeface="Wingdings"/>
              <a:buChar char=""/>
              <a:tabLst>
                <a:tab pos="755650" algn="l"/>
              </a:tabLst>
            </a:pPr>
            <a:r>
              <a:rPr lang="en-GB" sz="2000" b="1" dirty="0">
                <a:solidFill>
                  <a:srgbClr val="000080"/>
                </a:solidFill>
                <a:latin typeface="Times New Roman" panose="02020603050405020304" pitchFamily="18" charset="0"/>
                <a:cs typeface="Times New Roman" panose="02020603050405020304" pitchFamily="18" charset="0"/>
              </a:rPr>
              <a:t>Result</a:t>
            </a:r>
            <a:endParaRPr sz="2000" b="1" dirty="0">
              <a:solidFill>
                <a:srgbClr val="000080"/>
              </a:solidFill>
              <a:latin typeface="Times New Roman" panose="02020603050405020304" pitchFamily="18" charset="0"/>
              <a:cs typeface="Times New Roman" panose="02020603050405020304" pitchFamily="18" charset="0"/>
            </a:endParaRPr>
          </a:p>
          <a:p>
            <a:pPr lvl="1">
              <a:lnSpc>
                <a:spcPct val="100000"/>
              </a:lnSpc>
              <a:spcBef>
                <a:spcPts val="385"/>
              </a:spcBef>
              <a:buFont typeface="Wingdings"/>
              <a:buChar char=""/>
            </a:pPr>
            <a:endParaRPr sz="2000" dirty="0">
              <a:solidFill>
                <a:srgbClr val="000080"/>
              </a:solidFill>
              <a:latin typeface="Times New Roman" panose="02020603050405020304" pitchFamily="18" charset="0"/>
              <a:cs typeface="Times New Roman" panose="02020603050405020304" pitchFamily="18" charset="0"/>
            </a:endParaRPr>
          </a:p>
        </p:txBody>
      </p:sp>
      <p:pic>
        <p:nvPicPr>
          <p:cNvPr id="2097154" name="object 4">
            <a:extLst>
              <a:ext uri="{FF2B5EF4-FFF2-40B4-BE49-F238E27FC236}">
                <a16:creationId xmlns:a16="http://schemas.microsoft.com/office/drawing/2014/main" id="{4A9F54B1-A441-C19A-57DA-F7C13FFEE2E4}"/>
              </a:ext>
            </a:extLst>
          </p:cNvPr>
          <p:cNvPicPr>
            <a:picLocks/>
          </p:cNvPicPr>
          <p:nvPr/>
        </p:nvPicPr>
        <p:blipFill>
          <a:blip r:embed="rId2" cstate="print"/>
          <a:stretch>
            <a:fillRect/>
          </a:stretch>
        </p:blipFill>
        <p:spPr>
          <a:xfrm>
            <a:off x="841714" y="222888"/>
            <a:ext cx="1057189" cy="1048127"/>
          </a:xfrm>
          <a:prstGeom prst="rect">
            <a:avLst/>
          </a:prstGeom>
        </p:spPr>
      </p:pic>
      <p:pic>
        <p:nvPicPr>
          <p:cNvPr id="2097155" name="object 5">
            <a:extLst>
              <a:ext uri="{FF2B5EF4-FFF2-40B4-BE49-F238E27FC236}">
                <a16:creationId xmlns:a16="http://schemas.microsoft.com/office/drawing/2014/main" id="{02FB903F-0321-493A-BA8E-E8BDEA2CCA39}"/>
              </a:ext>
            </a:extLst>
          </p:cNvPr>
          <p:cNvPicPr>
            <a:picLocks/>
          </p:cNvPicPr>
          <p:nvPr/>
        </p:nvPicPr>
        <p:blipFill>
          <a:blip r:embed="rId3" cstate="print"/>
          <a:stretch>
            <a:fillRect/>
          </a:stretch>
        </p:blipFill>
        <p:spPr>
          <a:xfrm>
            <a:off x="10335768" y="259079"/>
            <a:ext cx="1155192" cy="1103376"/>
          </a:xfrm>
          <a:prstGeom prst="rect">
            <a:avLst/>
          </a:prstGeom>
        </p:spPr>
      </p:pic>
    </p:spTree>
    <p:extLst>
      <p:ext uri="{BB962C8B-B14F-4D97-AF65-F5344CB8AC3E}">
        <p14:creationId xmlns:p14="http://schemas.microsoft.com/office/powerpoint/2010/main" val="314535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2" name="object 2"/>
          <p:cNvSpPr txBox="1">
            <a:spLocks noGrp="1"/>
          </p:cNvSpPr>
          <p:nvPr>
            <p:ph type="title"/>
          </p:nvPr>
        </p:nvSpPr>
        <p:spPr>
          <a:xfrm>
            <a:off x="2253233" y="237871"/>
            <a:ext cx="7685532" cy="856387"/>
          </a:xfrm>
          <a:prstGeom prst="rect">
            <a:avLst/>
          </a:prstGeom>
        </p:spPr>
        <p:txBody>
          <a:bodyPr vert="horz" wrap="square" lIns="0" tIns="360425" rIns="0" bIns="0" rtlCol="0">
            <a:spAutoFit/>
          </a:bodyPr>
          <a:lstStyle/>
          <a:p>
            <a:pPr marL="1034415">
              <a:lnSpc>
                <a:spcPct val="100000"/>
              </a:lnSpc>
              <a:spcBef>
                <a:spcPts val="90"/>
              </a:spcBef>
            </a:pPr>
            <a:r>
              <a:rPr dirty="0">
                <a:latin typeface="Times New Roman" panose="02020603050405020304" pitchFamily="18" charset="0"/>
                <a:cs typeface="Times New Roman" panose="02020603050405020304" pitchFamily="18" charset="0"/>
              </a:rPr>
              <a:t>PROBLEM</a:t>
            </a:r>
            <a:r>
              <a:rPr spc="-12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IDENTIFICATION</a:t>
            </a:r>
          </a:p>
        </p:txBody>
      </p:sp>
      <p:sp>
        <p:nvSpPr>
          <p:cNvPr id="1048593" name="object 3"/>
          <p:cNvSpPr txBox="1"/>
          <p:nvPr/>
        </p:nvSpPr>
        <p:spPr>
          <a:xfrm>
            <a:off x="917244" y="6434734"/>
            <a:ext cx="451484" cy="36829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A8A8A"/>
                </a:solidFill>
                <a:latin typeface="Arial MT"/>
                <a:cs typeface="Arial MT"/>
              </a:rPr>
              <a:t>2/7/20</a:t>
            </a:r>
            <a:endParaRPr sz="1200">
              <a:latin typeface="Arial MT"/>
              <a:cs typeface="Arial MT"/>
            </a:endParaRPr>
          </a:p>
        </p:txBody>
      </p:sp>
      <p:pic>
        <p:nvPicPr>
          <p:cNvPr id="2097156" name="object 7"/>
          <p:cNvPicPr>
            <a:picLocks/>
          </p:cNvPicPr>
          <p:nvPr/>
        </p:nvPicPr>
        <p:blipFill>
          <a:blip r:embed="rId2" cstate="print"/>
          <a:stretch>
            <a:fillRect/>
          </a:stretch>
        </p:blipFill>
        <p:spPr>
          <a:xfrm>
            <a:off x="841714" y="222888"/>
            <a:ext cx="1057189" cy="1048127"/>
          </a:xfrm>
          <a:prstGeom prst="rect">
            <a:avLst/>
          </a:prstGeom>
        </p:spPr>
      </p:pic>
      <p:pic>
        <p:nvPicPr>
          <p:cNvPr id="2097157" name="object 8"/>
          <p:cNvPicPr>
            <a:picLocks/>
          </p:cNvPicPr>
          <p:nvPr/>
        </p:nvPicPr>
        <p:blipFill>
          <a:blip r:embed="rId3" cstate="print"/>
          <a:stretch>
            <a:fillRect/>
          </a:stretch>
        </p:blipFill>
        <p:spPr>
          <a:xfrm>
            <a:off x="10335768" y="259079"/>
            <a:ext cx="1155192" cy="1103376"/>
          </a:xfrm>
          <a:prstGeom prst="rect">
            <a:avLst/>
          </a:prstGeom>
        </p:spPr>
      </p:pic>
      <p:sp>
        <p:nvSpPr>
          <p:cNvPr id="4" name="TextBox 3">
            <a:extLst>
              <a:ext uri="{FF2B5EF4-FFF2-40B4-BE49-F238E27FC236}">
                <a16:creationId xmlns:a16="http://schemas.microsoft.com/office/drawing/2014/main" id="{16E8946F-6B39-9116-3A1A-0AF5A4B62B51}"/>
              </a:ext>
            </a:extLst>
          </p:cNvPr>
          <p:cNvSpPr txBox="1"/>
          <p:nvPr/>
        </p:nvSpPr>
        <p:spPr>
          <a:xfrm>
            <a:off x="2207641" y="1447800"/>
            <a:ext cx="8107345" cy="440120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and Inconsistent Data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Attendance records often have missing values and varied formats, requiring standardization.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and Erroneous Entries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Repeated records and incorrect data distort tracking accuracy.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Processing Effort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Cleaning data manually is time-consuming and error-prone, needing automation.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5" name="object 2"/>
          <p:cNvSpPr txBox="1">
            <a:spLocks noGrp="1"/>
          </p:cNvSpPr>
          <p:nvPr>
            <p:ph type="title"/>
          </p:nvPr>
        </p:nvSpPr>
        <p:spPr>
          <a:xfrm>
            <a:off x="2253233" y="237871"/>
            <a:ext cx="7685532" cy="825866"/>
          </a:xfrm>
          <a:prstGeom prst="rect">
            <a:avLst/>
          </a:prstGeom>
        </p:spPr>
        <p:txBody>
          <a:bodyPr vert="horz" wrap="square" lIns="0" tIns="330199" rIns="0" bIns="0" rtlCol="0">
            <a:spAutoFit/>
          </a:bodyPr>
          <a:lstStyle/>
          <a:p>
            <a:pPr marL="2694940">
              <a:lnSpc>
                <a:spcPct val="100000"/>
              </a:lnSpc>
              <a:spcBef>
                <a:spcPts val="90"/>
              </a:spcBef>
            </a:pPr>
            <a:r>
              <a:rPr spc="-10" dirty="0">
                <a:latin typeface="Times New Roman" panose="02020603050405020304" pitchFamily="18" charset="0"/>
                <a:cs typeface="Times New Roman" panose="02020603050405020304" pitchFamily="18" charset="0"/>
              </a:rPr>
              <a:t>OBJECTIVE</a:t>
            </a:r>
          </a:p>
        </p:txBody>
      </p:sp>
      <p:pic>
        <p:nvPicPr>
          <p:cNvPr id="2097158" name="object 4"/>
          <p:cNvPicPr>
            <a:picLocks/>
          </p:cNvPicPr>
          <p:nvPr/>
        </p:nvPicPr>
        <p:blipFill>
          <a:blip r:embed="rId2" cstate="print"/>
          <a:stretch>
            <a:fillRect/>
          </a:stretch>
        </p:blipFill>
        <p:spPr>
          <a:xfrm>
            <a:off x="841714" y="222888"/>
            <a:ext cx="1057189" cy="1048127"/>
          </a:xfrm>
          <a:prstGeom prst="rect">
            <a:avLst/>
          </a:prstGeom>
        </p:spPr>
      </p:pic>
      <p:pic>
        <p:nvPicPr>
          <p:cNvPr id="2097159" name="object 5"/>
          <p:cNvPicPr>
            <a:picLocks/>
          </p:cNvPicPr>
          <p:nvPr/>
        </p:nvPicPr>
        <p:blipFill>
          <a:blip r:embed="rId3" cstate="print"/>
          <a:stretch>
            <a:fillRect/>
          </a:stretch>
        </p:blipFill>
        <p:spPr>
          <a:xfrm>
            <a:off x="10335768" y="259079"/>
            <a:ext cx="1155192" cy="1103376"/>
          </a:xfrm>
          <a:prstGeom prst="rect">
            <a:avLst/>
          </a:prstGeom>
        </p:spPr>
      </p:pic>
      <p:sp>
        <p:nvSpPr>
          <p:cNvPr id="1048637" name="TextBox 1048636"/>
          <p:cNvSpPr txBox="1"/>
          <p:nvPr/>
        </p:nvSpPr>
        <p:spPr>
          <a:xfrm>
            <a:off x="1898903" y="1401916"/>
            <a:ext cx="9407355" cy="5183150"/>
          </a:xfrm>
          <a:prstGeom prst="rect">
            <a:avLst/>
          </a:prstGeom>
        </p:spPr>
        <p:txBody>
          <a:bodyPr wrap="square" rtlCol="0">
            <a:spAutoFit/>
          </a:bodyPr>
          <a:lstStyle/>
          <a:p>
            <a:pPr algn="just">
              <a:lnSpc>
                <a:spcPct val="150000"/>
              </a:lnSpc>
            </a:pPr>
            <a:r>
              <a:rPr lang="en-GB" sz="2800" dirty="0">
                <a:latin typeface="Times New Roman" panose="02020603050405020304" pitchFamily="18" charset="0"/>
                <a:cs typeface="Times New Roman" panose="02020603050405020304" pitchFamily="18" charset="0"/>
              </a:rPr>
              <a:t>It is used to develop an </a:t>
            </a:r>
            <a:r>
              <a:rPr lang="en-GB" sz="2800" b="1" dirty="0">
                <a:latin typeface="Times New Roman" panose="02020603050405020304" pitchFamily="18" charset="0"/>
                <a:cs typeface="Times New Roman" panose="02020603050405020304" pitchFamily="18" charset="0"/>
              </a:rPr>
              <a:t>R-based automated solution</a:t>
            </a:r>
            <a:r>
              <a:rPr lang="en-GB" sz="2800" dirty="0">
                <a:latin typeface="Times New Roman" panose="02020603050405020304" pitchFamily="18" charset="0"/>
                <a:cs typeface="Times New Roman" panose="02020603050405020304" pitchFamily="18" charset="0"/>
              </a:rPr>
              <a:t> to clean, organize, and standardize student attendance records. This includes handling missing values, removing duplicates, correcting inconsistencies, and ensuring uniform formatting. By automating data processing, the system enhances accuracy, consistency, and efficiency, making attendance tracking and analysis more reliable and insightful.</a:t>
            </a:r>
            <a:r>
              <a:rPr lang="en-US" sz="2800" dirty="0">
                <a:solidFill>
                  <a:srgbClr val="000000"/>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1" name="object 2"/>
          <p:cNvSpPr txBox="1">
            <a:spLocks noGrp="1"/>
          </p:cNvSpPr>
          <p:nvPr>
            <p:ph type="title"/>
          </p:nvPr>
        </p:nvSpPr>
        <p:spPr>
          <a:xfrm>
            <a:off x="3925315" y="271309"/>
            <a:ext cx="4110354" cy="1043876"/>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latin typeface="Times New Roman" panose="02020603050405020304" pitchFamily="18" charset="0"/>
                <a:cs typeface="Times New Roman" panose="02020603050405020304" pitchFamily="18" charset="0"/>
              </a:rPr>
              <a:t>PROPOSED</a:t>
            </a:r>
            <a:r>
              <a:rPr spc="-140" dirty="0">
                <a:solidFill>
                  <a:srgbClr val="0000FF"/>
                </a:solidFill>
                <a:latin typeface="Times New Roman" panose="02020603050405020304" pitchFamily="18" charset="0"/>
                <a:cs typeface="Times New Roman" panose="02020603050405020304" pitchFamily="18" charset="0"/>
              </a:rPr>
              <a:t> </a:t>
            </a:r>
            <a:r>
              <a:rPr spc="-10" dirty="0">
                <a:solidFill>
                  <a:srgbClr val="0000FF"/>
                </a:solidFill>
                <a:latin typeface="Times New Roman" panose="02020603050405020304" pitchFamily="18" charset="0"/>
                <a:cs typeface="Times New Roman" panose="02020603050405020304" pitchFamily="18" charset="0"/>
              </a:rPr>
              <a:t>SYSTEM</a:t>
            </a:r>
          </a:p>
          <a:p>
            <a:pPr marL="113664" algn="ctr">
              <a:lnSpc>
                <a:spcPct val="100000"/>
              </a:lnSpc>
              <a:spcBef>
                <a:spcPts val="400"/>
              </a:spcBef>
              <a:tabLst>
                <a:tab pos="1675764" algn="l"/>
              </a:tabLst>
            </a:pPr>
            <a:r>
              <a:rPr sz="2800" spc="-10" dirty="0">
                <a:solidFill>
                  <a:srgbClr val="FF0000"/>
                </a:solidFill>
                <a:latin typeface="Times New Roman" panose="02020603050405020304" pitchFamily="18" charset="0"/>
                <a:cs typeface="Times New Roman" panose="02020603050405020304" pitchFamily="18" charset="0"/>
              </a:rPr>
              <a:t>BLOCK</a:t>
            </a:r>
            <a:r>
              <a:rPr sz="2800"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DIAGRAM</a:t>
            </a:r>
            <a:endParaRPr sz="2800" dirty="0">
              <a:latin typeface="Times New Roman" panose="02020603050405020304" pitchFamily="18" charset="0"/>
              <a:cs typeface="Times New Roman" panose="02020603050405020304" pitchFamily="18" charset="0"/>
            </a:endParaRPr>
          </a:p>
        </p:txBody>
      </p:sp>
      <p:pic>
        <p:nvPicPr>
          <p:cNvPr id="2097160" name="object 3"/>
          <p:cNvPicPr>
            <a:picLocks/>
          </p:cNvPicPr>
          <p:nvPr/>
        </p:nvPicPr>
        <p:blipFill>
          <a:blip r:embed="rId2" cstate="print"/>
          <a:stretch>
            <a:fillRect/>
          </a:stretch>
        </p:blipFill>
        <p:spPr>
          <a:xfrm>
            <a:off x="841714" y="222888"/>
            <a:ext cx="1057189" cy="1048127"/>
          </a:xfrm>
          <a:prstGeom prst="rect">
            <a:avLst/>
          </a:prstGeom>
        </p:spPr>
      </p:pic>
      <p:pic>
        <p:nvPicPr>
          <p:cNvPr id="2097161" name="object 4"/>
          <p:cNvPicPr>
            <a:picLocks/>
          </p:cNvPicPr>
          <p:nvPr/>
        </p:nvPicPr>
        <p:blipFill>
          <a:blip r:embed="rId3" cstate="print"/>
          <a:stretch>
            <a:fillRect/>
          </a:stretch>
        </p:blipFill>
        <p:spPr>
          <a:xfrm>
            <a:off x="10335768" y="259079"/>
            <a:ext cx="1155192" cy="1103376"/>
          </a:xfrm>
          <a:prstGeom prst="rect">
            <a:avLst/>
          </a:prstGeom>
        </p:spPr>
      </p:pic>
      <p:sp>
        <p:nvSpPr>
          <p:cNvPr id="1048602" name="Rectangle 4"/>
          <p:cNvSpPr/>
          <p:nvPr/>
        </p:nvSpPr>
        <p:spPr>
          <a:xfrm>
            <a:off x="6003631" y="2967335"/>
            <a:ext cx="182880" cy="891541"/>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7B76F4E3-D1D5-EBFE-3BE8-F89AE881FA01}"/>
              </a:ext>
            </a:extLst>
          </p:cNvPr>
          <p:cNvPicPr>
            <a:picLocks noChangeAspect="1"/>
          </p:cNvPicPr>
          <p:nvPr/>
        </p:nvPicPr>
        <p:blipFill>
          <a:blip r:embed="rId4"/>
          <a:stretch>
            <a:fillRect/>
          </a:stretch>
        </p:blipFill>
        <p:spPr>
          <a:xfrm>
            <a:off x="2133600" y="1554166"/>
            <a:ext cx="7158685" cy="5032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txBox="1">
            <a:spLocks noGrp="1"/>
          </p:cNvSpPr>
          <p:nvPr>
            <p:ph type="title"/>
          </p:nvPr>
        </p:nvSpPr>
        <p:spPr>
          <a:xfrm>
            <a:off x="2650236" y="76200"/>
            <a:ext cx="7685532" cy="1779154"/>
          </a:xfrm>
          <a:prstGeom prst="rect">
            <a:avLst/>
          </a:prstGeom>
        </p:spPr>
        <p:txBody>
          <a:bodyPr vert="horz" wrap="square" lIns="0" tIns="512267" rIns="0" bIns="0" rtlCol="0">
            <a:spAutoFit/>
          </a:bodyPr>
          <a:lstStyle/>
          <a:p>
            <a:pPr marL="755650" lvl="1" indent="-285750">
              <a:lnSpc>
                <a:spcPct val="100000"/>
              </a:lnSpc>
              <a:spcBef>
                <a:spcPts val="5"/>
              </a:spcBef>
              <a:tabLst>
                <a:tab pos="755650" algn="l"/>
              </a:tabLst>
            </a:pPr>
            <a:r>
              <a:rPr lang="en-IN" sz="3200" b="1" spc="-60" dirty="0">
                <a:solidFill>
                  <a:srgbClr val="FF0000"/>
                </a:solidFill>
                <a:latin typeface="Times New Roman" panose="02020603050405020304" pitchFamily="18" charset="0"/>
                <a:cs typeface="Times New Roman" panose="02020603050405020304" pitchFamily="18" charset="0"/>
              </a:rPr>
              <a:t>R DATA STRUCTURES </a:t>
            </a:r>
            <a:r>
              <a:rPr lang="en-IN" sz="3200" b="1" spc="-20" dirty="0">
                <a:solidFill>
                  <a:srgbClr val="FF0000"/>
                </a:solidFill>
                <a:latin typeface="Times New Roman" panose="02020603050405020304" pitchFamily="18" charset="0"/>
                <a:cs typeface="Times New Roman" panose="02020603050405020304" pitchFamily="18" charset="0"/>
              </a:rPr>
              <a:t>USED</a:t>
            </a:r>
            <a:br>
              <a:rPr lang="en-IN" sz="3200" dirty="0">
                <a:latin typeface="Arial" panose="020B0604020202020204" pitchFamily="34" charset="0"/>
                <a:cs typeface="Arial" panose="020B0604020202020204" pitchFamily="34" charset="0"/>
              </a:rPr>
            </a:br>
            <a:br>
              <a:rPr lang="en-IN" sz="3200" dirty="0">
                <a:latin typeface="Arial"/>
                <a:cs typeface="Arial"/>
              </a:rPr>
            </a:br>
            <a:endParaRPr lang="en-IN" spc="-20" dirty="0"/>
          </a:p>
        </p:txBody>
      </p:sp>
      <p:pic>
        <p:nvPicPr>
          <p:cNvPr id="2097163" name="object 4"/>
          <p:cNvPicPr>
            <a:picLocks/>
          </p:cNvPicPr>
          <p:nvPr/>
        </p:nvPicPr>
        <p:blipFill>
          <a:blip r:embed="rId2" cstate="print"/>
          <a:stretch>
            <a:fillRect/>
          </a:stretch>
        </p:blipFill>
        <p:spPr>
          <a:xfrm>
            <a:off x="841714" y="222888"/>
            <a:ext cx="1057189" cy="1048127"/>
          </a:xfrm>
          <a:prstGeom prst="rect">
            <a:avLst/>
          </a:prstGeom>
        </p:spPr>
      </p:pic>
      <p:pic>
        <p:nvPicPr>
          <p:cNvPr id="2097164" name="object 5"/>
          <p:cNvPicPr>
            <a:picLocks/>
          </p:cNvPicPr>
          <p:nvPr/>
        </p:nvPicPr>
        <p:blipFill>
          <a:blip r:embed="rId3" cstate="print"/>
          <a:stretch>
            <a:fillRect/>
          </a:stretch>
        </p:blipFill>
        <p:spPr>
          <a:xfrm>
            <a:off x="10335768" y="259079"/>
            <a:ext cx="1155192" cy="1103376"/>
          </a:xfrm>
          <a:prstGeom prst="rect">
            <a:avLst/>
          </a:prstGeom>
        </p:spPr>
      </p:pic>
      <p:sp>
        <p:nvSpPr>
          <p:cNvPr id="4" name="TextBox 3">
            <a:extLst>
              <a:ext uri="{FF2B5EF4-FFF2-40B4-BE49-F238E27FC236}">
                <a16:creationId xmlns:a16="http://schemas.microsoft.com/office/drawing/2014/main" id="{DAB88E02-D9D5-B096-2E27-FB47B5A86E10}"/>
              </a:ext>
            </a:extLst>
          </p:cNvPr>
          <p:cNvSpPr txBox="1"/>
          <p:nvPr/>
        </p:nvSpPr>
        <p:spPr>
          <a:xfrm>
            <a:off x="2067237" y="1545334"/>
            <a:ext cx="8839200" cy="440120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Frame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primary structure for storing attendance data, allowing easy manipulation of rows and columns.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Vector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individual columns like attendance status or 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multiple data objects, such as summaries and processed results.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Matrix</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Occasionally used for structured tabular data operations.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Factor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Helps categorize attendance status (e.g., "Present", "Absent") for efficient processing.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FFD19-A209-6294-93F5-F3BB650E38F1}"/>
            </a:ext>
          </a:extLst>
        </p:cNvPr>
        <p:cNvGrpSpPr/>
        <p:nvPr/>
      </p:nvGrpSpPr>
      <p:grpSpPr>
        <a:xfrm>
          <a:off x="0" y="0"/>
          <a:ext cx="0" cy="0"/>
          <a:chOff x="0" y="0"/>
          <a:chExt cx="0" cy="0"/>
        </a:xfrm>
      </p:grpSpPr>
      <p:sp>
        <p:nvSpPr>
          <p:cNvPr id="1048605" name="object 2">
            <a:extLst>
              <a:ext uri="{FF2B5EF4-FFF2-40B4-BE49-F238E27FC236}">
                <a16:creationId xmlns:a16="http://schemas.microsoft.com/office/drawing/2014/main" id="{A980CADD-D1EA-2D48-62EF-D0460A46643C}"/>
              </a:ext>
            </a:extLst>
          </p:cNvPr>
          <p:cNvSpPr txBox="1">
            <a:spLocks noGrp="1"/>
          </p:cNvSpPr>
          <p:nvPr>
            <p:ph type="title"/>
          </p:nvPr>
        </p:nvSpPr>
        <p:spPr>
          <a:xfrm>
            <a:off x="2274569" y="76200"/>
            <a:ext cx="7685532" cy="1009712"/>
          </a:xfrm>
          <a:prstGeom prst="rect">
            <a:avLst/>
          </a:prstGeom>
        </p:spPr>
        <p:txBody>
          <a:bodyPr vert="horz" wrap="square" lIns="0" tIns="512267" rIns="0" bIns="0" rtlCol="0">
            <a:spAutoFit/>
          </a:bodyPr>
          <a:lstStyle/>
          <a:p>
            <a:pPr marL="12700">
              <a:lnSpc>
                <a:spcPct val="100000"/>
              </a:lnSpc>
              <a:spcBef>
                <a:spcPts val="95"/>
              </a:spcBef>
            </a:pPr>
            <a:r>
              <a:rPr spc="-50" dirty="0">
                <a:latin typeface="Times New Roman" panose="02020603050405020304" pitchFamily="18" charset="0"/>
                <a:cs typeface="Times New Roman" panose="02020603050405020304" pitchFamily="18" charset="0"/>
              </a:rPr>
              <a:t>ADVANTAGES</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1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pic>
        <p:nvPicPr>
          <p:cNvPr id="2097165" name="object 4">
            <a:extLst>
              <a:ext uri="{FF2B5EF4-FFF2-40B4-BE49-F238E27FC236}">
                <a16:creationId xmlns:a16="http://schemas.microsoft.com/office/drawing/2014/main" id="{1F9AD6C8-EE59-FA7A-C0B0-AD1969F06FBB}"/>
              </a:ext>
            </a:extLst>
          </p:cNvPr>
          <p:cNvPicPr>
            <a:picLocks/>
          </p:cNvPicPr>
          <p:nvPr/>
        </p:nvPicPr>
        <p:blipFill>
          <a:blip r:embed="rId2" cstate="print"/>
          <a:stretch>
            <a:fillRect/>
          </a:stretch>
        </p:blipFill>
        <p:spPr>
          <a:xfrm>
            <a:off x="841714" y="222888"/>
            <a:ext cx="1057189" cy="1048127"/>
          </a:xfrm>
          <a:prstGeom prst="rect">
            <a:avLst/>
          </a:prstGeom>
        </p:spPr>
      </p:pic>
      <p:pic>
        <p:nvPicPr>
          <p:cNvPr id="2097166" name="object 5">
            <a:extLst>
              <a:ext uri="{FF2B5EF4-FFF2-40B4-BE49-F238E27FC236}">
                <a16:creationId xmlns:a16="http://schemas.microsoft.com/office/drawing/2014/main" id="{BC28624F-344B-B6C2-8DC2-C5C9C85F2F78}"/>
              </a:ext>
            </a:extLst>
          </p:cNvPr>
          <p:cNvPicPr>
            <a:picLocks/>
          </p:cNvPicPr>
          <p:nvPr/>
        </p:nvPicPr>
        <p:blipFill>
          <a:blip r:embed="rId3" cstate="print"/>
          <a:stretch>
            <a:fillRect/>
          </a:stretch>
        </p:blipFill>
        <p:spPr>
          <a:xfrm>
            <a:off x="10335768" y="259079"/>
            <a:ext cx="1155192" cy="1103376"/>
          </a:xfrm>
          <a:prstGeom prst="rect">
            <a:avLst/>
          </a:prstGeom>
        </p:spPr>
      </p:pic>
      <p:sp>
        <p:nvSpPr>
          <p:cNvPr id="4" name="TextBox 3">
            <a:extLst>
              <a:ext uri="{FF2B5EF4-FFF2-40B4-BE49-F238E27FC236}">
                <a16:creationId xmlns:a16="http://schemas.microsoft.com/office/drawing/2014/main" id="{260B3F3A-6C02-83AD-28AD-B898B1FEBD07}"/>
              </a:ext>
            </a:extLst>
          </p:cNvPr>
          <p:cNvSpPr txBox="1"/>
          <p:nvPr/>
        </p:nvSpPr>
        <p:spPr>
          <a:xfrm>
            <a:off x="1943099" y="1524000"/>
            <a:ext cx="8305800" cy="3970318"/>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Data Accuracy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Eliminates errors, duplicates, and inconsistencies for reliable attendance tracking.</a:t>
            </a:r>
          </a:p>
          <a:p>
            <a:pPr marL="0" marR="0" lvl="0" indent="0" algn="just" defTabSz="914400" rtl="0" eaLnBrk="0" fontAlgn="base" latinLnBrk="0" hangingPunct="0">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Data Processing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Automates cleaning, reducing manual effort and saving time.</a:t>
            </a:r>
          </a:p>
          <a:p>
            <a:pPr marL="0" marR="0" lvl="0" indent="0" algn="just" defTabSz="914400" rtl="0" eaLnBrk="0" fontAlgn="base" latinLnBrk="0" hangingPunct="0">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Formatting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Ensures uniform date formats and attendance status for easy analysis. </a:t>
            </a:r>
          </a:p>
        </p:txBody>
      </p:sp>
    </p:spTree>
    <p:extLst>
      <p:ext uri="{BB962C8B-B14F-4D97-AF65-F5344CB8AC3E}">
        <p14:creationId xmlns:p14="http://schemas.microsoft.com/office/powerpoint/2010/main" val="420596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2C3AA-DF9C-41A5-3E7D-8E94FD8C6D0D}"/>
            </a:ext>
          </a:extLst>
        </p:cNvPr>
        <p:cNvGrpSpPr/>
        <p:nvPr/>
      </p:nvGrpSpPr>
      <p:grpSpPr>
        <a:xfrm>
          <a:off x="0" y="0"/>
          <a:ext cx="0" cy="0"/>
          <a:chOff x="0" y="0"/>
          <a:chExt cx="0" cy="0"/>
        </a:xfrm>
      </p:grpSpPr>
      <p:sp>
        <p:nvSpPr>
          <p:cNvPr id="1048607" name="object 2">
            <a:extLst>
              <a:ext uri="{FF2B5EF4-FFF2-40B4-BE49-F238E27FC236}">
                <a16:creationId xmlns:a16="http://schemas.microsoft.com/office/drawing/2014/main" id="{761729D8-A270-9712-7400-88244326BE5C}"/>
              </a:ext>
            </a:extLst>
          </p:cNvPr>
          <p:cNvSpPr txBox="1">
            <a:spLocks noGrp="1"/>
          </p:cNvSpPr>
          <p:nvPr>
            <p:ph type="title"/>
          </p:nvPr>
        </p:nvSpPr>
        <p:spPr>
          <a:xfrm>
            <a:off x="2253234" y="-20576"/>
            <a:ext cx="7685532" cy="1009712"/>
          </a:xfrm>
          <a:prstGeom prst="rect">
            <a:avLst/>
          </a:prstGeom>
        </p:spPr>
        <p:txBody>
          <a:bodyPr vert="horz" wrap="square" lIns="0" tIns="512267" rIns="0" bIns="0" rtlCol="0">
            <a:spAutoFit/>
          </a:bodyPr>
          <a:lstStyle/>
          <a:p>
            <a:pPr marL="12700">
              <a:lnSpc>
                <a:spcPct val="100000"/>
              </a:lnSpc>
              <a:spcBef>
                <a:spcPts val="95"/>
              </a:spcBef>
            </a:pPr>
            <a:r>
              <a:rPr spc="-50" dirty="0">
                <a:latin typeface="Times New Roman" panose="02020603050405020304" pitchFamily="18" charset="0"/>
                <a:cs typeface="Times New Roman" panose="02020603050405020304" pitchFamily="18" charset="0"/>
              </a:rPr>
              <a:t>ADVANTAGES</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PROPOSED</a:t>
            </a:r>
            <a:r>
              <a:rPr spc="-1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pic>
        <p:nvPicPr>
          <p:cNvPr id="2097167" name="object 4">
            <a:extLst>
              <a:ext uri="{FF2B5EF4-FFF2-40B4-BE49-F238E27FC236}">
                <a16:creationId xmlns:a16="http://schemas.microsoft.com/office/drawing/2014/main" id="{0EE4F0F6-D057-3582-8580-333150B98282}"/>
              </a:ext>
            </a:extLst>
          </p:cNvPr>
          <p:cNvPicPr>
            <a:picLocks/>
          </p:cNvPicPr>
          <p:nvPr/>
        </p:nvPicPr>
        <p:blipFill>
          <a:blip r:embed="rId2" cstate="print"/>
          <a:stretch>
            <a:fillRect/>
          </a:stretch>
        </p:blipFill>
        <p:spPr>
          <a:xfrm>
            <a:off x="841714" y="222888"/>
            <a:ext cx="1057189" cy="1048127"/>
          </a:xfrm>
          <a:prstGeom prst="rect">
            <a:avLst/>
          </a:prstGeom>
        </p:spPr>
      </p:pic>
      <p:pic>
        <p:nvPicPr>
          <p:cNvPr id="2097168" name="object 5">
            <a:extLst>
              <a:ext uri="{FF2B5EF4-FFF2-40B4-BE49-F238E27FC236}">
                <a16:creationId xmlns:a16="http://schemas.microsoft.com/office/drawing/2014/main" id="{9751B380-4F4B-81FF-F22F-9F2D1DDDF381}"/>
              </a:ext>
            </a:extLst>
          </p:cNvPr>
          <p:cNvPicPr>
            <a:picLocks/>
          </p:cNvPicPr>
          <p:nvPr/>
        </p:nvPicPr>
        <p:blipFill>
          <a:blip r:embed="rId3" cstate="print"/>
          <a:stretch>
            <a:fillRect/>
          </a:stretch>
        </p:blipFill>
        <p:spPr>
          <a:xfrm>
            <a:off x="10335768" y="259079"/>
            <a:ext cx="1155192" cy="1103376"/>
          </a:xfrm>
          <a:prstGeom prst="rect">
            <a:avLst/>
          </a:prstGeom>
        </p:spPr>
      </p:pic>
      <p:sp>
        <p:nvSpPr>
          <p:cNvPr id="1048642" name="TextBox 1048641">
            <a:extLst>
              <a:ext uri="{FF2B5EF4-FFF2-40B4-BE49-F238E27FC236}">
                <a16:creationId xmlns:a16="http://schemas.microsoft.com/office/drawing/2014/main" id="{EC5C5D1B-926D-6D2B-2D23-840703F1802D}"/>
              </a:ext>
            </a:extLst>
          </p:cNvPr>
          <p:cNvSpPr txBox="1"/>
          <p:nvPr/>
        </p:nvSpPr>
        <p:spPr>
          <a:xfrm>
            <a:off x="1828800" y="1676400"/>
            <a:ext cx="8353938" cy="1384995"/>
          </a:xfrm>
          <a:prstGeom prst="rect">
            <a:avLst/>
          </a:prstGeom>
        </p:spPr>
        <p:txBody>
          <a:bodyPr wrap="square" rtlCol="0">
            <a:spAutoFit/>
          </a:bodyPr>
          <a:lstStyle/>
          <a:p>
            <a:pPr algn="just"/>
            <a:r>
              <a:rPr lang="en-US" sz="2800" dirty="0">
                <a:solidFill>
                  <a:srgbClr val="800000"/>
                </a:solidFill>
              </a:rPr>
              <a:t>
</a:t>
            </a:r>
            <a:r>
              <a:rPr lang="en-US" sz="2800" dirty="0">
                <a:solidFill>
                  <a:srgbClr val="000000"/>
                </a:solidFill>
              </a:rPr>
              <a:t>
</a:t>
            </a:r>
          </a:p>
        </p:txBody>
      </p:sp>
      <p:sp>
        <p:nvSpPr>
          <p:cNvPr id="2" name="Rectangle 1">
            <a:extLst>
              <a:ext uri="{FF2B5EF4-FFF2-40B4-BE49-F238E27FC236}">
                <a16:creationId xmlns:a16="http://schemas.microsoft.com/office/drawing/2014/main" id="{39A7CE15-5996-37CB-1613-4CD6014BCE26}"/>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TextBox 3">
            <a:extLst>
              <a:ext uri="{FF2B5EF4-FFF2-40B4-BE49-F238E27FC236}">
                <a16:creationId xmlns:a16="http://schemas.microsoft.com/office/drawing/2014/main" id="{6236E27E-D66B-62F3-5454-0FD852B24F4F}"/>
              </a:ext>
            </a:extLst>
          </p:cNvPr>
          <p:cNvSpPr txBox="1"/>
          <p:nvPr/>
        </p:nvSpPr>
        <p:spPr>
          <a:xfrm>
            <a:off x="1909294" y="1804580"/>
            <a:ext cx="8610600" cy="3892861"/>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Data Visualization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Provides graphical insights into attendance trends using R packages like (ggplot2).</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Decision-Making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Clean and organized data helps in generating meaningful reports for better policy decisions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946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1433</Words>
  <Application>Microsoft Office PowerPoint</Application>
  <PresentationFormat>Widescreen</PresentationFormat>
  <Paragraphs>177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Arial MT</vt:lpstr>
      <vt:lpstr>Times New Roman</vt:lpstr>
      <vt:lpstr>Wingdings</vt:lpstr>
      <vt:lpstr>Office Theme</vt:lpstr>
      <vt:lpstr>K.RAMAKRISHNAN COLLEGE OF TECHNOLOGY (AUTONOMOUS), TRICHY</vt:lpstr>
      <vt:lpstr>PRESENTATION OVERVIEW</vt:lpstr>
      <vt:lpstr>PRESENTATION OVERVIEW</vt:lpstr>
      <vt:lpstr>PROBLEM IDENTIFICATION</vt:lpstr>
      <vt:lpstr>OBJECTIVE</vt:lpstr>
      <vt:lpstr>PROPOSED SYSTEM BLOCK DIAGRAM</vt:lpstr>
      <vt:lpstr>R DATA STRUCTURES USED  </vt:lpstr>
      <vt:lpstr>ADVANTAGES OF PROPOSED SYSTEM</vt:lpstr>
      <vt:lpstr>ADVANTAGES OF PROPOSED SYSTEM</vt:lpstr>
      <vt:lpstr>MODULES OF THE SYSTEM</vt:lpstr>
      <vt:lpstr>MODULES DESCRIPTION </vt:lpstr>
      <vt:lpstr>MODULES DESCRIPTION </vt:lpstr>
      <vt:lpstr>MODULES IMPLEMENTATION</vt:lpstr>
      <vt:lpstr>MODULES IMPLEMENTATION</vt:lpstr>
      <vt:lpstr>MODULES IMPLEMENTATION</vt:lpstr>
      <vt:lpstr>MODULES IMPLEMENTATION</vt:lpstr>
      <vt:lpstr>MODULES IMPLEMENTATION</vt:lpstr>
      <vt:lpstr>SOURCE CODE</vt:lpstr>
      <vt:lpstr>SOURCE CODE  </vt:lpstr>
      <vt:lpstr>SOURCE CODE  </vt:lpstr>
      <vt:lpstr>RESULTS</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pravinamarimuthu45@gmail.com</cp:lastModifiedBy>
  <cp:revision>8</cp:revision>
  <dcterms:created xsi:type="dcterms:W3CDTF">2024-06-16T00:32:42Z</dcterms:created>
  <dcterms:modified xsi:type="dcterms:W3CDTF">2025-05-29T13:37:14Z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y fmtid="{D5CDD505-2E9C-101B-9397-08002B2CF9AE}" pid="4" name="ICV">
    <vt:lpwstr>2928d3e6abce419485fc4887e1e2d952</vt:lpwstr>
  </property>
</Properties>
</file>