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42" r:id="rId1"/>
  </p:sldMasterIdLst>
  <p:notesMasterIdLst>
    <p:notesMasterId r:id="rId20"/>
  </p:notesMasterIdLst>
  <p:handoutMasterIdLst>
    <p:handoutMasterId r:id="rId21"/>
  </p:handoutMasterIdLst>
  <p:sldIdLst>
    <p:sldId id="529" r:id="rId2"/>
    <p:sldId id="495" r:id="rId3"/>
    <p:sldId id="514" r:id="rId4"/>
    <p:sldId id="515" r:id="rId5"/>
    <p:sldId id="516" r:id="rId6"/>
    <p:sldId id="538" r:id="rId7"/>
    <p:sldId id="539" r:id="rId8"/>
    <p:sldId id="536" r:id="rId9"/>
    <p:sldId id="537" r:id="rId10"/>
    <p:sldId id="517" r:id="rId11"/>
    <p:sldId id="520" r:id="rId12"/>
    <p:sldId id="530" r:id="rId13"/>
    <p:sldId id="531" r:id="rId14"/>
    <p:sldId id="532" r:id="rId15"/>
    <p:sldId id="533" r:id="rId16"/>
    <p:sldId id="540" r:id="rId17"/>
    <p:sldId id="534" r:id="rId18"/>
    <p:sldId id="528" r:id="rId19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8F353"/>
    <a:srgbClr val="FFFF66"/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0" autoAdjust="0"/>
    <p:restoredTop sz="87621" autoAdjust="0"/>
  </p:normalViewPr>
  <p:slideViewPr>
    <p:cSldViewPr>
      <p:cViewPr>
        <p:scale>
          <a:sx n="66" d="100"/>
          <a:sy n="66" d="100"/>
        </p:scale>
        <p:origin x="-1314" y="-3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05-Dec-24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05-Dec-24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pPr>
                <a:defRPr/>
              </a:pPr>
              <a:t>5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AGB1211 </a:t>
            </a: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50523"/>
            <a:ext cx="9144000" cy="4031138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(Odd Semester)</a:t>
            </a:r>
          </a:p>
          <a:p>
            <a:pPr algn="ctr">
              <a:defRPr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III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: B</a:t>
            </a: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6-12-2024</a:t>
            </a: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                                                                           GUIDED BY 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                                                                                                       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JOANY FRANKLIN M.E.,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                                                                                                       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                                                                                                        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AI,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K.Ramakrishnan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Technology.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AGB1211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9"/>
          <p:cNvSpPr/>
          <p:nvPr/>
        </p:nvSpPr>
        <p:spPr>
          <a:xfrm>
            <a:off x="152400" y="3704332"/>
            <a:ext cx="419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PRAVEENA V - (2303811724322083) PRAVINA M - (2303811724322084) PRIYADHARSHINI J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-(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2303811724322085) 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RAGHAVI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 A - (2303811724322086) 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AF8B42-1B21-5C6F-AF75-1ADAF6ED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4781550"/>
            <a:ext cx="4035552" cy="228599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205B87-D31D-35BC-89D0-5983FF151B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71550"/>
            <a:ext cx="8229600" cy="3790950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proposed work involves designing and implementing a cutting-edge virtual reality-based education platform that revolutionizes traditional learning methods by creating highly immersive and interactive environments.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platform will cater to a wide range of educational needs, including STEM subjects, humanities, and vocational training, through experiential simulations, virtual laboratories, and scenario-based learning modules. 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 By collaborating with educators, researchers, and technology experts, the proposed work aspires to create a transformative educational tool that promotes equal opportunities, fosters curiosity, and equips students with skills for the future.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xmlns="" val="7771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1f824ac-2290-4804-af90-7a1072648cb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62150"/>
            <a:ext cx="2514600" cy="304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659f4e76-75ff-4102-937c-a7bf4bb05ca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895350"/>
            <a:ext cx="22098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E0E8CD-B6C3-C340-0D91-BCD437C4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77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144F88-4A41-564C-4A77-4104467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98DCEC-7ACA-7687-5074-5D991881E0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67000" y="1078230"/>
            <a:ext cx="5105400" cy="2941320"/>
          </a:xfrm>
        </p:spPr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dirty="0" smtClean="0"/>
              <a:t>VR Content </a:t>
            </a:r>
            <a:r>
              <a:rPr lang="en-US" dirty="0" smtClean="0"/>
              <a:t>Library</a:t>
            </a:r>
          </a:p>
          <a:p>
            <a:pPr marL="0" indent="0">
              <a:buFont typeface="Wingdings" pitchFamily="2" charset="2"/>
              <a:buChar char="v"/>
            </a:pPr>
            <a:endParaRPr lang="en-US" dirty="0" smtClean="0"/>
          </a:p>
          <a:p>
            <a:pPr marL="0" indent="0">
              <a:buFont typeface="Wingdings" pitchFamily="2" charset="2"/>
              <a:buChar char="v"/>
            </a:pPr>
            <a:r>
              <a:rPr lang="en-US" dirty="0" smtClean="0"/>
              <a:t>Collaboration Module</a:t>
            </a:r>
          </a:p>
          <a:p>
            <a:pPr marL="0" indent="0">
              <a:buFont typeface="Wingdings" pitchFamily="2" charset="2"/>
              <a:buChar char="v"/>
            </a:pPr>
            <a:endParaRPr lang="en-US" dirty="0" smtClean="0"/>
          </a:p>
          <a:p>
            <a:pPr marL="0" indent="0">
              <a:buFont typeface="Wingdings" pitchFamily="2" charset="2"/>
              <a:buChar char="v"/>
            </a:pPr>
            <a:r>
              <a:rPr lang="en-US" dirty="0" smtClean="0"/>
              <a:t>Progress </a:t>
            </a:r>
            <a:r>
              <a:rPr lang="en-US" dirty="0" smtClean="0"/>
              <a:t>Tracking and </a:t>
            </a:r>
            <a:r>
              <a:rPr lang="en-US" dirty="0" smtClean="0"/>
              <a:t>Analytics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76200" y="145574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xmlns="" val="353887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i="1" dirty="0" smtClean="0"/>
              <a:t>VR </a:t>
            </a:r>
            <a:r>
              <a:rPr lang="en-US" b="1" i="1" dirty="0" smtClean="0"/>
              <a:t>Content </a:t>
            </a:r>
            <a:r>
              <a:rPr lang="en-US" b="1" i="1" dirty="0" smtClean="0"/>
              <a:t>Library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9144000" cy="3333750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VR Content Library is the heart of the platform, housing all the educational modules and simulations that users interact with.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 smtClean="0"/>
              <a:t>includes immersive lessons, virtual labs, interactive simulations, and assessments tailored to various subjects such as science, history, mathematics, and more.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library offers diverse learning experiences that allow students to explore concepts through 3D environments, enhancing engagement and understanding.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Teachers </a:t>
            </a:r>
            <a:r>
              <a:rPr lang="en-US" dirty="0" smtClean="0"/>
              <a:t>can access and modify content, while students can navigate through lessons, quizzes, and virtual field trips.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i="1" dirty="0" smtClean="0"/>
              <a:t>Collaboration </a:t>
            </a:r>
            <a:r>
              <a:rPr lang="en-US" b="1" i="1" dirty="0" smtClean="0"/>
              <a:t>Module </a:t>
            </a:r>
            <a:r>
              <a:rPr lang="en-I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047750"/>
            <a:ext cx="8686800" cy="37033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Collaboration Module fosters real-time interaction among users in a virtual space, promoting group learning, peer feedback, and teamwork.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Teachers </a:t>
            </a:r>
            <a:r>
              <a:rPr lang="en-US" dirty="0" smtClean="0"/>
              <a:t>can monitor student interactions, facilitate group discussions, and guide collaborative projects.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module helps build communication and teamwork skills, enhancing the learning experience through social engagement.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also allows users to share their progress and findings with their peers or instructors in an interactive and collaborative way.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3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b="1" i="1" dirty="0" smtClean="0"/>
              <a:t>         Progress </a:t>
            </a:r>
            <a:r>
              <a:rPr lang="en-US" b="1" i="1" dirty="0" smtClean="0"/>
              <a:t>Tracking and </a:t>
            </a:r>
            <a:r>
              <a:rPr lang="en-US" b="1" i="1" dirty="0" smtClean="0"/>
              <a:t>Analytics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610600" cy="37909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module is designed to monitor and evaluate student performance and engagement throughout their learning journey.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tracks metrics such as quiz scores, time spent on tasks, completion rates, and interactions with various VR modules.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Teachers </a:t>
            </a:r>
            <a:r>
              <a:rPr lang="en-US" dirty="0" smtClean="0"/>
              <a:t>can view individual and class-wide progress reports, helping them identify areas where students are struggling or excelling.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system uses data analytics to generate actionable insights, allowing for personalized feedback and adaptive learning paths. </a:t>
            </a:r>
            <a:endParaRPr lang="en-US" dirty="0" smtClean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46798"/>
            <a:ext cx="1600199" cy="59737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 descr="WhatsApp Image 2024-12-05 at 4.08.02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047750"/>
            <a:ext cx="80772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 descr="WhatsApp Image 2024-12-05 at 4.08.02 PM (1).jpeg"/>
          <p:cNvPicPr>
            <a:picLocks noChangeAspect="1"/>
          </p:cNvPicPr>
          <p:nvPr/>
        </p:nvPicPr>
        <p:blipFill>
          <a:blip r:embed="rId4"/>
          <a:srcRect l="4167" t="11768" r="33333" b="11768"/>
          <a:stretch>
            <a:fillRect/>
          </a:stretch>
        </p:blipFill>
        <p:spPr>
          <a:xfrm>
            <a:off x="457200" y="971550"/>
            <a:ext cx="79248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971550"/>
            <a:ext cx="8915400" cy="3352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Virtual Reality-Based Education Platform offers a transformative approach to modernizing education by combining immersive technology with innovative learning techniques.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Through </a:t>
            </a:r>
            <a:r>
              <a:rPr lang="en-US" sz="2000" dirty="0" smtClean="0"/>
              <a:t>key modules such as the VR Content Library, Collaboration Module, and Progress Tracking, the platform enhances engagement, promotes active learning, and fosters collaboration among students and teachers. 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/>
              <a:t>The platform’s data-driven approach ensures personalized learning experiences, while its scalable design makes it accessible to a wide range of educational </a:t>
            </a:r>
            <a:r>
              <a:rPr lang="en-US" sz="2000" dirty="0" smtClean="0"/>
              <a:t>institutions.</a:t>
            </a:r>
            <a:endParaRPr lang="en-US" sz="20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872"/>
            <a:ext cx="8229600" cy="685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xmlns="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59926A3-D6DE-BF77-88C6-09EA205A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3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pic>
        <p:nvPicPr>
          <p:cNvPr id="11" name="Content Placeholder 10" descr="WhatsApp Image 2024-12-05 at 2.03.24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b="6780"/>
          <a:stretch>
            <a:fillRect/>
          </a:stretch>
        </p:blipFill>
        <p:spPr>
          <a:xfrm>
            <a:off x="152400" y="209550"/>
            <a:ext cx="8839200" cy="4648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188595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  <a:t>                      VIRTUAL  REALITY</a:t>
            </a:r>
            <a:b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</a:b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itchFamily="82" charset="0"/>
              </a:rPr>
              <a:t>           BASED  EDUCATION  PLATFORM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51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6972"/>
            <a:ext cx="8229600" cy="6096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403579-F0D1-E1A9-9626-90D255E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002030"/>
            <a:ext cx="6019800" cy="3931920"/>
          </a:xfrm>
        </p:spPr>
        <p:txBody>
          <a:bodyPr>
            <a:normAutofit fontScale="6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integration of virtual reality (VR) into education presents transformative opportunities, but it also comes with distinct challenges.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One </a:t>
            </a:r>
            <a:r>
              <a:rPr lang="en-US" dirty="0" smtClean="0"/>
              <a:t>significant problem is the accessibility and affordability of VR technology, as high-quality headsets and compatible devices remain cost-prohibitive for many institutions, especially in underserved </a:t>
            </a:r>
            <a:r>
              <a:rPr lang="en-US" dirty="0" smtClean="0"/>
              <a:t>areas.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Teachers </a:t>
            </a:r>
            <a:r>
              <a:rPr lang="en-US" dirty="0" smtClean="0"/>
              <a:t>often face a steep learning curve in adopting and effectively using VR tools, which can limit widespread implementation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Additionally, concerns about prolonged screen time, motion sickness, and potential health effects for students highlight the need for careful consideration of VR’s physiological impact.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 descr="WhatsApp Image 2024-12-05 at 2.36.39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295400"/>
            <a:ext cx="2971800" cy="2952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405221-347E-9CCD-BA88-4C53ECC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53BF69-1C78-F823-3EFC-69FA8564C97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4600" y="1078230"/>
            <a:ext cx="6705600" cy="370332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objective of a virtual reality-based education platform is to revolutionize traditional teaching and learning methods by leveraging the immersive and interactive capabilities of VR technology.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aims to create engaging and dynamic learning environments that go beyond the limitations of textbooks and traditional classrooms, allowing learners to explore concepts in a hands-on and experiential manner.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smtClean="0"/>
              <a:t>simulating real-world scenarios, historical events, or scientific phenomena, the platform seeks to make abstract ideas tangible and foster a deeper understanding across a wide range of subjects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Ultimately, the goal is to prepare students for the future by enhancing their skills and knowledge through innovative, technology-driven education.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 descr="WhatsApp Image 2024-12-05 at 2.27.11 PM.jpeg"/>
          <p:cNvPicPr>
            <a:picLocks noChangeAspect="1"/>
          </p:cNvPicPr>
          <p:nvPr/>
        </p:nvPicPr>
        <p:blipFill>
          <a:blip r:embed="rId4">
            <a:lum bright="10000" contrast="20000"/>
          </a:blip>
          <a:stretch>
            <a:fillRect/>
          </a:stretch>
        </p:blipFill>
        <p:spPr>
          <a:xfrm rot="10800000" flipV="1">
            <a:off x="152400" y="1428750"/>
            <a:ext cx="2438400" cy="26289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4146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xmlns="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350"/>
            <a:ext cx="9144000" cy="6096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Brain Storming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ound Diagonal Corner Rectangle 9"/>
          <p:cNvSpPr/>
          <p:nvPr/>
        </p:nvSpPr>
        <p:spPr>
          <a:xfrm>
            <a:off x="685800" y="1047750"/>
            <a:ext cx="1981200" cy="533400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360 DEGREE VIDEOS</a:t>
            </a:r>
          </a:p>
        </p:txBody>
      </p:sp>
      <p:sp>
        <p:nvSpPr>
          <p:cNvPr id="13" name="Round Diagonal Corner Rectangle 12"/>
          <p:cNvSpPr/>
          <p:nvPr/>
        </p:nvSpPr>
        <p:spPr>
          <a:xfrm>
            <a:off x="1295400" y="2343150"/>
            <a:ext cx="2057400" cy="533400"/>
          </a:xfrm>
          <a:prstGeom prst="round2DiagRect">
            <a:avLst/>
          </a:prstGeom>
          <a:solidFill>
            <a:srgbClr val="88F3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TEACHER TOOLS</a:t>
            </a:r>
          </a:p>
        </p:txBody>
      </p:sp>
      <p:sp>
        <p:nvSpPr>
          <p:cNvPr id="14" name="Round Diagonal Corner Rectangle 13"/>
          <p:cNvSpPr/>
          <p:nvPr/>
        </p:nvSpPr>
        <p:spPr>
          <a:xfrm>
            <a:off x="3657600" y="3105150"/>
            <a:ext cx="2057400" cy="533400"/>
          </a:xfrm>
          <a:prstGeom prst="round2Diag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REAL-TIME FEEDBACK</a:t>
            </a:r>
          </a:p>
        </p:txBody>
      </p:sp>
      <p:sp>
        <p:nvSpPr>
          <p:cNvPr id="15" name="Round Diagonal Corner Rectangle 14"/>
          <p:cNvSpPr/>
          <p:nvPr/>
        </p:nvSpPr>
        <p:spPr>
          <a:xfrm>
            <a:off x="762000" y="3714750"/>
            <a:ext cx="2133600" cy="533400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VIRTUAL LABS</a:t>
            </a:r>
          </a:p>
        </p:txBody>
      </p:sp>
      <p:sp>
        <p:nvSpPr>
          <p:cNvPr id="16" name="Round Diagonal Corner Rectangle 15"/>
          <p:cNvSpPr/>
          <p:nvPr/>
        </p:nvSpPr>
        <p:spPr>
          <a:xfrm>
            <a:off x="6477000" y="971550"/>
            <a:ext cx="1828800" cy="533400"/>
          </a:xfrm>
          <a:prstGeom prst="round2Diag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GAMING EDUCATION</a:t>
            </a:r>
          </a:p>
        </p:txBody>
      </p:sp>
      <p:sp>
        <p:nvSpPr>
          <p:cNvPr id="17" name="Round Diagonal Corner Rectangle 16"/>
          <p:cNvSpPr/>
          <p:nvPr/>
        </p:nvSpPr>
        <p:spPr>
          <a:xfrm>
            <a:off x="6248400" y="3943350"/>
            <a:ext cx="1981200" cy="533400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ENGAGEMENT</a:t>
            </a:r>
          </a:p>
        </p:txBody>
      </p:sp>
      <p:sp>
        <p:nvSpPr>
          <p:cNvPr id="18" name="Round Diagonal Corner Rectangle 17"/>
          <p:cNvSpPr/>
          <p:nvPr/>
        </p:nvSpPr>
        <p:spPr>
          <a:xfrm>
            <a:off x="6096000" y="2343150"/>
            <a:ext cx="2362200" cy="533400"/>
          </a:xfrm>
          <a:prstGeom prst="round2DiagRect">
            <a:avLst/>
          </a:prstGeom>
          <a:solidFill>
            <a:srgbClr val="88F3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EDUCATIONAL TECHNOLOGY</a:t>
            </a:r>
          </a:p>
        </p:txBody>
      </p:sp>
      <p:sp>
        <p:nvSpPr>
          <p:cNvPr id="21" name="Round Diagonal Corner Rectangle 20"/>
          <p:cNvSpPr/>
          <p:nvPr/>
        </p:nvSpPr>
        <p:spPr>
          <a:xfrm>
            <a:off x="3657600" y="1581150"/>
            <a:ext cx="2057400" cy="533400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3D SIMULATION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30055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xmlns="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350"/>
            <a:ext cx="9144000" cy="6096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Brain Storming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133350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Round Diagonal Corner Rectangle 18"/>
          <p:cNvSpPr/>
          <p:nvPr/>
        </p:nvSpPr>
        <p:spPr>
          <a:xfrm>
            <a:off x="533400" y="1200150"/>
            <a:ext cx="2209800" cy="533400"/>
          </a:xfrm>
          <a:prstGeom prst="round2DiagRect">
            <a:avLst/>
          </a:prstGeom>
          <a:solidFill>
            <a:srgbClr val="89FBC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EXPERIMENTAL LEARNING</a:t>
            </a:r>
          </a:p>
        </p:txBody>
      </p:sp>
      <p:sp>
        <p:nvSpPr>
          <p:cNvPr id="20" name="Round Diagonal Corner Rectangle 19"/>
          <p:cNvSpPr/>
          <p:nvPr/>
        </p:nvSpPr>
        <p:spPr>
          <a:xfrm>
            <a:off x="990600" y="3790950"/>
            <a:ext cx="2209800" cy="533400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SOFT  SKILL DEVELOPMENT</a:t>
            </a:r>
          </a:p>
        </p:txBody>
      </p:sp>
      <p:sp>
        <p:nvSpPr>
          <p:cNvPr id="22" name="Round Diagonal Corner Rectangle 21"/>
          <p:cNvSpPr/>
          <p:nvPr/>
        </p:nvSpPr>
        <p:spPr>
          <a:xfrm>
            <a:off x="1219200" y="2495550"/>
            <a:ext cx="2057400" cy="533400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LANGUAGE LEARNING</a:t>
            </a:r>
          </a:p>
        </p:txBody>
      </p:sp>
      <p:sp>
        <p:nvSpPr>
          <p:cNvPr id="23" name="Round Diagonal Corner Rectangle 22"/>
          <p:cNvSpPr/>
          <p:nvPr/>
        </p:nvSpPr>
        <p:spPr>
          <a:xfrm>
            <a:off x="3886200" y="3181350"/>
            <a:ext cx="1981200" cy="5334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CONTENT CREATION</a:t>
            </a:r>
          </a:p>
        </p:txBody>
      </p:sp>
      <p:sp>
        <p:nvSpPr>
          <p:cNvPr id="24" name="Round Diagonal Corner Rectangle 23"/>
          <p:cNvSpPr/>
          <p:nvPr/>
        </p:nvSpPr>
        <p:spPr>
          <a:xfrm>
            <a:off x="6324600" y="4019550"/>
            <a:ext cx="2057400" cy="533400"/>
          </a:xfrm>
          <a:prstGeom prst="round2DiagRect">
            <a:avLst/>
          </a:prstGeom>
          <a:solidFill>
            <a:srgbClr val="89FBC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LEARNING ANALYSIS</a:t>
            </a:r>
          </a:p>
        </p:txBody>
      </p:sp>
      <p:sp>
        <p:nvSpPr>
          <p:cNvPr id="26" name="Round Diagonal Corner Rectangle 25"/>
          <p:cNvSpPr/>
          <p:nvPr/>
        </p:nvSpPr>
        <p:spPr>
          <a:xfrm>
            <a:off x="6553200" y="2571750"/>
            <a:ext cx="2057400" cy="53340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LIFELONG LEARNING</a:t>
            </a:r>
          </a:p>
        </p:txBody>
      </p:sp>
      <p:sp>
        <p:nvSpPr>
          <p:cNvPr id="27" name="Round Diagonal Corner Rectangle 26"/>
          <p:cNvSpPr/>
          <p:nvPr/>
        </p:nvSpPr>
        <p:spPr>
          <a:xfrm>
            <a:off x="3886200" y="1733550"/>
            <a:ext cx="1981200" cy="533400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DISTANCE EDUCTION</a:t>
            </a:r>
          </a:p>
        </p:txBody>
      </p:sp>
      <p:sp>
        <p:nvSpPr>
          <p:cNvPr id="28" name="Round Diagonal Corner Rectangle 27"/>
          <p:cNvSpPr/>
          <p:nvPr/>
        </p:nvSpPr>
        <p:spPr>
          <a:xfrm>
            <a:off x="6553200" y="1200150"/>
            <a:ext cx="2057400" cy="53340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DIGITAL CLASSROOMS</a:t>
            </a:r>
          </a:p>
        </p:txBody>
      </p:sp>
    </p:spTree>
    <p:extLst>
      <p:ext uri="{BB962C8B-B14F-4D97-AF65-F5344CB8AC3E}">
        <p14:creationId xmlns:p14="http://schemas.microsoft.com/office/powerpoint/2010/main" xmlns="" val="330055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xmlns="" id="{0C4BB6BB-2415-497F-4C70-6A70B013581E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7429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Mind Map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Round Same Side Corner Rectangle 2"/>
          <p:cNvSpPr/>
          <p:nvPr/>
        </p:nvSpPr>
        <p:spPr>
          <a:xfrm>
            <a:off x="6724357" y="1809750"/>
            <a:ext cx="2057400" cy="685800"/>
          </a:xfrm>
          <a:prstGeom prst="round2Same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EDUCATIONAL STRATEGIES </a:t>
            </a:r>
          </a:p>
        </p:txBody>
      </p:sp>
      <p:sp>
        <p:nvSpPr>
          <p:cNvPr id="4" name="Round Same Side Corner Rectangle 3"/>
          <p:cNvSpPr/>
          <p:nvPr/>
        </p:nvSpPr>
        <p:spPr>
          <a:xfrm>
            <a:off x="6699738" y="2876550"/>
            <a:ext cx="2057400" cy="685800"/>
          </a:xfrm>
          <a:prstGeom prst="round2Same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CONTENT &amp; TOOLS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457200" y="2876550"/>
            <a:ext cx="2057400" cy="685800"/>
          </a:xfrm>
          <a:prstGeom prst="round2Same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IMMERSIVE TECHNOLOGY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457199" y="1809750"/>
            <a:ext cx="2057400" cy="685800"/>
          </a:xfrm>
          <a:prstGeom prst="round2Same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LEARNING ENGAGEMENT</a:t>
            </a:r>
          </a:p>
        </p:txBody>
      </p:sp>
      <p:sp>
        <p:nvSpPr>
          <p:cNvPr id="7" name="Flowchart: Terminator 6"/>
          <p:cNvSpPr/>
          <p:nvPr/>
        </p:nvSpPr>
        <p:spPr>
          <a:xfrm>
            <a:off x="186397" y="3747281"/>
            <a:ext cx="2667000" cy="285750"/>
          </a:xfrm>
          <a:prstGeom prst="flowChartTerminator">
            <a:avLst/>
          </a:prstGeom>
          <a:solidFill>
            <a:srgbClr val="BBD0D3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REALITY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152399" y="4114800"/>
            <a:ext cx="2667000" cy="285750"/>
          </a:xfrm>
          <a:prstGeom prst="flowChartTerminator">
            <a:avLst/>
          </a:prstGeom>
          <a:solidFill>
            <a:srgbClr val="BBD0D3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3D SIMULATIONS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112542" y="4495800"/>
            <a:ext cx="2667000" cy="285750"/>
          </a:xfrm>
          <a:prstGeom prst="flowChartTerminator">
            <a:avLst/>
          </a:prstGeom>
          <a:solidFill>
            <a:srgbClr val="BBD0D3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360° VIDEOS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228600" y="1369841"/>
            <a:ext cx="2667000" cy="285750"/>
          </a:xfrm>
          <a:prstGeom prst="flowChartTerminator">
            <a:avLst/>
          </a:prstGeom>
          <a:solidFill>
            <a:srgbClr val="E59FC9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FEEDBACKS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228600" y="1037273"/>
            <a:ext cx="2667000" cy="285750"/>
          </a:xfrm>
          <a:prstGeom prst="flowChartTerminator">
            <a:avLst/>
          </a:prstGeom>
          <a:solidFill>
            <a:srgbClr val="E59FC9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DIGITAL CLASSES</a:t>
            </a:r>
          </a:p>
        </p:txBody>
      </p:sp>
      <p:sp>
        <p:nvSpPr>
          <p:cNvPr id="13" name="Flowchart: Terminator 12"/>
          <p:cNvSpPr/>
          <p:nvPr/>
        </p:nvSpPr>
        <p:spPr>
          <a:xfrm>
            <a:off x="186397" y="694373"/>
            <a:ext cx="2667000" cy="285750"/>
          </a:xfrm>
          <a:prstGeom prst="flowChartTerminator">
            <a:avLst/>
          </a:prstGeom>
          <a:solidFill>
            <a:srgbClr val="E59FC9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 LABS</a:t>
            </a:r>
          </a:p>
        </p:txBody>
      </p:sp>
      <p:sp>
        <p:nvSpPr>
          <p:cNvPr id="14" name="Flowchart: Terminator 13"/>
          <p:cNvSpPr/>
          <p:nvPr/>
        </p:nvSpPr>
        <p:spPr>
          <a:xfrm>
            <a:off x="6389077" y="1380392"/>
            <a:ext cx="2667000" cy="285750"/>
          </a:xfrm>
          <a:prstGeom prst="flowChartTerminator">
            <a:avLst/>
          </a:prstGeom>
          <a:solidFill>
            <a:srgbClr val="9DFA9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EXPERIMENTAL</a:t>
            </a:r>
          </a:p>
        </p:txBody>
      </p:sp>
      <p:sp>
        <p:nvSpPr>
          <p:cNvPr id="15" name="Flowchart: Terminator 14"/>
          <p:cNvSpPr/>
          <p:nvPr/>
        </p:nvSpPr>
        <p:spPr>
          <a:xfrm>
            <a:off x="6383215" y="4433081"/>
            <a:ext cx="2667000" cy="285750"/>
          </a:xfrm>
          <a:prstGeom prst="flowChartTerminator">
            <a:avLst/>
          </a:prstGeom>
          <a:solidFill>
            <a:srgbClr val="F87474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 TUTORING</a:t>
            </a:r>
          </a:p>
        </p:txBody>
      </p:sp>
      <p:sp>
        <p:nvSpPr>
          <p:cNvPr id="16" name="Flowchart: Terminator 15"/>
          <p:cNvSpPr/>
          <p:nvPr/>
        </p:nvSpPr>
        <p:spPr>
          <a:xfrm>
            <a:off x="6389077" y="3749040"/>
            <a:ext cx="2667000" cy="285750"/>
          </a:xfrm>
          <a:prstGeom prst="flowChartTerminator">
            <a:avLst/>
          </a:prstGeom>
          <a:solidFill>
            <a:srgbClr val="F87474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 COURSES</a:t>
            </a:r>
          </a:p>
        </p:txBody>
      </p:sp>
      <p:sp>
        <p:nvSpPr>
          <p:cNvPr id="17" name="Flowchart: Terminator 16"/>
          <p:cNvSpPr/>
          <p:nvPr/>
        </p:nvSpPr>
        <p:spPr>
          <a:xfrm>
            <a:off x="6406662" y="4090181"/>
            <a:ext cx="2667000" cy="285750"/>
          </a:xfrm>
          <a:prstGeom prst="flowChartTerminator">
            <a:avLst/>
          </a:prstGeom>
          <a:solidFill>
            <a:srgbClr val="F87474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 TRAINING</a:t>
            </a:r>
          </a:p>
        </p:txBody>
      </p:sp>
      <p:sp>
        <p:nvSpPr>
          <p:cNvPr id="18" name="Flowchart: Terminator 17"/>
          <p:cNvSpPr/>
          <p:nvPr/>
        </p:nvSpPr>
        <p:spPr>
          <a:xfrm>
            <a:off x="6389077" y="1038656"/>
            <a:ext cx="2667000" cy="285750"/>
          </a:xfrm>
          <a:prstGeom prst="flowChartTerminator">
            <a:avLst/>
          </a:prstGeom>
          <a:solidFill>
            <a:srgbClr val="9DFA9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 SKILLS</a:t>
            </a:r>
          </a:p>
        </p:txBody>
      </p:sp>
      <p:sp>
        <p:nvSpPr>
          <p:cNvPr id="19" name="Flowchart: Terminator 18"/>
          <p:cNvSpPr/>
          <p:nvPr/>
        </p:nvSpPr>
        <p:spPr>
          <a:xfrm>
            <a:off x="6400800" y="685058"/>
            <a:ext cx="2667000" cy="285750"/>
          </a:xfrm>
          <a:prstGeom prst="flowChartTerminator">
            <a:avLst/>
          </a:prstGeom>
          <a:solidFill>
            <a:srgbClr val="9DFA9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STEM EDUCATION</a:t>
            </a:r>
          </a:p>
        </p:txBody>
      </p:sp>
      <p:sp>
        <p:nvSpPr>
          <p:cNvPr id="22" name="Horizontal Scroll 21"/>
          <p:cNvSpPr/>
          <p:nvPr/>
        </p:nvSpPr>
        <p:spPr>
          <a:xfrm>
            <a:off x="3314700" y="1987062"/>
            <a:ext cx="2514600" cy="1543050"/>
          </a:xfrm>
          <a:prstGeom prst="horizontalScroll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VIRUTAL REALITY BASED EDUCATION PLAFORM</a:t>
            </a:r>
          </a:p>
        </p:txBody>
      </p:sp>
      <p:cxnSp>
        <p:nvCxnSpPr>
          <p:cNvPr id="25" name="Straight Arrow Connector 24"/>
          <p:cNvCxnSpPr>
            <a:stCxn id="22" idx="3"/>
            <a:endCxn id="4" idx="2"/>
          </p:cNvCxnSpPr>
          <p:nvPr/>
        </p:nvCxnSpPr>
        <p:spPr>
          <a:xfrm>
            <a:off x="5829300" y="2758587"/>
            <a:ext cx="870438" cy="4608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3"/>
            <a:endCxn id="3" idx="2"/>
          </p:cNvCxnSpPr>
          <p:nvPr/>
        </p:nvCxnSpPr>
        <p:spPr>
          <a:xfrm flipV="1">
            <a:off x="5829300" y="2152650"/>
            <a:ext cx="895057" cy="605937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1"/>
            <a:endCxn id="5" idx="0"/>
          </p:cNvCxnSpPr>
          <p:nvPr/>
        </p:nvCxnSpPr>
        <p:spPr>
          <a:xfrm rot="10800000" flipV="1">
            <a:off x="2514600" y="2758586"/>
            <a:ext cx="800100" cy="460863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1"/>
            <a:endCxn id="6" idx="0"/>
          </p:cNvCxnSpPr>
          <p:nvPr/>
        </p:nvCxnSpPr>
        <p:spPr>
          <a:xfrm rot="10800000">
            <a:off x="2514600" y="2152651"/>
            <a:ext cx="800101" cy="605937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8c123524-7b6f-4065-9fb4-c910e3cef96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742950"/>
            <a:ext cx="1600200" cy="8572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44" descr="d3bd317a-c2a6-4c68-804c-f68d32ad23e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152900"/>
            <a:ext cx="1447800" cy="8572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7" name="Picture 46" descr="fbc9f23e-4bab-4c60-a38e-14c764e03db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1257300"/>
            <a:ext cx="1524000" cy="800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</p:pic>
      <p:pic>
        <p:nvPicPr>
          <p:cNvPr id="48" name="Picture 47" descr="df5a25da-94d8-40e9-899f-e579f3e5162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8200" y="3714750"/>
            <a:ext cx="1600200" cy="742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1" name="object 7">
            <a:extLst>
              <a:ext uri="{FF2B5EF4-FFF2-40B4-BE49-F238E27FC236}">
                <a16:creationId xmlns="" xmlns:a16="http://schemas.microsoft.com/office/drawing/2014/main" id="{8B8D41EA-005A-47FD-B74E-9F7A88B2F45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400" y="77153"/>
            <a:ext cx="2590800" cy="513397"/>
          </a:xfrm>
          <a:prstGeom prst="rect">
            <a:avLst/>
          </a:prstGeom>
        </p:spPr>
      </p:pic>
      <p:pic>
        <p:nvPicPr>
          <p:cNvPr id="32" name="object 8">
            <a:extLst>
              <a:ext uri="{FF2B5EF4-FFF2-40B4-BE49-F238E27FC236}">
                <a16:creationId xmlns="" xmlns:a16="http://schemas.microsoft.com/office/drawing/2014/main" id="{91D38152-BC20-4B59-811D-16F718CCCD59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05555" y="82537"/>
            <a:ext cx="809845" cy="4318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9501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Primary Research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C2A75F-B902-2E39-B132-184CA4C154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229600" cy="370332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Surveys and Questionnaires</a:t>
            </a:r>
            <a:r>
              <a:rPr lang="en-US" dirty="0" smtClean="0"/>
              <a:t>: Collecting data from students, educators, and administrators to assess interest, challenges, and expectations regarding VR in education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Interviews</a:t>
            </a:r>
            <a:r>
              <a:rPr lang="en-US" dirty="0" smtClean="0"/>
              <a:t>: Conducting in-depth interviews with stakeholders, such as teachers, curriculum designers, and technology providers, to gain insights into needs and preferences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Focus Groups</a:t>
            </a:r>
            <a:r>
              <a:rPr lang="en-US" dirty="0" smtClean="0"/>
              <a:t>: Engaging groups of students and educators to explore potential use cases, usability, and the effectiveness of VR applications in real-world learning scenarios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Pilot Studies</a:t>
            </a:r>
            <a:r>
              <a:rPr lang="en-US" dirty="0" smtClean="0"/>
              <a:t>: Running small-scale experiments or trial programs to test the impact of VR on specific educational goals, such as engagement or retention rates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Observations</a:t>
            </a:r>
            <a:r>
              <a:rPr lang="en-US" dirty="0" smtClean="0"/>
              <a:t>: Directly observing the use of existing VR solutions in educational settings to identify gaps, user behaviors, and areas for improvement.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xmlns="" val="101617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Secondary Research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C2A75F-B902-2E39-B132-184CA4C154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971550"/>
            <a:ext cx="8686800" cy="38862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Exploring Industry Reports</a:t>
            </a:r>
            <a:r>
              <a:rPr lang="en-US" dirty="0" smtClean="0"/>
              <a:t>: Examining market research reports, white papers, and analyses from technology and education sectors to identify trends, market size, and future potential of VR in education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Studying Competitor Platforms</a:t>
            </a:r>
            <a:r>
              <a:rPr lang="en-US" dirty="0" smtClean="0"/>
              <a:t>: Investigating existing VR education platforms to understand their features, target audience, pricing models, and user feedback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Analyzing Online Content</a:t>
            </a:r>
            <a:r>
              <a:rPr lang="en-US" dirty="0" smtClean="0"/>
              <a:t>: Reading blogs, forums, and articles to gather opinions, success stories, and critiques about VR-based learning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Reviewing Educational Policies and Frameworks</a:t>
            </a:r>
            <a:r>
              <a:rPr lang="en-US" dirty="0" smtClean="0"/>
              <a:t>: Examining national and international guidelines, funding opportunities, and strategies for integrating technology, including VR, into education systems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Data Mining</a:t>
            </a:r>
            <a:r>
              <a:rPr lang="en-US" dirty="0" smtClean="0"/>
              <a:t>: Analyzing publicly available datasets on technology adoption in education, demographic information, and performance outcomes.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xmlns="" val="3059636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1120</Words>
  <Application>Microsoft Office PowerPoint</Application>
  <PresentationFormat>On-screen Show (16:9)</PresentationFormat>
  <Paragraphs>173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Origin</vt:lpstr>
      <vt:lpstr>AGB1211 – DESIGN THINKING </vt:lpstr>
      <vt:lpstr>                      VIRTUAL  REALITY            BASED  EDUCATION  PLATFORM</vt:lpstr>
      <vt:lpstr>Problem Identification </vt:lpstr>
      <vt:lpstr>Objective</vt:lpstr>
      <vt:lpstr>Brain Storming</vt:lpstr>
      <vt:lpstr>Brain Storming</vt:lpstr>
      <vt:lpstr>Slide 7</vt:lpstr>
      <vt:lpstr>Primary Research</vt:lpstr>
      <vt:lpstr>Secondary Research</vt:lpstr>
      <vt:lpstr>Proposed Work</vt:lpstr>
      <vt:lpstr>List of Modules</vt:lpstr>
      <vt:lpstr>VR Content Library</vt:lpstr>
      <vt:lpstr>Collaboration Module  </vt:lpstr>
      <vt:lpstr>         Progress Tracking and Analytics</vt:lpstr>
      <vt:lpstr>Results 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2024-12-05T10:45:00Z</dcterms:modified>
</cp:coreProperties>
</file>