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4" r:id="rId4"/>
    <p:sldId id="258" r:id="rId5"/>
    <p:sldId id="259" r:id="rId6"/>
    <p:sldId id="260" r:id="rId7"/>
    <p:sldId id="261"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22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10/11/2023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10/11/2023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25651-1337-100F-2B1E-7993D2399D55}"/>
              </a:ext>
            </a:extLst>
          </p:cNvPr>
          <p:cNvSpPr>
            <a:spLocks noGrp="1"/>
          </p:cNvSpPr>
          <p:nvPr>
            <p:ph type="ctrTitle"/>
          </p:nvPr>
        </p:nvSpPr>
        <p:spPr>
          <a:xfrm>
            <a:off x="-2686050" y="1122363"/>
            <a:ext cx="16773525" cy="2387600"/>
          </a:xfrm>
        </p:spPr>
        <p:txBody>
          <a:bodyPr/>
          <a:lstStyle/>
          <a:p>
            <a:pPr algn="ctr"/>
            <a:r>
              <a:rPr lang="en-US" dirty="0">
                <a:solidFill>
                  <a:schemeClr val="accent4">
                    <a:lumMod val="75000"/>
                  </a:schemeClr>
                </a:solidFill>
              </a:rPr>
              <a:t>Fake news detection</a:t>
            </a:r>
            <a:br>
              <a:rPr lang="en-US" dirty="0">
                <a:solidFill>
                  <a:schemeClr val="accent4">
                    <a:lumMod val="75000"/>
                  </a:schemeClr>
                </a:solidFill>
              </a:rPr>
            </a:br>
            <a:r>
              <a:rPr lang="en-US" dirty="0">
                <a:solidFill>
                  <a:schemeClr val="accent4">
                    <a:lumMod val="75000"/>
                  </a:schemeClr>
                </a:solidFill>
              </a:rPr>
              <a:t> using </a:t>
            </a:r>
            <a:r>
              <a:rPr lang="en-US" dirty="0" err="1">
                <a:solidFill>
                  <a:schemeClr val="accent4">
                    <a:lumMod val="75000"/>
                  </a:schemeClr>
                </a:solidFill>
              </a:rPr>
              <a:t>nlp</a:t>
            </a:r>
            <a:endParaRPr lang="en-IN" dirty="0">
              <a:solidFill>
                <a:schemeClr val="accent4">
                  <a:lumMod val="75000"/>
                </a:schemeClr>
              </a:solidFill>
            </a:endParaRPr>
          </a:p>
        </p:txBody>
      </p:sp>
      <p:sp>
        <p:nvSpPr>
          <p:cNvPr id="3" name="Subtitle 2">
            <a:extLst>
              <a:ext uri="{FF2B5EF4-FFF2-40B4-BE49-F238E27FC236}">
                <a16:creationId xmlns:a16="http://schemas.microsoft.com/office/drawing/2014/main" id="{AEF405A5-7728-BFCD-5A62-00EA794B860B}"/>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672665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8925F-359D-71AA-84F2-38131DFE6B58}"/>
              </a:ext>
            </a:extLst>
          </p:cNvPr>
          <p:cNvSpPr>
            <a:spLocks noGrp="1"/>
          </p:cNvSpPr>
          <p:nvPr>
            <p:ph type="title"/>
          </p:nvPr>
        </p:nvSpPr>
        <p:spPr>
          <a:xfrm>
            <a:off x="3470275" y="475643"/>
            <a:ext cx="9905998" cy="1478570"/>
          </a:xfrm>
        </p:spPr>
        <p:txBody>
          <a:bodyPr/>
          <a:lstStyle/>
          <a:p>
            <a:r>
              <a:rPr lang="en-US" dirty="0">
                <a:solidFill>
                  <a:schemeClr val="bg1"/>
                </a:solidFill>
              </a:rPr>
              <a:t>Problem statement:</a:t>
            </a:r>
            <a:endParaRPr lang="en-IN" dirty="0">
              <a:solidFill>
                <a:schemeClr val="bg1"/>
              </a:solidFill>
            </a:endParaRPr>
          </a:p>
        </p:txBody>
      </p:sp>
      <p:sp>
        <p:nvSpPr>
          <p:cNvPr id="3" name="Content Placeholder 2">
            <a:extLst>
              <a:ext uri="{FF2B5EF4-FFF2-40B4-BE49-F238E27FC236}">
                <a16:creationId xmlns:a16="http://schemas.microsoft.com/office/drawing/2014/main" id="{6379A945-64AE-F053-9F10-7057AED4EAFD}"/>
              </a:ext>
            </a:extLst>
          </p:cNvPr>
          <p:cNvSpPr>
            <a:spLocks noGrp="1"/>
          </p:cNvSpPr>
          <p:nvPr>
            <p:ph idx="1"/>
          </p:nvPr>
        </p:nvSpPr>
        <p:spPr/>
        <p:txBody>
          <a:bodyPr/>
          <a:lstStyle/>
          <a:p>
            <a:pPr algn="l"/>
            <a:r>
              <a:rPr lang="en-US" b="0" i="1" dirty="0">
                <a:solidFill>
                  <a:srgbClr val="D1D5DB"/>
                </a:solidFill>
                <a:effectLst/>
                <a:latin typeface="Söhne"/>
              </a:rPr>
              <a:t>Problem</a:t>
            </a:r>
            <a:r>
              <a:rPr lang="en-US" b="0" i="0" dirty="0">
                <a:solidFill>
                  <a:srgbClr val="D1D5DB"/>
                </a:solidFill>
                <a:effectLst/>
                <a:latin typeface="Söhne"/>
              </a:rPr>
              <a:t>: The spread of fake news and misinformation on social media platforms and news websites is a significant problem that can have real-world consequences, including public panic, distrust, and even violence.</a:t>
            </a:r>
          </a:p>
          <a:p>
            <a:pPr algn="l"/>
            <a:r>
              <a:rPr lang="en-US" b="0" i="1" dirty="0">
                <a:solidFill>
                  <a:srgbClr val="D1D5DB"/>
                </a:solidFill>
                <a:effectLst/>
                <a:latin typeface="Söhne"/>
              </a:rPr>
              <a:t>Objective</a:t>
            </a:r>
            <a:r>
              <a:rPr lang="en-US" b="0" i="0" dirty="0">
                <a:solidFill>
                  <a:srgbClr val="D1D5DB"/>
                </a:solidFill>
                <a:effectLst/>
                <a:latin typeface="Söhne"/>
              </a:rPr>
              <a:t>: To develop a robust NLP-based fake news detection system that can automatically classify news articles or social media posts as either "real" or "fake" based on their content.</a:t>
            </a:r>
          </a:p>
          <a:p>
            <a:endParaRPr lang="en-IN" dirty="0"/>
          </a:p>
        </p:txBody>
      </p:sp>
    </p:spTree>
    <p:extLst>
      <p:ext uri="{BB962C8B-B14F-4D97-AF65-F5344CB8AC3E}">
        <p14:creationId xmlns:p14="http://schemas.microsoft.com/office/powerpoint/2010/main" val="838565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D8231-6D25-FDAF-5097-18D63C7A5C92}"/>
              </a:ext>
            </a:extLst>
          </p:cNvPr>
          <p:cNvSpPr>
            <a:spLocks noGrp="1"/>
          </p:cNvSpPr>
          <p:nvPr>
            <p:ph type="title"/>
          </p:nvPr>
        </p:nvSpPr>
        <p:spPr>
          <a:xfrm>
            <a:off x="4772119" y="327514"/>
            <a:ext cx="9905998" cy="1478570"/>
          </a:xfrm>
        </p:spPr>
        <p:txBody>
          <a:bodyPr/>
          <a:lstStyle/>
          <a:p>
            <a:r>
              <a:rPr lang="en-US" dirty="0">
                <a:solidFill>
                  <a:schemeClr val="bg1"/>
                </a:solidFill>
              </a:rPr>
              <a:t>solution</a:t>
            </a:r>
            <a:endParaRPr lang="en-IN" dirty="0">
              <a:solidFill>
                <a:schemeClr val="bg1"/>
              </a:solidFill>
            </a:endParaRPr>
          </a:p>
        </p:txBody>
      </p:sp>
      <p:sp>
        <p:nvSpPr>
          <p:cNvPr id="3" name="Content Placeholder 2">
            <a:extLst>
              <a:ext uri="{FF2B5EF4-FFF2-40B4-BE49-F238E27FC236}">
                <a16:creationId xmlns:a16="http://schemas.microsoft.com/office/drawing/2014/main" id="{A34BCF10-18BD-4B82-5E07-6E93065612C5}"/>
              </a:ext>
            </a:extLst>
          </p:cNvPr>
          <p:cNvSpPr>
            <a:spLocks noGrp="1"/>
          </p:cNvSpPr>
          <p:nvPr>
            <p:ph idx="1"/>
          </p:nvPr>
        </p:nvSpPr>
        <p:spPr/>
        <p:txBody>
          <a:bodyPr>
            <a:normAutofit/>
          </a:bodyPr>
          <a:lstStyle/>
          <a:p>
            <a:r>
              <a:rPr lang="en-US" sz="2000" b="0" i="0" dirty="0">
                <a:solidFill>
                  <a:schemeClr val="tx1">
                    <a:lumMod val="85000"/>
                  </a:schemeClr>
                </a:solidFill>
                <a:effectLst/>
                <a:latin typeface="Söhne"/>
              </a:rPr>
              <a:t>Addressing the spread of fake news and misinformation requires a multi-faceted approach. Social media platforms and news websites must implement stringent fact-checking mechanisms and algorithms that prioritize accuracy over sensationalism. Media literacy education should be promoted to help individuals discern credible sources from unreliable ones. Governments and regulatory bodies can play a role in enforcing transparency and accountability in online content. Additionally, fostering a culture of critical thinking and responsible sharing among users is essential. Ultimately, collaboration between tech companies, educators, governments, and the public is necessary to combat this pressing issue and safeguard against the real-world consequences of misinformation.</a:t>
            </a:r>
            <a:endParaRPr lang="en-IN" sz="2000" dirty="0">
              <a:solidFill>
                <a:schemeClr val="tx1">
                  <a:lumMod val="85000"/>
                </a:schemeClr>
              </a:solidFill>
            </a:endParaRPr>
          </a:p>
        </p:txBody>
      </p:sp>
    </p:spTree>
    <p:extLst>
      <p:ext uri="{BB962C8B-B14F-4D97-AF65-F5344CB8AC3E}">
        <p14:creationId xmlns:p14="http://schemas.microsoft.com/office/powerpoint/2010/main" val="1013819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FACAB-778D-1FF7-E29F-55D66434B787}"/>
              </a:ext>
            </a:extLst>
          </p:cNvPr>
          <p:cNvSpPr>
            <a:spLocks noGrp="1"/>
          </p:cNvSpPr>
          <p:nvPr>
            <p:ph type="title"/>
          </p:nvPr>
        </p:nvSpPr>
        <p:spPr>
          <a:xfrm>
            <a:off x="3570288" y="647093"/>
            <a:ext cx="9905998" cy="1478570"/>
          </a:xfrm>
        </p:spPr>
        <p:txBody>
          <a:bodyPr/>
          <a:lstStyle/>
          <a:p>
            <a:r>
              <a:rPr lang="en-US" dirty="0">
                <a:solidFill>
                  <a:schemeClr val="bg1"/>
                </a:solidFill>
              </a:rPr>
              <a:t>Project overview:</a:t>
            </a:r>
            <a:endParaRPr lang="en-IN" dirty="0">
              <a:solidFill>
                <a:schemeClr val="bg1"/>
              </a:solidFill>
            </a:endParaRPr>
          </a:p>
        </p:txBody>
      </p:sp>
      <p:sp>
        <p:nvSpPr>
          <p:cNvPr id="3" name="Content Placeholder 2">
            <a:extLst>
              <a:ext uri="{FF2B5EF4-FFF2-40B4-BE49-F238E27FC236}">
                <a16:creationId xmlns:a16="http://schemas.microsoft.com/office/drawing/2014/main" id="{D7CC2CD5-1003-D461-B9FD-DC1BA87AD578}"/>
              </a:ext>
            </a:extLst>
          </p:cNvPr>
          <p:cNvSpPr>
            <a:spLocks noGrp="1"/>
          </p:cNvSpPr>
          <p:nvPr>
            <p:ph idx="1"/>
          </p:nvPr>
        </p:nvSpPr>
        <p:spPr/>
        <p:txBody>
          <a:bodyPr>
            <a:normAutofit fontScale="77500" lnSpcReduction="20000"/>
          </a:bodyPr>
          <a:lstStyle/>
          <a:p>
            <a:pPr algn="l"/>
            <a:r>
              <a:rPr lang="en-US" b="0" i="0" dirty="0">
                <a:solidFill>
                  <a:srgbClr val="D1D5DB"/>
                </a:solidFill>
                <a:effectLst/>
                <a:latin typeface="Söhne"/>
              </a:rPr>
              <a:t>The project involves the following steps:</a:t>
            </a:r>
          </a:p>
          <a:p>
            <a:pPr algn="l">
              <a:buFont typeface="+mj-lt"/>
              <a:buAutoNum type="arabicPeriod"/>
            </a:pPr>
            <a:r>
              <a:rPr lang="en-US" b="1" i="0" dirty="0">
                <a:solidFill>
                  <a:srgbClr val="D1D5DB"/>
                </a:solidFill>
                <a:effectLst/>
                <a:latin typeface="Söhne"/>
              </a:rPr>
              <a:t>Data Collection</a:t>
            </a:r>
            <a:r>
              <a:rPr lang="en-US" b="0" i="0" dirty="0">
                <a:solidFill>
                  <a:srgbClr val="D1D5DB"/>
                </a:solidFill>
                <a:effectLst/>
                <a:latin typeface="Söhne"/>
              </a:rPr>
              <a:t>: Gather a large dataset of labeled news articles or social media posts, with clear indications of their authenticity (real or fake).</a:t>
            </a:r>
          </a:p>
          <a:p>
            <a:pPr algn="l">
              <a:buFont typeface="+mj-lt"/>
              <a:buAutoNum type="arabicPeriod"/>
            </a:pPr>
            <a:r>
              <a:rPr lang="en-US" b="1" i="0" dirty="0">
                <a:solidFill>
                  <a:srgbClr val="D1D5DB"/>
                </a:solidFill>
                <a:effectLst/>
                <a:latin typeface="Söhne"/>
              </a:rPr>
              <a:t>Data Preprocessing</a:t>
            </a:r>
            <a:r>
              <a:rPr lang="en-US" b="0" i="0" dirty="0">
                <a:solidFill>
                  <a:srgbClr val="D1D5DB"/>
                </a:solidFill>
                <a:effectLst/>
                <a:latin typeface="Söhne"/>
              </a:rPr>
              <a:t>: Clean and preprocess the text data, including tasks like text normalization, tokenization, and removal of </a:t>
            </a:r>
            <a:r>
              <a:rPr lang="en-US" b="0" i="0" dirty="0" err="1">
                <a:solidFill>
                  <a:srgbClr val="D1D5DB"/>
                </a:solidFill>
                <a:effectLst/>
                <a:latin typeface="Söhne"/>
              </a:rPr>
              <a:t>stopwords</a:t>
            </a:r>
            <a:r>
              <a:rPr lang="en-US" b="0" i="0" dirty="0">
                <a:solidFill>
                  <a:srgbClr val="D1D5DB"/>
                </a:solidFill>
                <a:effectLst/>
                <a:latin typeface="Söhne"/>
              </a:rPr>
              <a:t> and special characters.</a:t>
            </a:r>
          </a:p>
          <a:p>
            <a:pPr algn="l">
              <a:buFont typeface="+mj-lt"/>
              <a:buAutoNum type="arabicPeriod"/>
            </a:pPr>
            <a:r>
              <a:rPr lang="en-US" b="1" i="0" dirty="0">
                <a:solidFill>
                  <a:srgbClr val="D1D5DB"/>
                </a:solidFill>
                <a:effectLst/>
                <a:latin typeface="Söhne"/>
              </a:rPr>
              <a:t>Feature Extraction</a:t>
            </a:r>
            <a:r>
              <a:rPr lang="en-US" b="0" i="0" dirty="0">
                <a:solidFill>
                  <a:srgbClr val="D1D5DB"/>
                </a:solidFill>
                <a:effectLst/>
                <a:latin typeface="Söhne"/>
              </a:rPr>
              <a:t>: Extract relevant features from the text, such as TF-IDF vectors, word embeddings (e.g., Word2Vec, </a:t>
            </a:r>
            <a:r>
              <a:rPr lang="en-US" b="0" i="0" dirty="0" err="1">
                <a:solidFill>
                  <a:srgbClr val="D1D5DB"/>
                </a:solidFill>
                <a:effectLst/>
                <a:latin typeface="Söhne"/>
              </a:rPr>
              <a:t>GloVe</a:t>
            </a:r>
            <a:r>
              <a:rPr lang="en-US" b="0" i="0" dirty="0">
                <a:solidFill>
                  <a:srgbClr val="D1D5DB"/>
                </a:solidFill>
                <a:effectLst/>
                <a:latin typeface="Söhne"/>
              </a:rPr>
              <a:t>), or BERT embeddings.</a:t>
            </a:r>
          </a:p>
          <a:p>
            <a:pPr algn="l">
              <a:buFont typeface="+mj-lt"/>
              <a:buAutoNum type="arabicPeriod"/>
            </a:pPr>
            <a:r>
              <a:rPr lang="en-US" b="1" i="0" dirty="0">
                <a:solidFill>
                  <a:srgbClr val="D1D5DB"/>
                </a:solidFill>
                <a:effectLst/>
                <a:latin typeface="Söhne"/>
              </a:rPr>
              <a:t>Model Selection</a:t>
            </a:r>
            <a:r>
              <a:rPr lang="en-US" b="0" i="0" dirty="0">
                <a:solidFill>
                  <a:srgbClr val="D1D5DB"/>
                </a:solidFill>
                <a:effectLst/>
                <a:latin typeface="Söhne"/>
              </a:rPr>
              <a:t>: Choose an appropriate NLP model for fake news detection. Common choices include traditional machine learning models (e.g., Random Forest, Support Vector Machines) or deep learning models (e.g., LSTM, BERT).</a:t>
            </a:r>
          </a:p>
          <a:p>
            <a:endParaRPr lang="en-IN" dirty="0"/>
          </a:p>
        </p:txBody>
      </p:sp>
    </p:spTree>
    <p:extLst>
      <p:ext uri="{BB962C8B-B14F-4D97-AF65-F5344CB8AC3E}">
        <p14:creationId xmlns:p14="http://schemas.microsoft.com/office/powerpoint/2010/main" val="3492432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C6F65-A0BF-F092-CCE9-BF95109D7609}"/>
              </a:ext>
            </a:extLst>
          </p:cNvPr>
          <p:cNvSpPr>
            <a:spLocks noGrp="1"/>
          </p:cNvSpPr>
          <p:nvPr>
            <p:ph type="title"/>
          </p:nvPr>
        </p:nvSpPr>
        <p:spPr>
          <a:xfrm>
            <a:off x="3586163" y="618518"/>
            <a:ext cx="7461247" cy="1478570"/>
          </a:xfrm>
        </p:spPr>
        <p:txBody>
          <a:bodyPr/>
          <a:lstStyle/>
          <a:p>
            <a:r>
              <a:rPr lang="en-US" dirty="0">
                <a:solidFill>
                  <a:schemeClr val="bg1"/>
                </a:solidFill>
              </a:rPr>
              <a:t>Architecture:</a:t>
            </a:r>
            <a:endParaRPr lang="en-IN" dirty="0">
              <a:solidFill>
                <a:schemeClr val="bg1"/>
              </a:solidFill>
            </a:endParaRPr>
          </a:p>
        </p:txBody>
      </p:sp>
      <p:sp>
        <p:nvSpPr>
          <p:cNvPr id="3" name="Content Placeholder 2">
            <a:extLst>
              <a:ext uri="{FF2B5EF4-FFF2-40B4-BE49-F238E27FC236}">
                <a16:creationId xmlns:a16="http://schemas.microsoft.com/office/drawing/2014/main" id="{81BDCD92-8C2F-472F-9BF4-D3BCD3D1C3C4}"/>
              </a:ext>
            </a:extLst>
          </p:cNvPr>
          <p:cNvSpPr>
            <a:spLocks noGrp="1"/>
          </p:cNvSpPr>
          <p:nvPr>
            <p:ph idx="1"/>
          </p:nvPr>
        </p:nvSpPr>
        <p:spPr/>
        <p:txBody>
          <a:bodyPr>
            <a:normAutofit fontScale="92500"/>
          </a:bodyPr>
          <a:lstStyle/>
          <a:p>
            <a:pPr algn="l"/>
            <a:r>
              <a:rPr lang="en-US" b="0" i="0" dirty="0">
                <a:solidFill>
                  <a:srgbClr val="D1D5DB"/>
                </a:solidFill>
                <a:effectLst/>
                <a:latin typeface="Söhne"/>
              </a:rPr>
              <a:t>For this project, let's consider using a deep learning model like BERT (Bidirectional Encoder Representations from Transformers) for fake news detection:</a:t>
            </a:r>
          </a:p>
          <a:p>
            <a:pPr algn="l">
              <a:buFont typeface="Arial" panose="020B0604020202020204" pitchFamily="34" charset="0"/>
              <a:buChar char="•"/>
            </a:pPr>
            <a:r>
              <a:rPr lang="en-US" b="1" i="0" dirty="0">
                <a:solidFill>
                  <a:srgbClr val="D1D5DB"/>
                </a:solidFill>
                <a:effectLst/>
                <a:latin typeface="Söhne"/>
              </a:rPr>
              <a:t>Input</a:t>
            </a:r>
            <a:r>
              <a:rPr lang="en-US" b="0" i="0" dirty="0">
                <a:solidFill>
                  <a:srgbClr val="D1D5DB"/>
                </a:solidFill>
                <a:effectLst/>
                <a:latin typeface="Söhne"/>
              </a:rPr>
              <a:t>: Preprocessed text data (e.g., news articles or social media posts).</a:t>
            </a:r>
          </a:p>
          <a:p>
            <a:pPr algn="l">
              <a:buFont typeface="Arial" panose="020B0604020202020204" pitchFamily="34" charset="0"/>
              <a:buChar char="•"/>
            </a:pPr>
            <a:r>
              <a:rPr lang="en-US" b="1" i="0" dirty="0">
                <a:solidFill>
                  <a:srgbClr val="D1D5DB"/>
                </a:solidFill>
                <a:effectLst/>
                <a:latin typeface="Söhne"/>
              </a:rPr>
              <a:t>Model</a:t>
            </a:r>
            <a:r>
              <a:rPr lang="en-US" b="0" i="0" dirty="0">
                <a:solidFill>
                  <a:srgbClr val="D1D5DB"/>
                </a:solidFill>
                <a:effectLst/>
                <a:latin typeface="Söhne"/>
              </a:rPr>
              <a:t>: A pre-trained BERT model fine-tuned on the labeled dataset for binary classification (real or fake).</a:t>
            </a:r>
          </a:p>
          <a:p>
            <a:pPr algn="l">
              <a:buFont typeface="Arial" panose="020B0604020202020204" pitchFamily="34" charset="0"/>
              <a:buChar char="•"/>
            </a:pPr>
            <a:r>
              <a:rPr lang="en-US" b="1" i="0" dirty="0">
                <a:solidFill>
                  <a:srgbClr val="D1D5DB"/>
                </a:solidFill>
                <a:effectLst/>
                <a:latin typeface="Söhne"/>
              </a:rPr>
              <a:t>Output</a:t>
            </a:r>
            <a:r>
              <a:rPr lang="en-US" b="0" i="0" dirty="0">
                <a:solidFill>
                  <a:srgbClr val="D1D5DB"/>
                </a:solidFill>
                <a:effectLst/>
                <a:latin typeface="Söhne"/>
              </a:rPr>
              <a:t>: Binary classification output indicating whether the input text is real or fake news.</a:t>
            </a:r>
          </a:p>
          <a:p>
            <a:pPr algn="l"/>
            <a:endParaRPr lang="en-IN" b="1" dirty="0"/>
          </a:p>
        </p:txBody>
      </p:sp>
    </p:spTree>
    <p:extLst>
      <p:ext uri="{BB962C8B-B14F-4D97-AF65-F5344CB8AC3E}">
        <p14:creationId xmlns:p14="http://schemas.microsoft.com/office/powerpoint/2010/main" val="2207188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C17C2-53F7-C972-39AE-A740B8A85575}"/>
              </a:ext>
            </a:extLst>
          </p:cNvPr>
          <p:cNvSpPr>
            <a:spLocks noGrp="1"/>
          </p:cNvSpPr>
          <p:nvPr>
            <p:ph type="title"/>
          </p:nvPr>
        </p:nvSpPr>
        <p:spPr>
          <a:xfrm>
            <a:off x="3770313" y="561368"/>
            <a:ext cx="9905998" cy="1478570"/>
          </a:xfrm>
        </p:spPr>
        <p:txBody>
          <a:bodyPr/>
          <a:lstStyle/>
          <a:p>
            <a:r>
              <a:rPr lang="en-US" dirty="0">
                <a:solidFill>
                  <a:schemeClr val="bg1"/>
                </a:solidFill>
              </a:rPr>
              <a:t>Model training:</a:t>
            </a:r>
            <a:endParaRPr lang="en-IN" dirty="0">
              <a:solidFill>
                <a:schemeClr val="bg1"/>
              </a:solidFill>
            </a:endParaRPr>
          </a:p>
        </p:txBody>
      </p:sp>
      <p:sp>
        <p:nvSpPr>
          <p:cNvPr id="3" name="Content Placeholder 2">
            <a:extLst>
              <a:ext uri="{FF2B5EF4-FFF2-40B4-BE49-F238E27FC236}">
                <a16:creationId xmlns:a16="http://schemas.microsoft.com/office/drawing/2014/main" id="{F4C1AB4F-071A-46D1-976D-D2FD5D38876B}"/>
              </a:ext>
            </a:extLst>
          </p:cNvPr>
          <p:cNvSpPr>
            <a:spLocks noGrp="1"/>
          </p:cNvSpPr>
          <p:nvPr>
            <p:ph idx="1"/>
          </p:nvPr>
        </p:nvSpPr>
        <p:spPr/>
        <p:txBody>
          <a:bodyPr>
            <a:normAutofit fontScale="85000" lnSpcReduction="20000"/>
          </a:bodyPr>
          <a:lstStyle/>
          <a:p>
            <a:pPr algn="l">
              <a:buFont typeface="+mj-lt"/>
              <a:buAutoNum type="arabicPeriod"/>
            </a:pPr>
            <a:r>
              <a:rPr lang="en-US" b="1" i="0" dirty="0">
                <a:solidFill>
                  <a:srgbClr val="D1D5DB"/>
                </a:solidFill>
                <a:effectLst/>
                <a:latin typeface="Söhne"/>
              </a:rPr>
              <a:t>Data Splitting</a:t>
            </a:r>
            <a:r>
              <a:rPr lang="en-US" b="0" i="0" dirty="0">
                <a:solidFill>
                  <a:srgbClr val="D1D5DB"/>
                </a:solidFill>
                <a:effectLst/>
                <a:latin typeface="Söhne"/>
              </a:rPr>
              <a:t>: Split the dataset into training, validation, and test sets.</a:t>
            </a:r>
          </a:p>
          <a:p>
            <a:pPr algn="l">
              <a:buFont typeface="+mj-lt"/>
              <a:buAutoNum type="arabicPeriod"/>
            </a:pPr>
            <a:r>
              <a:rPr lang="en-US" b="1" i="0" dirty="0">
                <a:solidFill>
                  <a:srgbClr val="D1D5DB"/>
                </a:solidFill>
                <a:effectLst/>
                <a:latin typeface="Söhne"/>
              </a:rPr>
              <a:t>Model Initialization</a:t>
            </a:r>
            <a:r>
              <a:rPr lang="en-US" b="0" i="0" dirty="0">
                <a:solidFill>
                  <a:srgbClr val="D1D5DB"/>
                </a:solidFill>
                <a:effectLst/>
                <a:latin typeface="Söhne"/>
              </a:rPr>
              <a:t>: Load a pre-trained BERT model.</a:t>
            </a:r>
          </a:p>
          <a:p>
            <a:pPr algn="l">
              <a:buFont typeface="+mj-lt"/>
              <a:buAutoNum type="arabicPeriod"/>
            </a:pPr>
            <a:r>
              <a:rPr lang="en-US" b="1" i="0" dirty="0">
                <a:solidFill>
                  <a:srgbClr val="D1D5DB"/>
                </a:solidFill>
                <a:effectLst/>
                <a:latin typeface="Söhne"/>
              </a:rPr>
              <a:t>Fine-Tuning</a:t>
            </a:r>
            <a:r>
              <a:rPr lang="en-US" b="0" i="0" dirty="0">
                <a:solidFill>
                  <a:srgbClr val="D1D5DB"/>
                </a:solidFill>
                <a:effectLst/>
                <a:latin typeface="Söhne"/>
              </a:rPr>
              <a:t>: Fine-tune the BERT model on the training data using binary cross-entropy loss.</a:t>
            </a:r>
          </a:p>
          <a:p>
            <a:pPr algn="l">
              <a:buFont typeface="+mj-lt"/>
              <a:buAutoNum type="arabicPeriod"/>
            </a:pPr>
            <a:r>
              <a:rPr lang="en-US" b="1" i="0" dirty="0">
                <a:solidFill>
                  <a:srgbClr val="D1D5DB"/>
                </a:solidFill>
                <a:effectLst/>
                <a:latin typeface="Söhne"/>
              </a:rPr>
              <a:t>Hyperparameter Tuning</a:t>
            </a:r>
            <a:r>
              <a:rPr lang="en-US" b="0" i="0" dirty="0">
                <a:solidFill>
                  <a:srgbClr val="D1D5DB"/>
                </a:solidFill>
                <a:effectLst/>
                <a:latin typeface="Söhne"/>
              </a:rPr>
              <a:t>: Optimize hyperparameters, including learning rate, batch size, and dropout rates, using the validation set.</a:t>
            </a:r>
          </a:p>
          <a:p>
            <a:pPr algn="l">
              <a:buFont typeface="+mj-lt"/>
              <a:buAutoNum type="arabicPeriod"/>
            </a:pPr>
            <a:r>
              <a:rPr lang="en-US" b="1" i="0" dirty="0">
                <a:solidFill>
                  <a:srgbClr val="D1D5DB"/>
                </a:solidFill>
                <a:effectLst/>
                <a:latin typeface="Söhne"/>
              </a:rPr>
              <a:t>Model Evaluation</a:t>
            </a:r>
            <a:r>
              <a:rPr lang="en-US" b="0" i="0" dirty="0">
                <a:solidFill>
                  <a:srgbClr val="D1D5DB"/>
                </a:solidFill>
                <a:effectLst/>
                <a:latin typeface="Söhne"/>
              </a:rPr>
              <a:t>:</a:t>
            </a:r>
          </a:p>
          <a:p>
            <a:pPr marL="742950" lvl="1" indent="-285750" algn="l">
              <a:buFont typeface="+mj-lt"/>
              <a:buAutoNum type="arabicPeriod"/>
            </a:pPr>
            <a:r>
              <a:rPr lang="en-US" b="0" i="0" dirty="0">
                <a:solidFill>
                  <a:srgbClr val="D1D5DB"/>
                </a:solidFill>
                <a:effectLst/>
                <a:latin typeface="Söhne"/>
              </a:rPr>
              <a:t>Evaluate the model on the test set using metrics such as accuracy, precision, recall, F1-score, and ROC-AUC.</a:t>
            </a:r>
          </a:p>
          <a:p>
            <a:pPr marL="742950" lvl="1" indent="-285750" algn="l">
              <a:buFont typeface="+mj-lt"/>
              <a:buAutoNum type="arabicPeriod"/>
            </a:pPr>
            <a:r>
              <a:rPr lang="en-US" b="0" i="0" dirty="0">
                <a:solidFill>
                  <a:srgbClr val="D1D5DB"/>
                </a:solidFill>
                <a:effectLst/>
                <a:latin typeface="Söhne"/>
              </a:rPr>
              <a:t>Analyze confusion matrices to understand model performance.</a:t>
            </a:r>
          </a:p>
          <a:p>
            <a:endParaRPr lang="en-IN" dirty="0"/>
          </a:p>
        </p:txBody>
      </p:sp>
    </p:spTree>
    <p:extLst>
      <p:ext uri="{BB962C8B-B14F-4D97-AF65-F5344CB8AC3E}">
        <p14:creationId xmlns:p14="http://schemas.microsoft.com/office/powerpoint/2010/main" val="3715671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05FF3-8808-CC04-97BF-3255D3F5541E}"/>
              </a:ext>
            </a:extLst>
          </p:cNvPr>
          <p:cNvSpPr>
            <a:spLocks noGrp="1"/>
          </p:cNvSpPr>
          <p:nvPr>
            <p:ph type="title"/>
          </p:nvPr>
        </p:nvSpPr>
        <p:spPr>
          <a:xfrm>
            <a:off x="3929062" y="770917"/>
            <a:ext cx="7246936" cy="1478570"/>
          </a:xfrm>
        </p:spPr>
        <p:txBody>
          <a:bodyPr/>
          <a:lstStyle/>
          <a:p>
            <a:r>
              <a:rPr lang="en-US" dirty="0">
                <a:solidFill>
                  <a:schemeClr val="bg1"/>
                </a:solidFill>
              </a:rPr>
              <a:t>Development:</a:t>
            </a:r>
            <a:endParaRPr lang="en-IN" dirty="0">
              <a:solidFill>
                <a:schemeClr val="bg1"/>
              </a:solidFill>
            </a:endParaRPr>
          </a:p>
        </p:txBody>
      </p:sp>
      <p:sp>
        <p:nvSpPr>
          <p:cNvPr id="3" name="Content Placeholder 2">
            <a:extLst>
              <a:ext uri="{FF2B5EF4-FFF2-40B4-BE49-F238E27FC236}">
                <a16:creationId xmlns:a16="http://schemas.microsoft.com/office/drawing/2014/main" id="{09799221-227B-6542-BECB-FA5976210B90}"/>
              </a:ext>
            </a:extLst>
          </p:cNvPr>
          <p:cNvSpPr>
            <a:spLocks noGrp="1"/>
          </p:cNvSpPr>
          <p:nvPr>
            <p:ph idx="1"/>
          </p:nvPr>
        </p:nvSpPr>
        <p:spPr/>
        <p:txBody>
          <a:bodyPr/>
          <a:lstStyle/>
          <a:p>
            <a:pPr algn="l">
              <a:buFont typeface="Arial" panose="020B0604020202020204" pitchFamily="34" charset="0"/>
              <a:buChar char="•"/>
            </a:pPr>
            <a:r>
              <a:rPr lang="en-US" b="0" i="0" dirty="0">
                <a:solidFill>
                  <a:srgbClr val="D1D5DB"/>
                </a:solidFill>
                <a:effectLst/>
                <a:latin typeface="Söhne"/>
              </a:rPr>
              <a:t>Develop Python scripts or </a:t>
            </a:r>
            <a:r>
              <a:rPr lang="en-US" b="0" i="0" dirty="0" err="1">
                <a:solidFill>
                  <a:srgbClr val="D1D5DB"/>
                </a:solidFill>
                <a:effectLst/>
                <a:latin typeface="Söhne"/>
              </a:rPr>
              <a:t>Jupyter</a:t>
            </a:r>
            <a:r>
              <a:rPr lang="en-US" b="0" i="0" dirty="0">
                <a:solidFill>
                  <a:srgbClr val="D1D5DB"/>
                </a:solidFill>
                <a:effectLst/>
                <a:latin typeface="Söhne"/>
              </a:rPr>
              <a:t> notebooks for data preprocessing, feature extraction, model training, and evaluation.</a:t>
            </a:r>
          </a:p>
          <a:p>
            <a:pPr algn="l">
              <a:buFont typeface="Arial" panose="020B0604020202020204" pitchFamily="34" charset="0"/>
              <a:buChar char="•"/>
            </a:pPr>
            <a:r>
              <a:rPr lang="en-US" b="0" i="0" dirty="0">
                <a:solidFill>
                  <a:srgbClr val="D1D5DB"/>
                </a:solidFill>
                <a:effectLst/>
                <a:latin typeface="Söhne"/>
              </a:rPr>
              <a:t>Implement necessary functions for data loading, model building, and evaluation.</a:t>
            </a:r>
          </a:p>
          <a:p>
            <a:pPr algn="l">
              <a:buFont typeface="Arial" panose="020B0604020202020204" pitchFamily="34" charset="0"/>
              <a:buChar char="•"/>
            </a:pPr>
            <a:r>
              <a:rPr lang="en-US" b="0" i="0" dirty="0">
                <a:solidFill>
                  <a:srgbClr val="D1D5DB"/>
                </a:solidFill>
                <a:effectLst/>
                <a:latin typeface="Söhne"/>
              </a:rPr>
              <a:t>Ensure code modularity and documentation for easy maintenance.</a:t>
            </a:r>
          </a:p>
          <a:p>
            <a:endParaRPr lang="en-IN" dirty="0"/>
          </a:p>
        </p:txBody>
      </p:sp>
    </p:spTree>
    <p:extLst>
      <p:ext uri="{BB962C8B-B14F-4D97-AF65-F5344CB8AC3E}">
        <p14:creationId xmlns:p14="http://schemas.microsoft.com/office/powerpoint/2010/main" val="1525635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41D55-BF71-478C-F8BD-59EC741DEA2E}"/>
              </a:ext>
            </a:extLst>
          </p:cNvPr>
          <p:cNvSpPr>
            <a:spLocks noGrp="1"/>
          </p:cNvSpPr>
          <p:nvPr>
            <p:ph type="title"/>
          </p:nvPr>
        </p:nvSpPr>
        <p:spPr>
          <a:xfrm>
            <a:off x="3800475" y="618518"/>
            <a:ext cx="7246936" cy="1478570"/>
          </a:xfrm>
        </p:spPr>
        <p:txBody>
          <a:bodyPr/>
          <a:lstStyle/>
          <a:p>
            <a:r>
              <a:rPr lang="en-US" dirty="0">
                <a:solidFill>
                  <a:schemeClr val="bg1"/>
                </a:solidFill>
              </a:rPr>
              <a:t>User interface:</a:t>
            </a:r>
            <a:endParaRPr lang="en-IN" dirty="0">
              <a:solidFill>
                <a:schemeClr val="bg1"/>
              </a:solidFill>
            </a:endParaRPr>
          </a:p>
        </p:txBody>
      </p:sp>
      <p:sp>
        <p:nvSpPr>
          <p:cNvPr id="3" name="Content Placeholder 2">
            <a:extLst>
              <a:ext uri="{FF2B5EF4-FFF2-40B4-BE49-F238E27FC236}">
                <a16:creationId xmlns:a16="http://schemas.microsoft.com/office/drawing/2014/main" id="{1C92B28B-41E5-5056-1DC9-B36668FD44AE}"/>
              </a:ext>
            </a:extLst>
          </p:cNvPr>
          <p:cNvSpPr>
            <a:spLocks noGrp="1"/>
          </p:cNvSpPr>
          <p:nvPr>
            <p:ph idx="1"/>
          </p:nvPr>
        </p:nvSpPr>
        <p:spPr/>
        <p:txBody>
          <a:bodyPr>
            <a:normAutofit lnSpcReduction="10000"/>
          </a:bodyPr>
          <a:lstStyle/>
          <a:p>
            <a:pPr algn="l"/>
            <a:r>
              <a:rPr lang="en-US" b="0" i="0" dirty="0">
                <a:solidFill>
                  <a:srgbClr val="D1D5DB"/>
                </a:solidFill>
                <a:effectLst/>
                <a:latin typeface="Söhne"/>
              </a:rPr>
              <a:t>Create a user-friendly web-based interface for users to interact with the fake news detection system:</a:t>
            </a:r>
          </a:p>
          <a:p>
            <a:pPr algn="l">
              <a:buFont typeface="Arial" panose="020B0604020202020204" pitchFamily="34" charset="0"/>
              <a:buChar char="•"/>
            </a:pPr>
            <a:r>
              <a:rPr lang="en-US" b="0" i="0" dirty="0">
                <a:solidFill>
                  <a:srgbClr val="D1D5DB"/>
                </a:solidFill>
                <a:effectLst/>
                <a:latin typeface="Söhne"/>
              </a:rPr>
              <a:t>Input: Users can enter text or upload news articles or social media posts.</a:t>
            </a:r>
          </a:p>
          <a:p>
            <a:pPr algn="l">
              <a:buFont typeface="Arial" panose="020B0604020202020204" pitchFamily="34" charset="0"/>
              <a:buChar char="•"/>
            </a:pPr>
            <a:r>
              <a:rPr lang="en-US" b="0" i="0" dirty="0">
                <a:solidFill>
                  <a:srgbClr val="D1D5DB"/>
                </a:solidFill>
                <a:effectLst/>
                <a:latin typeface="Söhne"/>
              </a:rPr>
              <a:t>Output: Display the classification result (real or fake) along with confidence scores.</a:t>
            </a:r>
          </a:p>
          <a:p>
            <a:pPr algn="l">
              <a:buFont typeface="Arial" panose="020B0604020202020204" pitchFamily="34" charset="0"/>
              <a:buChar char="•"/>
            </a:pPr>
            <a:r>
              <a:rPr lang="en-US" b="0" i="0" dirty="0">
                <a:solidFill>
                  <a:srgbClr val="D1D5DB"/>
                </a:solidFill>
                <a:effectLst/>
                <a:latin typeface="Söhne"/>
              </a:rPr>
              <a:t>Design an intuitive and responsive user interface using frameworks like Flask, Django, or React.</a:t>
            </a:r>
          </a:p>
          <a:p>
            <a:endParaRPr lang="en-IN" dirty="0"/>
          </a:p>
        </p:txBody>
      </p:sp>
    </p:spTree>
    <p:extLst>
      <p:ext uri="{BB962C8B-B14F-4D97-AF65-F5344CB8AC3E}">
        <p14:creationId xmlns:p14="http://schemas.microsoft.com/office/powerpoint/2010/main" val="3347598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A1C4A-9E3D-6046-AC6F-D5B12E3ABB89}"/>
              </a:ext>
            </a:extLst>
          </p:cNvPr>
          <p:cNvSpPr>
            <a:spLocks noGrp="1"/>
          </p:cNvSpPr>
          <p:nvPr>
            <p:ph type="title"/>
          </p:nvPr>
        </p:nvSpPr>
        <p:spPr>
          <a:xfrm>
            <a:off x="4186238" y="489930"/>
            <a:ext cx="9518648" cy="1478570"/>
          </a:xfrm>
        </p:spPr>
        <p:txBody>
          <a:bodyPr/>
          <a:lstStyle/>
          <a:p>
            <a:r>
              <a:rPr lang="en-US" dirty="0">
                <a:solidFill>
                  <a:schemeClr val="bg1"/>
                </a:solidFill>
              </a:rPr>
              <a:t>Conclusion:</a:t>
            </a:r>
            <a:endParaRPr lang="en-IN" dirty="0">
              <a:solidFill>
                <a:schemeClr val="bg1"/>
              </a:solidFill>
            </a:endParaRPr>
          </a:p>
        </p:txBody>
      </p:sp>
      <p:sp>
        <p:nvSpPr>
          <p:cNvPr id="3" name="Content Placeholder 2">
            <a:extLst>
              <a:ext uri="{FF2B5EF4-FFF2-40B4-BE49-F238E27FC236}">
                <a16:creationId xmlns:a16="http://schemas.microsoft.com/office/drawing/2014/main" id="{7D81154F-9C47-C6A4-BDCF-FB930E1BEA10}"/>
              </a:ext>
            </a:extLst>
          </p:cNvPr>
          <p:cNvSpPr>
            <a:spLocks noGrp="1"/>
          </p:cNvSpPr>
          <p:nvPr>
            <p:ph idx="1"/>
          </p:nvPr>
        </p:nvSpPr>
        <p:spPr/>
        <p:txBody>
          <a:bodyPr>
            <a:normAutofit fontScale="92500" lnSpcReduction="10000"/>
          </a:bodyPr>
          <a:lstStyle/>
          <a:p>
            <a:pPr algn="l">
              <a:buFont typeface="Arial" panose="020B0604020202020204" pitchFamily="34" charset="0"/>
              <a:buChar char="•"/>
            </a:pPr>
            <a:r>
              <a:rPr lang="en-US" b="0" i="0" dirty="0">
                <a:solidFill>
                  <a:srgbClr val="D1D5DB"/>
                </a:solidFill>
                <a:effectLst/>
                <a:latin typeface="Söhne"/>
              </a:rPr>
              <a:t>Summarize the project's goals and objectives.</a:t>
            </a:r>
          </a:p>
          <a:p>
            <a:pPr algn="l">
              <a:buFont typeface="Arial" panose="020B0604020202020204" pitchFamily="34" charset="0"/>
              <a:buChar char="•"/>
            </a:pPr>
            <a:r>
              <a:rPr lang="en-US" b="0" i="0" dirty="0">
                <a:solidFill>
                  <a:srgbClr val="D1D5DB"/>
                </a:solidFill>
                <a:effectLst/>
                <a:latin typeface="Söhne"/>
              </a:rPr>
              <a:t>Highlight the significance of fake news detection in today's digital age.</a:t>
            </a:r>
          </a:p>
          <a:p>
            <a:pPr algn="l">
              <a:buFont typeface="Arial" panose="020B0604020202020204" pitchFamily="34" charset="0"/>
              <a:buChar char="•"/>
            </a:pPr>
            <a:r>
              <a:rPr lang="en-US" b="0" i="0" dirty="0">
                <a:solidFill>
                  <a:srgbClr val="D1D5DB"/>
                </a:solidFill>
                <a:effectLst/>
                <a:latin typeface="Söhne"/>
              </a:rPr>
              <a:t>Discuss the chosen architecture and model.</a:t>
            </a:r>
          </a:p>
          <a:p>
            <a:pPr algn="l">
              <a:buFont typeface="Arial" panose="020B0604020202020204" pitchFamily="34" charset="0"/>
              <a:buChar char="•"/>
            </a:pPr>
            <a:r>
              <a:rPr lang="en-US" b="0" i="0" dirty="0">
                <a:solidFill>
                  <a:srgbClr val="D1D5DB"/>
                </a:solidFill>
                <a:effectLst/>
                <a:latin typeface="Söhne"/>
              </a:rPr>
              <a:t>Present the model's performance metrics.</a:t>
            </a:r>
          </a:p>
          <a:p>
            <a:pPr algn="l">
              <a:buFont typeface="Arial" panose="020B0604020202020204" pitchFamily="34" charset="0"/>
              <a:buChar char="•"/>
            </a:pPr>
            <a:r>
              <a:rPr lang="en-US" b="0" i="0" dirty="0">
                <a:solidFill>
                  <a:srgbClr val="D1D5DB"/>
                </a:solidFill>
                <a:effectLst/>
                <a:latin typeface="Söhne"/>
              </a:rPr>
              <a:t>Reflect on challenges encountered during development.</a:t>
            </a:r>
          </a:p>
          <a:p>
            <a:pPr algn="l">
              <a:buFont typeface="Arial" panose="020B0604020202020204" pitchFamily="34" charset="0"/>
              <a:buChar char="•"/>
            </a:pPr>
            <a:r>
              <a:rPr lang="en-US" b="0" i="0" dirty="0">
                <a:solidFill>
                  <a:srgbClr val="D1D5DB"/>
                </a:solidFill>
                <a:effectLst/>
                <a:latin typeface="Söhne"/>
              </a:rPr>
              <a:t>Suggest potential improvements or future work, such as incorporating real-time data and improving model interpretability.</a:t>
            </a:r>
          </a:p>
          <a:p>
            <a:endParaRPr lang="en-IN" dirty="0"/>
          </a:p>
        </p:txBody>
      </p:sp>
    </p:spTree>
    <p:extLst>
      <p:ext uri="{BB962C8B-B14F-4D97-AF65-F5344CB8AC3E}">
        <p14:creationId xmlns:p14="http://schemas.microsoft.com/office/powerpoint/2010/main" val="30309574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22</TotalTime>
  <Words>675</Words>
  <Application>Microsoft Office PowerPoint</Application>
  <PresentationFormat>Widescreen</PresentationFormat>
  <Paragraphs>41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Söhne</vt:lpstr>
      <vt:lpstr>Tw Cen MT</vt:lpstr>
      <vt:lpstr>Circuit</vt:lpstr>
      <vt:lpstr>Fake news detection  using nlp</vt:lpstr>
      <vt:lpstr>Problem statement:</vt:lpstr>
      <vt:lpstr>solution</vt:lpstr>
      <vt:lpstr>Project overview:</vt:lpstr>
      <vt:lpstr>Architecture:</vt:lpstr>
      <vt:lpstr>Model training:</vt:lpstr>
      <vt:lpstr>Development:</vt:lpstr>
      <vt:lpstr>User interface: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detection  using nlp</dc:title>
  <dc:creator>CSE</dc:creator>
  <cp:lastModifiedBy>CSE</cp:lastModifiedBy>
  <cp:revision>2</cp:revision>
  <dcterms:created xsi:type="dcterms:W3CDTF">2023-09-27T04:14:00Z</dcterms:created>
  <dcterms:modified xsi:type="dcterms:W3CDTF">2023-10-11T08:04:03Z</dcterms:modified>
</cp:coreProperties>
</file>