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E3DB-E595-4944-95D4-A9F323693D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C4F4AF-33F3-42EC-A839-5274C5DE5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D600A-EB15-44B0-A26B-09AEEA226B3B}"/>
              </a:ext>
            </a:extLst>
          </p:cNvPr>
          <p:cNvSpPr>
            <a:spLocks noGrp="1"/>
          </p:cNvSpPr>
          <p:nvPr>
            <p:ph type="dt" sz="half" idx="10"/>
          </p:nvPr>
        </p:nvSpPr>
        <p:spPr/>
        <p:txBody>
          <a:bodyPr/>
          <a:lstStyle/>
          <a:p>
            <a:fld id="{FB390542-029F-4A50-A303-EFBFF154FA3F}" type="datetimeFigureOut">
              <a:rPr lang="en-US" smtClean="0"/>
              <a:t>1/23/2021</a:t>
            </a:fld>
            <a:endParaRPr lang="en-US"/>
          </a:p>
        </p:txBody>
      </p:sp>
      <p:sp>
        <p:nvSpPr>
          <p:cNvPr id="5" name="Footer Placeholder 4">
            <a:extLst>
              <a:ext uri="{FF2B5EF4-FFF2-40B4-BE49-F238E27FC236}">
                <a16:creationId xmlns:a16="http://schemas.microsoft.com/office/drawing/2014/main" id="{00A1F525-0B3F-4ED4-98EE-5BEF6382B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D4D96-53A0-47ED-B78A-6593F2DEB12B}"/>
              </a:ext>
            </a:extLst>
          </p:cNvPr>
          <p:cNvSpPr>
            <a:spLocks noGrp="1"/>
          </p:cNvSpPr>
          <p:nvPr>
            <p:ph type="sldNum" sz="quarter" idx="12"/>
          </p:nvPr>
        </p:nvSpPr>
        <p:spPr/>
        <p:txBody>
          <a:bodyPr/>
          <a:lstStyle/>
          <a:p>
            <a:fld id="{73A34950-4380-4A62-8395-1B015152A276}" type="slidenum">
              <a:rPr lang="en-US" smtClean="0"/>
              <a:t>‹#›</a:t>
            </a:fld>
            <a:endParaRPr lang="en-US"/>
          </a:p>
        </p:txBody>
      </p:sp>
    </p:spTree>
    <p:extLst>
      <p:ext uri="{BB962C8B-B14F-4D97-AF65-F5344CB8AC3E}">
        <p14:creationId xmlns:p14="http://schemas.microsoft.com/office/powerpoint/2010/main" val="71080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12FF-3A54-45B1-8F62-8F24C24F76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268425-2144-48AD-824D-ADC5E0C7EA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8ED27-18F3-469C-BAE1-87ABA061BCA6}"/>
              </a:ext>
            </a:extLst>
          </p:cNvPr>
          <p:cNvSpPr>
            <a:spLocks noGrp="1"/>
          </p:cNvSpPr>
          <p:nvPr>
            <p:ph type="dt" sz="half" idx="10"/>
          </p:nvPr>
        </p:nvSpPr>
        <p:spPr/>
        <p:txBody>
          <a:bodyPr/>
          <a:lstStyle/>
          <a:p>
            <a:fld id="{FB390542-029F-4A50-A303-EFBFF154FA3F}" type="datetimeFigureOut">
              <a:rPr lang="en-US" smtClean="0"/>
              <a:t>1/23/2021</a:t>
            </a:fld>
            <a:endParaRPr lang="en-US"/>
          </a:p>
        </p:txBody>
      </p:sp>
      <p:sp>
        <p:nvSpPr>
          <p:cNvPr id="5" name="Footer Placeholder 4">
            <a:extLst>
              <a:ext uri="{FF2B5EF4-FFF2-40B4-BE49-F238E27FC236}">
                <a16:creationId xmlns:a16="http://schemas.microsoft.com/office/drawing/2014/main" id="{8F2361F1-00AA-4D52-90EB-5CC9A5B55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B0FF5-5C46-4B2A-85BB-73C1C77B6132}"/>
              </a:ext>
            </a:extLst>
          </p:cNvPr>
          <p:cNvSpPr>
            <a:spLocks noGrp="1"/>
          </p:cNvSpPr>
          <p:nvPr>
            <p:ph type="sldNum" sz="quarter" idx="12"/>
          </p:nvPr>
        </p:nvSpPr>
        <p:spPr/>
        <p:txBody>
          <a:bodyPr/>
          <a:lstStyle/>
          <a:p>
            <a:fld id="{73A34950-4380-4A62-8395-1B015152A276}" type="slidenum">
              <a:rPr lang="en-US" smtClean="0"/>
              <a:t>‹#›</a:t>
            </a:fld>
            <a:endParaRPr lang="en-US"/>
          </a:p>
        </p:txBody>
      </p:sp>
    </p:spTree>
    <p:extLst>
      <p:ext uri="{BB962C8B-B14F-4D97-AF65-F5344CB8AC3E}">
        <p14:creationId xmlns:p14="http://schemas.microsoft.com/office/powerpoint/2010/main" val="414726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8BD62-4824-4DD0-9406-2D4995EC38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A92B62-2CFD-4F67-ADC5-6C92BFBBD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509B8-AC5B-45DC-8D25-1F0DE7EA49B8}"/>
              </a:ext>
            </a:extLst>
          </p:cNvPr>
          <p:cNvSpPr>
            <a:spLocks noGrp="1"/>
          </p:cNvSpPr>
          <p:nvPr>
            <p:ph type="dt" sz="half" idx="10"/>
          </p:nvPr>
        </p:nvSpPr>
        <p:spPr/>
        <p:txBody>
          <a:bodyPr/>
          <a:lstStyle/>
          <a:p>
            <a:fld id="{FB390542-029F-4A50-A303-EFBFF154FA3F}" type="datetimeFigureOut">
              <a:rPr lang="en-US" smtClean="0"/>
              <a:t>1/23/2021</a:t>
            </a:fld>
            <a:endParaRPr lang="en-US"/>
          </a:p>
        </p:txBody>
      </p:sp>
      <p:sp>
        <p:nvSpPr>
          <p:cNvPr id="5" name="Footer Placeholder 4">
            <a:extLst>
              <a:ext uri="{FF2B5EF4-FFF2-40B4-BE49-F238E27FC236}">
                <a16:creationId xmlns:a16="http://schemas.microsoft.com/office/drawing/2014/main" id="{597C67B7-E738-42FF-825A-93E83456C1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EFF48-E333-47D1-A007-1F8AD5D1D3C6}"/>
              </a:ext>
            </a:extLst>
          </p:cNvPr>
          <p:cNvSpPr>
            <a:spLocks noGrp="1"/>
          </p:cNvSpPr>
          <p:nvPr>
            <p:ph type="sldNum" sz="quarter" idx="12"/>
          </p:nvPr>
        </p:nvSpPr>
        <p:spPr/>
        <p:txBody>
          <a:bodyPr/>
          <a:lstStyle/>
          <a:p>
            <a:fld id="{73A34950-4380-4A62-8395-1B015152A276}" type="slidenum">
              <a:rPr lang="en-US" smtClean="0"/>
              <a:t>‹#›</a:t>
            </a:fld>
            <a:endParaRPr lang="en-US"/>
          </a:p>
        </p:txBody>
      </p:sp>
    </p:spTree>
    <p:extLst>
      <p:ext uri="{BB962C8B-B14F-4D97-AF65-F5344CB8AC3E}">
        <p14:creationId xmlns:p14="http://schemas.microsoft.com/office/powerpoint/2010/main" val="339435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BC44-DFA2-42FC-AC83-6DD1DE4D1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913417-0558-49E9-BDDB-AE13103D22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7819A-7E69-4503-89A1-33876796CF45}"/>
              </a:ext>
            </a:extLst>
          </p:cNvPr>
          <p:cNvSpPr>
            <a:spLocks noGrp="1"/>
          </p:cNvSpPr>
          <p:nvPr>
            <p:ph type="dt" sz="half" idx="10"/>
          </p:nvPr>
        </p:nvSpPr>
        <p:spPr/>
        <p:txBody>
          <a:bodyPr/>
          <a:lstStyle/>
          <a:p>
            <a:fld id="{FB390542-029F-4A50-A303-EFBFF154FA3F}" type="datetimeFigureOut">
              <a:rPr lang="en-US" smtClean="0"/>
              <a:t>1/23/2021</a:t>
            </a:fld>
            <a:endParaRPr lang="en-US"/>
          </a:p>
        </p:txBody>
      </p:sp>
      <p:sp>
        <p:nvSpPr>
          <p:cNvPr id="5" name="Footer Placeholder 4">
            <a:extLst>
              <a:ext uri="{FF2B5EF4-FFF2-40B4-BE49-F238E27FC236}">
                <a16:creationId xmlns:a16="http://schemas.microsoft.com/office/drawing/2014/main" id="{27130AD3-BF9F-4EB7-AFE9-EC3ED3180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4BA5B-CFE8-4F4B-B579-5102DC5DECD5}"/>
              </a:ext>
            </a:extLst>
          </p:cNvPr>
          <p:cNvSpPr>
            <a:spLocks noGrp="1"/>
          </p:cNvSpPr>
          <p:nvPr>
            <p:ph type="sldNum" sz="quarter" idx="12"/>
          </p:nvPr>
        </p:nvSpPr>
        <p:spPr/>
        <p:txBody>
          <a:bodyPr/>
          <a:lstStyle/>
          <a:p>
            <a:fld id="{73A34950-4380-4A62-8395-1B015152A276}" type="slidenum">
              <a:rPr lang="en-US" smtClean="0"/>
              <a:t>‹#›</a:t>
            </a:fld>
            <a:endParaRPr lang="en-US"/>
          </a:p>
        </p:txBody>
      </p:sp>
    </p:spTree>
    <p:extLst>
      <p:ext uri="{BB962C8B-B14F-4D97-AF65-F5344CB8AC3E}">
        <p14:creationId xmlns:p14="http://schemas.microsoft.com/office/powerpoint/2010/main" val="117786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21DD-D52B-4129-BCAE-1954E88F88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4A9B87-1AE2-4120-BD1B-0EFDEF022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ED4494-EA80-4E0F-8C32-3305A9ACE122}"/>
              </a:ext>
            </a:extLst>
          </p:cNvPr>
          <p:cNvSpPr>
            <a:spLocks noGrp="1"/>
          </p:cNvSpPr>
          <p:nvPr>
            <p:ph type="dt" sz="half" idx="10"/>
          </p:nvPr>
        </p:nvSpPr>
        <p:spPr/>
        <p:txBody>
          <a:bodyPr/>
          <a:lstStyle/>
          <a:p>
            <a:fld id="{FB390542-029F-4A50-A303-EFBFF154FA3F}" type="datetimeFigureOut">
              <a:rPr lang="en-US" smtClean="0"/>
              <a:t>1/23/2021</a:t>
            </a:fld>
            <a:endParaRPr lang="en-US"/>
          </a:p>
        </p:txBody>
      </p:sp>
      <p:sp>
        <p:nvSpPr>
          <p:cNvPr id="5" name="Footer Placeholder 4">
            <a:extLst>
              <a:ext uri="{FF2B5EF4-FFF2-40B4-BE49-F238E27FC236}">
                <a16:creationId xmlns:a16="http://schemas.microsoft.com/office/drawing/2014/main" id="{9A4AB47C-1B5F-472E-BA2E-1BCDEDE87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B2034-286D-4FC3-B708-D1B4231096FE}"/>
              </a:ext>
            </a:extLst>
          </p:cNvPr>
          <p:cNvSpPr>
            <a:spLocks noGrp="1"/>
          </p:cNvSpPr>
          <p:nvPr>
            <p:ph type="sldNum" sz="quarter" idx="12"/>
          </p:nvPr>
        </p:nvSpPr>
        <p:spPr/>
        <p:txBody>
          <a:bodyPr/>
          <a:lstStyle/>
          <a:p>
            <a:fld id="{73A34950-4380-4A62-8395-1B015152A276}" type="slidenum">
              <a:rPr lang="en-US" smtClean="0"/>
              <a:t>‹#›</a:t>
            </a:fld>
            <a:endParaRPr lang="en-US"/>
          </a:p>
        </p:txBody>
      </p:sp>
    </p:spTree>
    <p:extLst>
      <p:ext uri="{BB962C8B-B14F-4D97-AF65-F5344CB8AC3E}">
        <p14:creationId xmlns:p14="http://schemas.microsoft.com/office/powerpoint/2010/main" val="269009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059C-AED5-46A7-93BA-22D7396E7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0BF87-9E11-4883-B12C-61570B6C1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D7644F-D888-47AA-91F9-5FAB9C3A02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50E30A-62AA-432E-9BEA-3E2826AF9C6B}"/>
              </a:ext>
            </a:extLst>
          </p:cNvPr>
          <p:cNvSpPr>
            <a:spLocks noGrp="1"/>
          </p:cNvSpPr>
          <p:nvPr>
            <p:ph type="dt" sz="half" idx="10"/>
          </p:nvPr>
        </p:nvSpPr>
        <p:spPr/>
        <p:txBody>
          <a:bodyPr/>
          <a:lstStyle/>
          <a:p>
            <a:fld id="{FB390542-029F-4A50-A303-EFBFF154FA3F}" type="datetimeFigureOut">
              <a:rPr lang="en-US" smtClean="0"/>
              <a:t>1/23/2021</a:t>
            </a:fld>
            <a:endParaRPr lang="en-US"/>
          </a:p>
        </p:txBody>
      </p:sp>
      <p:sp>
        <p:nvSpPr>
          <p:cNvPr id="6" name="Footer Placeholder 5">
            <a:extLst>
              <a:ext uri="{FF2B5EF4-FFF2-40B4-BE49-F238E27FC236}">
                <a16:creationId xmlns:a16="http://schemas.microsoft.com/office/drawing/2014/main" id="{D11D6F63-982E-481C-BE4A-3274C446B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8FD7E-3DD2-49C5-A33B-F156D02494C8}"/>
              </a:ext>
            </a:extLst>
          </p:cNvPr>
          <p:cNvSpPr>
            <a:spLocks noGrp="1"/>
          </p:cNvSpPr>
          <p:nvPr>
            <p:ph type="sldNum" sz="quarter" idx="12"/>
          </p:nvPr>
        </p:nvSpPr>
        <p:spPr/>
        <p:txBody>
          <a:bodyPr/>
          <a:lstStyle/>
          <a:p>
            <a:fld id="{73A34950-4380-4A62-8395-1B015152A276}" type="slidenum">
              <a:rPr lang="en-US" smtClean="0"/>
              <a:t>‹#›</a:t>
            </a:fld>
            <a:endParaRPr lang="en-US"/>
          </a:p>
        </p:txBody>
      </p:sp>
    </p:spTree>
    <p:extLst>
      <p:ext uri="{BB962C8B-B14F-4D97-AF65-F5344CB8AC3E}">
        <p14:creationId xmlns:p14="http://schemas.microsoft.com/office/powerpoint/2010/main" val="2892797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DBF6-DEB6-4410-B7A8-666440917F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A6E605-8F73-44C9-9A87-C080D0760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60FC6C-1770-418D-BF4C-EE87BEAA0E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3E62F1-0A07-4508-B735-7BDC1A059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8590C8-B5BE-4C57-99DD-2C4810854C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F55DE4-2AB0-42EF-9C14-5115F9C7DE05}"/>
              </a:ext>
            </a:extLst>
          </p:cNvPr>
          <p:cNvSpPr>
            <a:spLocks noGrp="1"/>
          </p:cNvSpPr>
          <p:nvPr>
            <p:ph type="dt" sz="half" idx="10"/>
          </p:nvPr>
        </p:nvSpPr>
        <p:spPr/>
        <p:txBody>
          <a:bodyPr/>
          <a:lstStyle/>
          <a:p>
            <a:fld id="{FB390542-029F-4A50-A303-EFBFF154FA3F}" type="datetimeFigureOut">
              <a:rPr lang="en-US" smtClean="0"/>
              <a:t>1/23/2021</a:t>
            </a:fld>
            <a:endParaRPr lang="en-US"/>
          </a:p>
        </p:txBody>
      </p:sp>
      <p:sp>
        <p:nvSpPr>
          <p:cNvPr id="8" name="Footer Placeholder 7">
            <a:extLst>
              <a:ext uri="{FF2B5EF4-FFF2-40B4-BE49-F238E27FC236}">
                <a16:creationId xmlns:a16="http://schemas.microsoft.com/office/drawing/2014/main" id="{B201A2E0-3CEF-4A39-9FC2-A2C3CA4CE3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828E5C-500E-436E-BAEA-EFDE9D2DD05E}"/>
              </a:ext>
            </a:extLst>
          </p:cNvPr>
          <p:cNvSpPr>
            <a:spLocks noGrp="1"/>
          </p:cNvSpPr>
          <p:nvPr>
            <p:ph type="sldNum" sz="quarter" idx="12"/>
          </p:nvPr>
        </p:nvSpPr>
        <p:spPr/>
        <p:txBody>
          <a:bodyPr/>
          <a:lstStyle/>
          <a:p>
            <a:fld id="{73A34950-4380-4A62-8395-1B015152A276}" type="slidenum">
              <a:rPr lang="en-US" smtClean="0"/>
              <a:t>‹#›</a:t>
            </a:fld>
            <a:endParaRPr lang="en-US"/>
          </a:p>
        </p:txBody>
      </p:sp>
    </p:spTree>
    <p:extLst>
      <p:ext uri="{BB962C8B-B14F-4D97-AF65-F5344CB8AC3E}">
        <p14:creationId xmlns:p14="http://schemas.microsoft.com/office/powerpoint/2010/main" val="13389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F22F-0D98-4477-A0C7-C38A750C1E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F30F1B-3663-4D7B-B942-0F9880FD9F91}"/>
              </a:ext>
            </a:extLst>
          </p:cNvPr>
          <p:cNvSpPr>
            <a:spLocks noGrp="1"/>
          </p:cNvSpPr>
          <p:nvPr>
            <p:ph type="dt" sz="half" idx="10"/>
          </p:nvPr>
        </p:nvSpPr>
        <p:spPr/>
        <p:txBody>
          <a:bodyPr/>
          <a:lstStyle/>
          <a:p>
            <a:fld id="{FB390542-029F-4A50-A303-EFBFF154FA3F}" type="datetimeFigureOut">
              <a:rPr lang="en-US" smtClean="0"/>
              <a:t>1/23/2021</a:t>
            </a:fld>
            <a:endParaRPr lang="en-US"/>
          </a:p>
        </p:txBody>
      </p:sp>
      <p:sp>
        <p:nvSpPr>
          <p:cNvPr id="4" name="Footer Placeholder 3">
            <a:extLst>
              <a:ext uri="{FF2B5EF4-FFF2-40B4-BE49-F238E27FC236}">
                <a16:creationId xmlns:a16="http://schemas.microsoft.com/office/drawing/2014/main" id="{10FA8396-58B0-4B1F-836A-9D8227AC38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DFD30F-8E2E-4CE3-B620-B576D89C1E5F}"/>
              </a:ext>
            </a:extLst>
          </p:cNvPr>
          <p:cNvSpPr>
            <a:spLocks noGrp="1"/>
          </p:cNvSpPr>
          <p:nvPr>
            <p:ph type="sldNum" sz="quarter" idx="12"/>
          </p:nvPr>
        </p:nvSpPr>
        <p:spPr/>
        <p:txBody>
          <a:bodyPr/>
          <a:lstStyle/>
          <a:p>
            <a:fld id="{73A34950-4380-4A62-8395-1B015152A276}" type="slidenum">
              <a:rPr lang="en-US" smtClean="0"/>
              <a:t>‹#›</a:t>
            </a:fld>
            <a:endParaRPr lang="en-US"/>
          </a:p>
        </p:txBody>
      </p:sp>
    </p:spTree>
    <p:extLst>
      <p:ext uri="{BB962C8B-B14F-4D97-AF65-F5344CB8AC3E}">
        <p14:creationId xmlns:p14="http://schemas.microsoft.com/office/powerpoint/2010/main" val="480350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9C8DA-ADE5-4EC2-AFAE-9E53A8602DF6}"/>
              </a:ext>
            </a:extLst>
          </p:cNvPr>
          <p:cNvSpPr>
            <a:spLocks noGrp="1"/>
          </p:cNvSpPr>
          <p:nvPr>
            <p:ph type="dt" sz="half" idx="10"/>
          </p:nvPr>
        </p:nvSpPr>
        <p:spPr/>
        <p:txBody>
          <a:bodyPr/>
          <a:lstStyle/>
          <a:p>
            <a:fld id="{FB390542-029F-4A50-A303-EFBFF154FA3F}" type="datetimeFigureOut">
              <a:rPr lang="en-US" smtClean="0"/>
              <a:t>1/23/2021</a:t>
            </a:fld>
            <a:endParaRPr lang="en-US"/>
          </a:p>
        </p:txBody>
      </p:sp>
      <p:sp>
        <p:nvSpPr>
          <p:cNvPr id="3" name="Footer Placeholder 2">
            <a:extLst>
              <a:ext uri="{FF2B5EF4-FFF2-40B4-BE49-F238E27FC236}">
                <a16:creationId xmlns:a16="http://schemas.microsoft.com/office/drawing/2014/main" id="{BBC6F5F2-A315-4A63-9DF2-38997870E1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EBBA33-3B4F-49D2-9295-2897A0CC5CD4}"/>
              </a:ext>
            </a:extLst>
          </p:cNvPr>
          <p:cNvSpPr>
            <a:spLocks noGrp="1"/>
          </p:cNvSpPr>
          <p:nvPr>
            <p:ph type="sldNum" sz="quarter" idx="12"/>
          </p:nvPr>
        </p:nvSpPr>
        <p:spPr/>
        <p:txBody>
          <a:bodyPr/>
          <a:lstStyle/>
          <a:p>
            <a:fld id="{73A34950-4380-4A62-8395-1B015152A276}" type="slidenum">
              <a:rPr lang="en-US" smtClean="0"/>
              <a:t>‹#›</a:t>
            </a:fld>
            <a:endParaRPr lang="en-US"/>
          </a:p>
        </p:txBody>
      </p:sp>
    </p:spTree>
    <p:extLst>
      <p:ext uri="{BB962C8B-B14F-4D97-AF65-F5344CB8AC3E}">
        <p14:creationId xmlns:p14="http://schemas.microsoft.com/office/powerpoint/2010/main" val="136445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616F-D5AB-4516-B49F-829EF0987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EFE75B-7606-4F76-B653-B9E8E3F027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CABFB5-FA9A-4AF0-B067-09E4C1E29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6479CE-11BC-4503-8863-35418B5C417F}"/>
              </a:ext>
            </a:extLst>
          </p:cNvPr>
          <p:cNvSpPr>
            <a:spLocks noGrp="1"/>
          </p:cNvSpPr>
          <p:nvPr>
            <p:ph type="dt" sz="half" idx="10"/>
          </p:nvPr>
        </p:nvSpPr>
        <p:spPr/>
        <p:txBody>
          <a:bodyPr/>
          <a:lstStyle/>
          <a:p>
            <a:fld id="{FB390542-029F-4A50-A303-EFBFF154FA3F}" type="datetimeFigureOut">
              <a:rPr lang="en-US" smtClean="0"/>
              <a:t>1/23/2021</a:t>
            </a:fld>
            <a:endParaRPr lang="en-US"/>
          </a:p>
        </p:txBody>
      </p:sp>
      <p:sp>
        <p:nvSpPr>
          <p:cNvPr id="6" name="Footer Placeholder 5">
            <a:extLst>
              <a:ext uri="{FF2B5EF4-FFF2-40B4-BE49-F238E27FC236}">
                <a16:creationId xmlns:a16="http://schemas.microsoft.com/office/drawing/2014/main" id="{3BFD423D-57DE-4B65-ABB8-6C89193CBF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0EFC4-10F9-4BAC-BC7D-E86E6A6DA042}"/>
              </a:ext>
            </a:extLst>
          </p:cNvPr>
          <p:cNvSpPr>
            <a:spLocks noGrp="1"/>
          </p:cNvSpPr>
          <p:nvPr>
            <p:ph type="sldNum" sz="quarter" idx="12"/>
          </p:nvPr>
        </p:nvSpPr>
        <p:spPr/>
        <p:txBody>
          <a:bodyPr/>
          <a:lstStyle/>
          <a:p>
            <a:fld id="{73A34950-4380-4A62-8395-1B015152A276}" type="slidenum">
              <a:rPr lang="en-US" smtClean="0"/>
              <a:t>‹#›</a:t>
            </a:fld>
            <a:endParaRPr lang="en-US"/>
          </a:p>
        </p:txBody>
      </p:sp>
    </p:spTree>
    <p:extLst>
      <p:ext uri="{BB962C8B-B14F-4D97-AF65-F5344CB8AC3E}">
        <p14:creationId xmlns:p14="http://schemas.microsoft.com/office/powerpoint/2010/main" val="63225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8751-68BB-4EBC-A8C9-ABE94DAC4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87BB31-8A01-4A88-8C54-F73D780BF9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E36B07-B478-4CD2-82B5-51C2B6F2B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84069-0C01-42B4-AAE8-9E9D91CEE302}"/>
              </a:ext>
            </a:extLst>
          </p:cNvPr>
          <p:cNvSpPr>
            <a:spLocks noGrp="1"/>
          </p:cNvSpPr>
          <p:nvPr>
            <p:ph type="dt" sz="half" idx="10"/>
          </p:nvPr>
        </p:nvSpPr>
        <p:spPr/>
        <p:txBody>
          <a:bodyPr/>
          <a:lstStyle/>
          <a:p>
            <a:fld id="{FB390542-029F-4A50-A303-EFBFF154FA3F}" type="datetimeFigureOut">
              <a:rPr lang="en-US" smtClean="0"/>
              <a:t>1/23/2021</a:t>
            </a:fld>
            <a:endParaRPr lang="en-US"/>
          </a:p>
        </p:txBody>
      </p:sp>
      <p:sp>
        <p:nvSpPr>
          <p:cNvPr id="6" name="Footer Placeholder 5">
            <a:extLst>
              <a:ext uri="{FF2B5EF4-FFF2-40B4-BE49-F238E27FC236}">
                <a16:creationId xmlns:a16="http://schemas.microsoft.com/office/drawing/2014/main" id="{F00549C7-57D5-45C3-BF51-959021E84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4EFA3E-958B-4B22-952E-D4E068E89AA3}"/>
              </a:ext>
            </a:extLst>
          </p:cNvPr>
          <p:cNvSpPr>
            <a:spLocks noGrp="1"/>
          </p:cNvSpPr>
          <p:nvPr>
            <p:ph type="sldNum" sz="quarter" idx="12"/>
          </p:nvPr>
        </p:nvSpPr>
        <p:spPr/>
        <p:txBody>
          <a:bodyPr/>
          <a:lstStyle/>
          <a:p>
            <a:fld id="{73A34950-4380-4A62-8395-1B015152A276}" type="slidenum">
              <a:rPr lang="en-US" smtClean="0"/>
              <a:t>‹#›</a:t>
            </a:fld>
            <a:endParaRPr lang="en-US"/>
          </a:p>
        </p:txBody>
      </p:sp>
    </p:spTree>
    <p:extLst>
      <p:ext uri="{BB962C8B-B14F-4D97-AF65-F5344CB8AC3E}">
        <p14:creationId xmlns:p14="http://schemas.microsoft.com/office/powerpoint/2010/main" val="22446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556305-A294-4EC7-8FA9-645DCFC96C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2AFB31-590B-487E-AAFA-80F76BD2F9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3A1AC6-B85A-4433-BEAA-9D954B66AA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90542-029F-4A50-A303-EFBFF154FA3F}" type="datetimeFigureOut">
              <a:rPr lang="en-US" smtClean="0"/>
              <a:t>1/23/2021</a:t>
            </a:fld>
            <a:endParaRPr lang="en-US"/>
          </a:p>
        </p:txBody>
      </p:sp>
      <p:sp>
        <p:nvSpPr>
          <p:cNvPr id="5" name="Footer Placeholder 4">
            <a:extLst>
              <a:ext uri="{FF2B5EF4-FFF2-40B4-BE49-F238E27FC236}">
                <a16:creationId xmlns:a16="http://schemas.microsoft.com/office/drawing/2014/main" id="{AB9E9F21-01D8-4F3A-A4E1-07F9B883F6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E42832-62F6-4DA0-BE93-C48B5D094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34950-4380-4A62-8395-1B015152A276}" type="slidenum">
              <a:rPr lang="en-US" smtClean="0"/>
              <a:t>‹#›</a:t>
            </a:fld>
            <a:endParaRPr lang="en-US"/>
          </a:p>
        </p:txBody>
      </p:sp>
    </p:spTree>
    <p:extLst>
      <p:ext uri="{BB962C8B-B14F-4D97-AF65-F5344CB8AC3E}">
        <p14:creationId xmlns:p14="http://schemas.microsoft.com/office/powerpoint/2010/main" val="3964980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88566-272C-4937-A9FD-89602503E0D7}"/>
              </a:ext>
            </a:extLst>
          </p:cNvPr>
          <p:cNvSpPr>
            <a:spLocks noGrp="1"/>
          </p:cNvSpPr>
          <p:nvPr>
            <p:ph type="ctrTitle"/>
          </p:nvPr>
        </p:nvSpPr>
        <p:spPr>
          <a:xfrm>
            <a:off x="1329766" y="1146412"/>
            <a:ext cx="9014348" cy="2402006"/>
          </a:xfrm>
        </p:spPr>
        <p:txBody>
          <a:bodyPr anchor="b">
            <a:normAutofit/>
          </a:bodyPr>
          <a:lstStyle/>
          <a:p>
            <a:pPr algn="l"/>
            <a:r>
              <a:rPr lang="en-US" sz="4800"/>
              <a:t>The Battle of Neighborhoods </a:t>
            </a:r>
            <a:br>
              <a:rPr lang="en-US" sz="4800"/>
            </a:br>
            <a:r>
              <a:rPr lang="en-US" sz="4800"/>
              <a:t>Finding a Better Place in Scarborough, Toronto</a:t>
            </a:r>
          </a:p>
        </p:txBody>
      </p:sp>
      <p:sp>
        <p:nvSpPr>
          <p:cNvPr id="21" name="Rectangle 2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FB3CE09-6F9F-47F4-AABF-A6AE7ADD3BD5}"/>
              </a:ext>
            </a:extLst>
          </p:cNvPr>
          <p:cNvSpPr>
            <a:spLocks noGrp="1"/>
          </p:cNvSpPr>
          <p:nvPr>
            <p:ph type="subTitle" idx="1"/>
          </p:nvPr>
        </p:nvSpPr>
        <p:spPr>
          <a:xfrm>
            <a:off x="1329765" y="4892722"/>
            <a:ext cx="6387155" cy="1078173"/>
          </a:xfrm>
        </p:spPr>
        <p:txBody>
          <a:bodyPr anchor="ctr">
            <a:normAutofit/>
          </a:bodyPr>
          <a:lstStyle/>
          <a:p>
            <a:pPr algn="l"/>
            <a:r>
              <a:rPr lang="en-US">
                <a:solidFill>
                  <a:srgbClr val="FFFFFF"/>
                </a:solidFill>
              </a:rPr>
              <a:t>Final Report - Capstone Project </a:t>
            </a:r>
          </a:p>
          <a:p>
            <a:pPr algn="l"/>
            <a:endParaRPr lang="en-US">
              <a:solidFill>
                <a:srgbClr val="FFFFFF"/>
              </a:solidFill>
            </a:endParaRPr>
          </a:p>
        </p:txBody>
      </p:sp>
    </p:spTree>
    <p:extLst>
      <p:ext uri="{BB962C8B-B14F-4D97-AF65-F5344CB8AC3E}">
        <p14:creationId xmlns:p14="http://schemas.microsoft.com/office/powerpoint/2010/main" val="389698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7A61-EE87-4A03-810D-925CD40A5EB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Introduction</a:t>
            </a:r>
          </a:p>
        </p:txBody>
      </p:sp>
      <p:sp>
        <p:nvSpPr>
          <p:cNvPr id="3" name="Content Placeholder 2">
            <a:extLst>
              <a:ext uri="{FF2B5EF4-FFF2-40B4-BE49-F238E27FC236}">
                <a16:creationId xmlns:a16="http://schemas.microsoft.com/office/drawing/2014/main" id="{03DBB7FD-E6E7-4796-991F-C022FF5CB8E0}"/>
              </a:ext>
            </a:extLst>
          </p:cNvPr>
          <p:cNvSpPr>
            <a:spLocks noGrp="1"/>
          </p:cNvSpPr>
          <p:nvPr>
            <p:ph idx="1"/>
          </p:nvPr>
        </p:nvSpPr>
        <p:spPr>
          <a:xfrm>
            <a:off x="4810259" y="649480"/>
            <a:ext cx="6555347" cy="5546047"/>
          </a:xfrm>
        </p:spPr>
        <p:txBody>
          <a:bodyPr anchor="ctr">
            <a:normAutofit/>
          </a:bodyPr>
          <a:lstStyle/>
          <a:p>
            <a:r>
              <a:rPr lang="en-US" sz="2000"/>
              <a:t>Migration to Canada</a:t>
            </a:r>
          </a:p>
          <a:p>
            <a:r>
              <a:rPr lang="en-US" sz="2000"/>
              <a:t>Explore better facilities in neighborhood</a:t>
            </a:r>
          </a:p>
          <a:p>
            <a:r>
              <a:rPr lang="en-US" sz="2000"/>
              <a:t>Cafe, School, Supermarket, medical shops, grocery shops, mall, theatre, hospital, like minded people, etc.</a:t>
            </a:r>
          </a:p>
          <a:p>
            <a:r>
              <a:rPr lang="en-US" sz="200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waste-water and excrement conveyed in sewers and recreational facilities.</a:t>
            </a:r>
          </a:p>
          <a:p>
            <a:endParaRPr lang="en-US" sz="2000"/>
          </a:p>
          <a:p>
            <a:endParaRPr lang="en-US" sz="2000"/>
          </a:p>
          <a:p>
            <a:endParaRPr lang="en-US" sz="2000" dirty="0"/>
          </a:p>
        </p:txBody>
      </p:sp>
    </p:spTree>
    <p:extLst>
      <p:ext uri="{BB962C8B-B14F-4D97-AF65-F5344CB8AC3E}">
        <p14:creationId xmlns:p14="http://schemas.microsoft.com/office/powerpoint/2010/main" val="139527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7A61-EE87-4A03-810D-925CD40A5EBF}"/>
              </a:ext>
            </a:extLst>
          </p:cNvPr>
          <p:cNvSpPr>
            <a:spLocks noGrp="1"/>
          </p:cNvSpPr>
          <p:nvPr>
            <p:ph type="title"/>
          </p:nvPr>
        </p:nvSpPr>
        <p:spPr>
          <a:xfrm>
            <a:off x="466722" y="586855"/>
            <a:ext cx="3201366" cy="3387497"/>
          </a:xfrm>
        </p:spPr>
        <p:txBody>
          <a:bodyPr anchor="b">
            <a:normAutofit/>
          </a:bodyPr>
          <a:lstStyle/>
          <a:p>
            <a:pPr algn="r"/>
            <a:r>
              <a:rPr lang="en-US" sz="4000" dirty="0" err="1">
                <a:solidFill>
                  <a:srgbClr val="FFFFFF"/>
                </a:solidFill>
              </a:rPr>
              <a:t>FourSquare</a:t>
            </a:r>
            <a:r>
              <a:rPr lang="en-US" sz="4000" dirty="0">
                <a:solidFill>
                  <a:srgbClr val="FFFFFF"/>
                </a:solidFill>
              </a:rPr>
              <a:t> API</a:t>
            </a:r>
          </a:p>
        </p:txBody>
      </p:sp>
      <p:sp>
        <p:nvSpPr>
          <p:cNvPr id="3" name="Content Placeholder 2">
            <a:extLst>
              <a:ext uri="{FF2B5EF4-FFF2-40B4-BE49-F238E27FC236}">
                <a16:creationId xmlns:a16="http://schemas.microsoft.com/office/drawing/2014/main" id="{03DBB7FD-E6E7-4796-991F-C022FF5CB8E0}"/>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Choosing a radius of 100m for every location.</a:t>
            </a:r>
          </a:p>
          <a:p>
            <a:pPr marL="0" indent="0">
              <a:buNone/>
            </a:pPr>
            <a:r>
              <a:rPr lang="en-US" sz="2000" dirty="0"/>
              <a:t>The data retrieved from Foursquare contained information of venues within a specified distance of the longitude and latitude of the postcodes. The information obtained per </a:t>
            </a:r>
            <a:r>
              <a:rPr lang="en-US" sz="2000" dirty="0" err="1"/>
              <a:t>venu</a:t>
            </a:r>
            <a:r>
              <a:rPr lang="en-US" sz="2000" dirty="0"/>
              <a:t> as follows:</a:t>
            </a:r>
          </a:p>
          <a:p>
            <a:pPr marL="457200" indent="-457200">
              <a:buFont typeface="+mj-lt"/>
              <a:buAutoNum type="arabicPeriod"/>
            </a:pPr>
            <a:r>
              <a:rPr lang="en-US" sz="2000" dirty="0"/>
              <a:t>Neighborhood</a:t>
            </a:r>
          </a:p>
          <a:p>
            <a:pPr marL="457200" indent="-457200">
              <a:buFont typeface="+mj-lt"/>
              <a:buAutoNum type="arabicPeriod"/>
            </a:pPr>
            <a:r>
              <a:rPr lang="en-US" sz="2000" dirty="0"/>
              <a:t>Neighborhood Latitude</a:t>
            </a:r>
          </a:p>
          <a:p>
            <a:pPr marL="457200" indent="-457200">
              <a:buFont typeface="+mj-lt"/>
              <a:buAutoNum type="arabicPeriod"/>
            </a:pPr>
            <a:r>
              <a:rPr lang="en-US" sz="2000" dirty="0"/>
              <a:t>Neighborhood Longitude</a:t>
            </a:r>
          </a:p>
          <a:p>
            <a:pPr marL="457200" indent="-457200">
              <a:buFont typeface="+mj-lt"/>
              <a:buAutoNum type="arabicPeriod"/>
            </a:pPr>
            <a:r>
              <a:rPr lang="en-US" sz="2000" dirty="0"/>
              <a:t>Venue</a:t>
            </a:r>
          </a:p>
          <a:p>
            <a:pPr marL="457200" indent="-457200">
              <a:buFont typeface="+mj-lt"/>
              <a:buAutoNum type="arabicPeriod"/>
            </a:pPr>
            <a:r>
              <a:rPr lang="en-US" sz="2000" dirty="0"/>
              <a:t>Name of the venue e.g. the name of a store or restaurant</a:t>
            </a:r>
          </a:p>
          <a:p>
            <a:pPr marL="457200" indent="-457200">
              <a:buFont typeface="+mj-lt"/>
              <a:buAutoNum type="arabicPeriod"/>
            </a:pPr>
            <a:r>
              <a:rPr lang="en-US" sz="2000" dirty="0"/>
              <a:t>Venue Latitude</a:t>
            </a:r>
          </a:p>
          <a:p>
            <a:pPr marL="457200" indent="-457200">
              <a:buFont typeface="+mj-lt"/>
              <a:buAutoNum type="arabicPeriod"/>
            </a:pPr>
            <a:r>
              <a:rPr lang="en-US" sz="2000" dirty="0"/>
              <a:t>Venue Longitude</a:t>
            </a:r>
          </a:p>
          <a:p>
            <a:pPr marL="457200" indent="-457200">
              <a:buFont typeface="+mj-lt"/>
              <a:buAutoNum type="arabicPeriod"/>
            </a:pPr>
            <a:r>
              <a:rPr lang="en-US" sz="2000" dirty="0"/>
              <a:t>Venue Category</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4089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7A61-EE87-4A03-810D-925CD40A5EBF}"/>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Map of Scarborough</a:t>
            </a:r>
          </a:p>
        </p:txBody>
      </p:sp>
      <p:pic>
        <p:nvPicPr>
          <p:cNvPr id="13" name="Picture 12" descr="Map&#10;&#10;Description automatically generated">
            <a:extLst>
              <a:ext uri="{FF2B5EF4-FFF2-40B4-BE49-F238E27FC236}">
                <a16:creationId xmlns:a16="http://schemas.microsoft.com/office/drawing/2014/main" id="{6B4863A9-1DB0-470A-B949-0110C56136D7}"/>
              </a:ext>
            </a:extLst>
          </p:cNvPr>
          <p:cNvPicPr/>
          <p:nvPr/>
        </p:nvPicPr>
        <p:blipFill>
          <a:blip r:embed="rId2">
            <a:extLst>
              <a:ext uri="{28A0092B-C50C-407E-A947-70E740481C1C}">
                <a14:useLocalDpi xmlns:a14="http://schemas.microsoft.com/office/drawing/2010/main" val="0"/>
              </a:ext>
            </a:extLst>
          </a:blip>
          <a:stretch>
            <a:fillRect/>
          </a:stretch>
        </p:blipFill>
        <p:spPr>
          <a:xfrm>
            <a:off x="4037826" y="701360"/>
            <a:ext cx="7832994" cy="5455280"/>
          </a:xfrm>
          <a:prstGeom prst="rect">
            <a:avLst/>
          </a:prstGeom>
        </p:spPr>
      </p:pic>
    </p:spTree>
    <p:extLst>
      <p:ext uri="{BB962C8B-B14F-4D97-AF65-F5344CB8AC3E}">
        <p14:creationId xmlns:p14="http://schemas.microsoft.com/office/powerpoint/2010/main" val="18336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7A61-EE87-4A03-810D-925CD40A5EBF}"/>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Methodology</a:t>
            </a:r>
          </a:p>
        </p:txBody>
      </p:sp>
      <p:sp>
        <p:nvSpPr>
          <p:cNvPr id="3" name="Content Placeholder 2">
            <a:extLst>
              <a:ext uri="{FF2B5EF4-FFF2-40B4-BE49-F238E27FC236}">
                <a16:creationId xmlns:a16="http://schemas.microsoft.com/office/drawing/2014/main" id="{03DBB7FD-E6E7-4796-991F-C022FF5CB8E0}"/>
              </a:ext>
            </a:extLst>
          </p:cNvPr>
          <p:cNvSpPr>
            <a:spLocks noGrp="1"/>
          </p:cNvSpPr>
          <p:nvPr>
            <p:ph idx="1"/>
          </p:nvPr>
        </p:nvSpPr>
        <p:spPr>
          <a:xfrm>
            <a:off x="4810259" y="649480"/>
            <a:ext cx="6555347" cy="5546047"/>
          </a:xfrm>
        </p:spPr>
        <p:txBody>
          <a:bodyPr anchor="ctr">
            <a:normAutofit/>
          </a:bodyPr>
          <a:lstStyle/>
          <a:p>
            <a:pPr marL="0" indent="0">
              <a:buNone/>
            </a:pPr>
            <a:r>
              <a:rPr lang="en-US" sz="1800" b="1" dirty="0"/>
              <a:t>Clustering</a:t>
            </a:r>
            <a:r>
              <a:rPr lang="en-US" sz="1800" dirty="0"/>
              <a:t> - 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marL="0" indent="0">
              <a:buNone/>
            </a:pPr>
            <a:endParaRPr lang="en-US" sz="1800" dirty="0"/>
          </a:p>
          <a:p>
            <a:pPr marL="0" indent="0">
              <a:buNone/>
            </a:pPr>
            <a:r>
              <a:rPr lang="en-US" sz="1800" b="1" dirty="0"/>
              <a:t>K-means clustering </a:t>
            </a:r>
            <a:r>
              <a:rPr lang="en-US" sz="1800" dirty="0"/>
              <a:t>- Using credentials of Foursquare API features of near-by places of the neighborhoods would be mined. Due to http request limitations the number of places per neighborhood parameter would reasonably be set to 100 and the radius parameter would be set to 500.</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498932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7A61-EE87-4A03-810D-925CD40A5EB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Result – Clusters in Scarborough</a:t>
            </a:r>
            <a:endParaRPr lang="en-US" sz="4000" dirty="0">
              <a:solidFill>
                <a:srgbClr val="FFFFFF"/>
              </a:solidFill>
            </a:endParaRPr>
          </a:p>
        </p:txBody>
      </p:sp>
      <p:pic>
        <p:nvPicPr>
          <p:cNvPr id="13" name="Picture 12" descr="Map&#10;&#10;Description automatically generated">
            <a:extLst>
              <a:ext uri="{FF2B5EF4-FFF2-40B4-BE49-F238E27FC236}">
                <a16:creationId xmlns:a16="http://schemas.microsoft.com/office/drawing/2014/main" id="{738987E4-0246-4FB7-9E80-AF058EC8139C}"/>
              </a:ext>
            </a:extLst>
          </p:cNvPr>
          <p:cNvPicPr/>
          <p:nvPr/>
        </p:nvPicPr>
        <p:blipFill>
          <a:blip r:embed="rId2">
            <a:extLst>
              <a:ext uri="{28A0092B-C50C-407E-A947-70E740481C1C}">
                <a14:useLocalDpi xmlns:a14="http://schemas.microsoft.com/office/drawing/2010/main" val="0"/>
              </a:ext>
            </a:extLst>
          </a:blip>
          <a:stretch>
            <a:fillRect/>
          </a:stretch>
        </p:blipFill>
        <p:spPr>
          <a:xfrm>
            <a:off x="4037826" y="821563"/>
            <a:ext cx="8018186" cy="5235149"/>
          </a:xfrm>
          <a:prstGeom prst="rect">
            <a:avLst/>
          </a:prstGeom>
        </p:spPr>
      </p:pic>
    </p:spTree>
    <p:extLst>
      <p:ext uri="{BB962C8B-B14F-4D97-AF65-F5344CB8AC3E}">
        <p14:creationId xmlns:p14="http://schemas.microsoft.com/office/powerpoint/2010/main" val="371498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7A61-EE87-4A03-810D-925CD40A5EBF}"/>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Result – Avg House Price per cluster</a:t>
            </a:r>
          </a:p>
        </p:txBody>
      </p:sp>
      <p:pic>
        <p:nvPicPr>
          <p:cNvPr id="11" name="Picture 10" descr="Chart, bar chart&#10;&#10;Description automatically generated">
            <a:extLst>
              <a:ext uri="{FF2B5EF4-FFF2-40B4-BE49-F238E27FC236}">
                <a16:creationId xmlns:a16="http://schemas.microsoft.com/office/drawing/2014/main" id="{CB289254-53D8-41AC-948D-DA34EF27815B}"/>
              </a:ext>
            </a:extLst>
          </p:cNvPr>
          <p:cNvPicPr/>
          <p:nvPr/>
        </p:nvPicPr>
        <p:blipFill>
          <a:blip r:embed="rId2">
            <a:extLst>
              <a:ext uri="{28A0092B-C50C-407E-A947-70E740481C1C}">
                <a14:useLocalDpi xmlns:a14="http://schemas.microsoft.com/office/drawing/2010/main" val="0"/>
              </a:ext>
            </a:extLst>
          </a:blip>
          <a:stretch>
            <a:fillRect/>
          </a:stretch>
        </p:blipFill>
        <p:spPr>
          <a:xfrm>
            <a:off x="4037826" y="638610"/>
            <a:ext cx="8018186" cy="5560500"/>
          </a:xfrm>
          <a:prstGeom prst="rect">
            <a:avLst/>
          </a:prstGeom>
        </p:spPr>
      </p:pic>
    </p:spTree>
    <p:extLst>
      <p:ext uri="{BB962C8B-B14F-4D97-AF65-F5344CB8AC3E}">
        <p14:creationId xmlns:p14="http://schemas.microsoft.com/office/powerpoint/2010/main" val="1385588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7A61-EE87-4A03-810D-925CD40A5EBF}"/>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Result – School Rating by cluster</a:t>
            </a:r>
          </a:p>
        </p:txBody>
      </p:sp>
      <p:pic>
        <p:nvPicPr>
          <p:cNvPr id="12" name="Picture 11" descr="Chart, bar chart&#10;&#10;Description automatically generated">
            <a:extLst>
              <a:ext uri="{FF2B5EF4-FFF2-40B4-BE49-F238E27FC236}">
                <a16:creationId xmlns:a16="http://schemas.microsoft.com/office/drawing/2014/main" id="{F24B7B90-3567-4CE9-8F40-8628CE0CA0F7}"/>
              </a:ext>
            </a:extLst>
          </p:cNvPr>
          <p:cNvPicPr/>
          <p:nvPr/>
        </p:nvPicPr>
        <p:blipFill>
          <a:blip r:embed="rId2">
            <a:extLst>
              <a:ext uri="{28A0092B-C50C-407E-A947-70E740481C1C}">
                <a14:useLocalDpi xmlns:a14="http://schemas.microsoft.com/office/drawing/2010/main" val="0"/>
              </a:ext>
            </a:extLst>
          </a:blip>
          <a:stretch>
            <a:fillRect/>
          </a:stretch>
        </p:blipFill>
        <p:spPr>
          <a:xfrm>
            <a:off x="3927413" y="844528"/>
            <a:ext cx="8261540" cy="5189220"/>
          </a:xfrm>
          <a:prstGeom prst="rect">
            <a:avLst/>
          </a:prstGeom>
        </p:spPr>
      </p:pic>
    </p:spTree>
    <p:extLst>
      <p:ext uri="{BB962C8B-B14F-4D97-AF65-F5344CB8AC3E}">
        <p14:creationId xmlns:p14="http://schemas.microsoft.com/office/powerpoint/2010/main" val="124757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7A61-EE87-4A03-810D-925CD40A5EBF}"/>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Conclusion</a:t>
            </a:r>
          </a:p>
        </p:txBody>
      </p:sp>
      <p:sp>
        <p:nvSpPr>
          <p:cNvPr id="3" name="Content Placeholder 2">
            <a:extLst>
              <a:ext uri="{FF2B5EF4-FFF2-40B4-BE49-F238E27FC236}">
                <a16:creationId xmlns:a16="http://schemas.microsoft.com/office/drawing/2014/main" id="{03DBB7FD-E6E7-4796-991F-C022FF5CB8E0}"/>
              </a:ext>
            </a:extLst>
          </p:cNvPr>
          <p:cNvSpPr>
            <a:spLocks noGrp="1"/>
          </p:cNvSpPr>
          <p:nvPr>
            <p:ph idx="1"/>
          </p:nvPr>
        </p:nvSpPr>
        <p:spPr>
          <a:xfrm>
            <a:off x="4810259" y="649480"/>
            <a:ext cx="6555347" cy="5546047"/>
          </a:xfrm>
        </p:spPr>
        <p:txBody>
          <a:bodyPr anchor="ctr">
            <a:normAutofit/>
          </a:bodyPr>
          <a:lstStyle/>
          <a:p>
            <a:pPr marL="0" indent="0">
              <a:buNone/>
            </a:pPr>
            <a:r>
              <a:rPr lang="en-US" sz="2400" dirty="0"/>
              <a:t>In this project, using k-means cluster algorithm I separated the neighborhood into 10 different clusters and for 103 different latitude and longitude from dataset, which have very-similar neighborhoods around them. </a:t>
            </a:r>
          </a:p>
          <a:p>
            <a:pPr marL="0" indent="0">
              <a:buNone/>
            </a:pPr>
            <a:r>
              <a:rPr lang="en-US" sz="2400" dirty="0"/>
              <a:t>Using the charts above results presented to a particular neighborhood based on average house prices and school rating have been made.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648566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379</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Battle of Neighborhoods  Finding a Better Place in Scarborough, Toronto</vt:lpstr>
      <vt:lpstr>Introduction</vt:lpstr>
      <vt:lpstr>FourSquare API</vt:lpstr>
      <vt:lpstr>Map of Scarborough</vt:lpstr>
      <vt:lpstr>Methodology</vt:lpstr>
      <vt:lpstr>Result – Clusters in Scarborough</vt:lpstr>
      <vt:lpstr>Result – Avg House Price per cluster</vt:lpstr>
      <vt:lpstr>Result – School Rating by cluster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Finding a Better Place in Scarborough, Toronto</dc:title>
  <dc:creator>Pravin_Mhaske</dc:creator>
  <cp:lastModifiedBy>Pravin_Mhaske</cp:lastModifiedBy>
  <cp:revision>3</cp:revision>
  <dcterms:created xsi:type="dcterms:W3CDTF">2021-01-23T04:57:40Z</dcterms:created>
  <dcterms:modified xsi:type="dcterms:W3CDTF">2021-01-23T05:13:55Z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Pravin_Mhaske@ad.infosys.com</vt:lpwstr>
  </property>
  <property fmtid="{D5CDD505-2E9C-101B-9397-08002B2CF9AE}" pid="5" name="MSIP_Label_be4b3411-284d-4d31-bd4f-bc13ef7f1fd6_SetDate">
    <vt:lpwstr>2021-01-23T05:13:36.6251020Z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96de7bc8-dc51-4b7b-9467-982b79c7aeed</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Pravin_Mhaske@ad.infosys.com</vt:lpwstr>
  </property>
  <property fmtid="{D5CDD505-2E9C-101B-9397-08002B2CF9AE}" pid="13" name="MSIP_Label_a0819fa7-4367-4500-ba88-dd630d977609_SetDate">
    <vt:lpwstr>2021-01-23T05:13:36.6251020Z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96de7bc8-dc51-4b7b-9467-982b79c7aeed</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