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8" r:id="rId2"/>
    <p:sldId id="259" r:id="rId3"/>
    <p:sldId id="294" r:id="rId4"/>
    <p:sldId id="321" r:id="rId5"/>
    <p:sldId id="296" r:id="rId6"/>
    <p:sldId id="339" r:id="rId7"/>
    <p:sldId id="330" r:id="rId8"/>
    <p:sldId id="334" r:id="rId9"/>
    <p:sldId id="329" r:id="rId10"/>
    <p:sldId id="331" r:id="rId11"/>
    <p:sldId id="336" r:id="rId12"/>
    <p:sldId id="337" r:id="rId13"/>
    <p:sldId id="333" r:id="rId14"/>
    <p:sldId id="338" r:id="rId15"/>
    <p:sldId id="332" r:id="rId16"/>
    <p:sldId id="297" r:id="rId17"/>
  </p:sldIdLst>
  <p:sldSz cx="9144000" cy="6858000" type="screen4x3"/>
  <p:notesSz cx="6858000" cy="9144000"/>
  <p:embeddedFontLst>
    <p:embeddedFont>
      <p:font typeface="굴림" panose="020B0600000101010101" pitchFamily="34" charset="-127"/>
      <p:regular r:id="rId20"/>
    </p:embeddedFont>
    <p:embeddedFont>
      <p:font typeface="굴림체" panose="020B0609000101010101" pitchFamily="49" charset="-127"/>
      <p:regular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Noto Sans" panose="020B0604020202020204" charset="0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600"/>
    <a:srgbClr val="CEEBF6"/>
    <a:srgbClr val="2F513C"/>
    <a:srgbClr val="4A5A67"/>
    <a:srgbClr val="D65B0B"/>
    <a:srgbClr val="A16E57"/>
    <a:srgbClr val="FFEB00"/>
    <a:srgbClr val="FFD100"/>
    <a:srgbClr val="EBB100"/>
    <a:srgbClr val="E5E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792" autoAdjust="0"/>
  </p:normalViewPr>
  <p:slideViewPr>
    <p:cSldViewPr>
      <p:cViewPr varScale="1">
        <p:scale>
          <a:sx n="85" d="100"/>
          <a:sy n="85" d="100"/>
        </p:scale>
        <p:origin x="163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3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BC25DC-BAA1-4C0D-94E4-3DD986568F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528" y="4437112"/>
            <a:ext cx="4392488" cy="71891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23528" y="2492896"/>
            <a:ext cx="4392488" cy="21602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B7600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EBAC06-95D1-4B5E-87A3-D797D5FA35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날짜 개체 틀 2">
            <a:extLst>
              <a:ext uri="{FF2B5EF4-FFF2-40B4-BE49-F238E27FC236}">
                <a16:creationId xmlns:a16="http://schemas.microsoft.com/office/drawing/2014/main" id="{C122EDE1-F781-43C9-A7D9-FC53E33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2DB18B4B-3033-4389-A0FF-1E99F895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E55C955D-0AA6-4AE2-BC30-96770CA7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26" y="44624"/>
            <a:ext cx="8235273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451527" y="1159113"/>
            <a:ext cx="8252554" cy="522221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/>
              <a:t>Replaced with your own text</a:t>
            </a:r>
            <a:endParaRPr lang="ko-KR" altLang="en-US" dirty="0"/>
          </a:p>
        </p:txBody>
      </p:sp>
      <p:sp>
        <p:nvSpPr>
          <p:cNvPr id="8" name="날짜 개체 틀 2">
            <a:extLst>
              <a:ext uri="{FF2B5EF4-FFF2-40B4-BE49-F238E27FC236}">
                <a16:creationId xmlns:a16="http://schemas.microsoft.com/office/drawing/2014/main" id="{7FB1EED1-2D02-4D2F-A945-5569F7DB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2E0106BD-7E40-4D8B-B1B6-37FD79E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02E8AF82-D6C1-4FB8-A50A-E131AAC4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날짜 개체 틀 2">
            <a:extLst>
              <a:ext uri="{FF2B5EF4-FFF2-40B4-BE49-F238E27FC236}">
                <a16:creationId xmlns:a16="http://schemas.microsoft.com/office/drawing/2014/main" id="{E1FA80DD-C21E-44E0-8986-1C9E9D1B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16" name="바닥글 개체 틀 3">
            <a:extLst>
              <a:ext uri="{FF2B5EF4-FFF2-40B4-BE49-F238E27FC236}">
                <a16:creationId xmlns:a16="http://schemas.microsoft.com/office/drawing/2014/main" id="{AC955E13-3A34-469C-BB8B-A93DA190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3ADA09ED-E8DC-457D-A584-5BF9EC83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EFF718A-9BF7-498E-8D68-4C081985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26" y="44624"/>
            <a:ext cx="8235273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A0D98AE-D395-4A2E-BD93-6F2458A86C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1527" y="1159113"/>
            <a:ext cx="8252554" cy="522221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123728" y="3573016"/>
            <a:ext cx="7020272" cy="12961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rgbClr val="D65B0B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791/metropt+3+dataset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323528" y="4221088"/>
            <a:ext cx="5112568" cy="1872208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Member:-</a:t>
            </a:r>
          </a:p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 Suraj Suryavanshi [252549]</a:t>
            </a: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2- Pravin Bodke [252535]</a:t>
            </a:r>
          </a:p>
          <a:p>
            <a:endParaRPr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5575" y="1556792"/>
            <a:ext cx="4392488" cy="2160240"/>
          </a:xfrm>
        </p:spPr>
        <p:txBody>
          <a:bodyPr/>
          <a:lstStyle/>
          <a:p>
            <a:r>
              <a:rPr lang="en-US" altLang="ko-KR" b="1" dirty="0"/>
              <a:t>Metro Failure Detection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63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92A5-11DA-C3B1-1092-059B0822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olidFill>
                  <a:srgbClr val="FB7600"/>
                </a:solidFill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D339-8B9E-6C61-B45C-DB917722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222215"/>
          </a:xfrm>
        </p:spPr>
        <p:txBody>
          <a:bodyPr>
            <a:normAutofit fontScale="92500" lnSpcReduction="10000"/>
          </a:bodyPr>
          <a:lstStyle/>
          <a:p>
            <a:endParaRPr lang="en-IN" altLang="en-US" b="1" i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b="1" i="0" dirty="0"/>
              <a:t>Python: </a:t>
            </a:r>
            <a:r>
              <a:rPr lang="en-IN" altLang="en-US" i="0" dirty="0"/>
              <a:t>Primary programming language for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b="1" i="0" dirty="0"/>
              <a:t>Pandas: </a:t>
            </a:r>
            <a:r>
              <a:rPr lang="en-IN" altLang="en-US" i="0" dirty="0"/>
              <a:t>Efficiently cleans and manages large sensor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i="0" dirty="0"/>
              <a:t>NumPy </a:t>
            </a:r>
            <a:r>
              <a:rPr lang="en-US" altLang="en-US" i="0" dirty="0"/>
              <a:t>— for numerical operations and array handling, often used alongside Pandas</a:t>
            </a:r>
            <a:endParaRPr lang="en-IN" altLang="en-US" i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b="1" i="0" dirty="0"/>
              <a:t>Matplotlib &amp; Seaborn: </a:t>
            </a:r>
            <a:r>
              <a:rPr lang="en-IN" altLang="en-US" i="0" dirty="0"/>
              <a:t>Create clear visualizations to analyse data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b="1" i="0" dirty="0"/>
              <a:t>TensorFlow &amp; </a:t>
            </a:r>
            <a:r>
              <a:rPr lang="en-IN" altLang="en-US" b="1" i="0" dirty="0" err="1"/>
              <a:t>Keras</a:t>
            </a:r>
            <a:r>
              <a:rPr lang="en-IN" altLang="en-US" b="1" i="0" dirty="0"/>
              <a:t>: </a:t>
            </a:r>
            <a:r>
              <a:rPr lang="en-IN" altLang="en-US" i="0" dirty="0"/>
              <a:t>Frameworks for building and training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b="1" i="0" dirty="0"/>
              <a:t>LSTM Models: </a:t>
            </a:r>
            <a:r>
              <a:rPr lang="en-IN" altLang="en-US" i="0" dirty="0"/>
              <a:t>Predict faults before failures occur.</a:t>
            </a:r>
            <a:r>
              <a:rPr lang="en-US" altLang="en-US" i="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i="0" dirty="0" err="1"/>
              <a:t>Scikit</a:t>
            </a:r>
            <a:r>
              <a:rPr lang="en-US" altLang="en-US" b="1" i="0" dirty="0"/>
              <a:t>-learn</a:t>
            </a:r>
            <a:r>
              <a:rPr lang="en-US" altLang="en-US" i="0" dirty="0"/>
              <a:t> — for preprocessing, evaluation metrics, or traditional ML techniques.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i="0" dirty="0"/>
              <a:t>Data preprocessing techniques </a:t>
            </a:r>
            <a:r>
              <a:rPr lang="en-US" altLang="en-US" i="0" dirty="0"/>
              <a:t>— like normalization, scaling, or feature engineering </a:t>
            </a:r>
          </a:p>
          <a:p>
            <a:pPr marL="0" indent="0"/>
            <a:r>
              <a:rPr lang="en-US" altLang="en-US" i="0" dirty="0"/>
              <a:t>         if relevant.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i="0" dirty="0"/>
              <a:t>Model evaluation metrics </a:t>
            </a:r>
            <a:r>
              <a:rPr lang="en-US" altLang="en-US" i="0" dirty="0"/>
              <a:t>— such as accuracy, precision, recall, F1-score, if you want </a:t>
            </a:r>
          </a:p>
          <a:p>
            <a:pPr marL="0" indent="0"/>
            <a:r>
              <a:rPr lang="en-US" altLang="en-US" i="0" dirty="0"/>
              <a:t>         to  highlight analysis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i="0" dirty="0"/>
              <a:t>Git/GitHub </a:t>
            </a:r>
            <a:r>
              <a:rPr lang="en-US" altLang="en-US" i="0" dirty="0"/>
              <a:t>— for version control and collaboration.</a:t>
            </a:r>
            <a:endParaRPr lang="en-IN" altLang="en-US" i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i="0" dirty="0"/>
              <a:t>Google </a:t>
            </a:r>
            <a:r>
              <a:rPr lang="en-US" altLang="en-US" b="1" i="0" dirty="0" err="1"/>
              <a:t>Colab</a:t>
            </a:r>
            <a:r>
              <a:rPr lang="en-US" altLang="en-US" b="1" i="0" dirty="0"/>
              <a:t>: </a:t>
            </a:r>
            <a:r>
              <a:rPr lang="en-US" altLang="en-US" i="0" dirty="0"/>
              <a:t>Cloud-based platform for coding and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i="0" dirty="0" err="1"/>
              <a:t>ChatGPT</a:t>
            </a:r>
            <a:r>
              <a:rPr lang="en-US" altLang="en-US" b="1" i="0" dirty="0"/>
              <a:t>: </a:t>
            </a:r>
            <a:r>
              <a:rPr lang="en-US" altLang="en-US" i="0" dirty="0"/>
              <a:t>Assisted in code development and problem-solving.</a:t>
            </a:r>
            <a:endParaRPr lang="en-IN" altLang="en-US" i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63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C58E-8F3D-442B-833B-6D219D77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B7600"/>
                </a:solidFill>
              </a:rPr>
              <a:t>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2413D-AFF7-40F9-B981-0B07D8535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01" y="1124744"/>
            <a:ext cx="8671397" cy="388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9F511-EE88-45C9-98FC-E8B81E1D7A13}"/>
              </a:ext>
            </a:extLst>
          </p:cNvPr>
          <p:cNvSpPr txBox="1"/>
          <p:nvPr/>
        </p:nvSpPr>
        <p:spPr>
          <a:xfrm>
            <a:off x="3347864" y="511172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4. ML 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79632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3FB6-3145-4564-9EFA-7C14CEE8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B7600"/>
                </a:solidFill>
              </a:rPr>
              <a:t>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31EE1-498A-43B4-9F93-46712EA47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86" y="1124744"/>
            <a:ext cx="8253413" cy="41014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359802-612D-49CF-B362-8A0469D9778E}"/>
              </a:ext>
            </a:extLst>
          </p:cNvPr>
          <p:cNvSpPr/>
          <p:nvPr/>
        </p:nvSpPr>
        <p:spPr>
          <a:xfrm>
            <a:off x="3563888" y="5363924"/>
            <a:ext cx="3200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5. Big-Data 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292588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B1CC-7990-B94A-CDAA-282B2CCE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B7600"/>
                </a:solidFill>
              </a:rPr>
              <a:t>Deployment and Screenshots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18672C-41E7-45E4-B0DD-8F46A4C3F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964199"/>
            <a:ext cx="4540288" cy="2990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27103-603A-40C2-B261-2800CB35F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077071"/>
            <a:ext cx="4540288" cy="2313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B8677-A23C-4100-88AE-AC643DA19A7A}"/>
              </a:ext>
            </a:extLst>
          </p:cNvPr>
          <p:cNvSpPr txBox="1"/>
          <p:nvPr/>
        </p:nvSpPr>
        <p:spPr>
          <a:xfrm>
            <a:off x="464519" y="4075492"/>
            <a:ext cx="472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7.  Training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5CCAD-64E6-4CC5-A93A-A6894518DA85}"/>
              </a:ext>
            </a:extLst>
          </p:cNvPr>
          <p:cNvSpPr txBox="1"/>
          <p:nvPr/>
        </p:nvSpPr>
        <p:spPr>
          <a:xfrm>
            <a:off x="4427984" y="6390504"/>
            <a:ext cx="472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8. LSTM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37589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B1CC-7990-B94A-CDAA-282B2CCE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B7600"/>
                </a:solidFill>
              </a:rPr>
              <a:t>Deployment and Screenshots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590FE3-0A45-4F7A-9E76-0E0586F3A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56992"/>
            <a:ext cx="4211960" cy="28427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06501-71CA-4586-8AF0-F1F07243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7" y="908720"/>
            <a:ext cx="4336497" cy="4032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EF535-2E70-43FE-A5D1-FB05D5C30BC2}"/>
              </a:ext>
            </a:extLst>
          </p:cNvPr>
          <p:cNvSpPr txBox="1"/>
          <p:nvPr/>
        </p:nvSpPr>
        <p:spPr>
          <a:xfrm>
            <a:off x="683568" y="5008356"/>
            <a:ext cx="4726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9. Prediction Code</a:t>
            </a:r>
          </a:p>
          <a:p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E4678-65DF-480A-A79B-F5E3C2F2BB9B}"/>
              </a:ext>
            </a:extLst>
          </p:cNvPr>
          <p:cNvSpPr/>
          <p:nvPr/>
        </p:nvSpPr>
        <p:spPr>
          <a:xfrm>
            <a:off x="5148064" y="6256754"/>
            <a:ext cx="249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Fig. 10. Predicted Output</a:t>
            </a:r>
          </a:p>
        </p:txBody>
      </p:sp>
    </p:spTree>
    <p:extLst>
      <p:ext uri="{BB962C8B-B14F-4D97-AF65-F5344CB8AC3E}">
        <p14:creationId xmlns:p14="http://schemas.microsoft.com/office/powerpoint/2010/main" val="297687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4880-3946-824A-EC30-F93E9A33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4000" b="0" dirty="0">
                <a:solidFill>
                  <a:srgbClr val="FB7600"/>
                </a:solidFill>
              </a:rPr>
              <a:t>Features and Advantages</a:t>
            </a:r>
            <a:endParaRPr lang="en-IN" sz="4000" dirty="0">
              <a:solidFill>
                <a:srgbClr val="FB7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0087-1ACE-74E3-6463-E904FAAD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252554" cy="5222215"/>
          </a:xfrm>
        </p:spPr>
        <p:txBody>
          <a:bodyPr>
            <a:normAutofit/>
          </a:bodyPr>
          <a:lstStyle/>
          <a:p>
            <a:r>
              <a:rPr lang="en-US" altLang="en-US" b="1" i="0" dirty="0">
                <a:solidFill>
                  <a:srgbClr val="FB7600"/>
                </a:solidFill>
              </a:rPr>
              <a:t>Features :-</a:t>
            </a:r>
            <a:endParaRPr lang="en-US" altLang="en-US" i="0" dirty="0">
              <a:solidFill>
                <a:srgbClr val="FB76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0" dirty="0"/>
              <a:t>Predict APU faults early using real-time sensor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0" dirty="0"/>
              <a:t>Detect anomalies to identify unusual metro system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0" dirty="0"/>
              <a:t>Forecast maintenance needs to prevent unexpected breakdowns.</a:t>
            </a:r>
          </a:p>
          <a:p>
            <a:endParaRPr lang="en-US" altLang="en-US" i="0" dirty="0"/>
          </a:p>
          <a:p>
            <a:r>
              <a:rPr lang="en-US" altLang="en-US" b="1" i="0" dirty="0">
                <a:solidFill>
                  <a:srgbClr val="FB7600"/>
                </a:solidFill>
              </a:rPr>
              <a:t>Advantages 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0" dirty="0"/>
              <a:t>Reduce unplanned downtime and operational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0" dirty="0"/>
              <a:t>Improve overall train reliability and passenger experience.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0" dirty="0"/>
              <a:t>Enable dynamic scheduling based on failure severity.</a:t>
            </a:r>
          </a:p>
          <a:p>
            <a:endParaRPr lang="en-US" altLang="en-US" i="0" dirty="0"/>
          </a:p>
          <a:p>
            <a:r>
              <a:rPr lang="en-US" altLang="en-US" b="1" i="0" dirty="0">
                <a:solidFill>
                  <a:srgbClr val="FB7600"/>
                </a:solidFill>
              </a:rPr>
              <a:t>Why We Used Them 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0" dirty="0"/>
              <a:t>These tools integrate seamlessly to deliver fast, accurate metro fault detection, ideal for predictive maintenance in our machine learning project.</a:t>
            </a:r>
          </a:p>
        </p:txBody>
      </p:sp>
    </p:spTree>
    <p:extLst>
      <p:ext uri="{BB962C8B-B14F-4D97-AF65-F5344CB8AC3E}">
        <p14:creationId xmlns:p14="http://schemas.microsoft.com/office/powerpoint/2010/main" val="307339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802243" y="6029601"/>
            <a:ext cx="377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55576" y="1201263"/>
            <a:ext cx="4464496" cy="461665"/>
            <a:chOff x="6311230" y="1989634"/>
            <a:chExt cx="4464496" cy="560593"/>
          </a:xfrm>
        </p:grpSpPr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6311230" y="1989634"/>
              <a:ext cx="720082" cy="560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7050905" y="2051189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Problem Statement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53424" y="1842554"/>
            <a:ext cx="4464496" cy="461665"/>
            <a:chOff x="6311230" y="2781722"/>
            <a:chExt cx="4464496" cy="461665"/>
          </a:xfrm>
        </p:grpSpPr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6311230" y="2781722"/>
              <a:ext cx="72008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02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0905" y="2843277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b="1" dirty="0"/>
                <a:t>Background and Objectives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52370" y="2557057"/>
            <a:ext cx="4464496" cy="461665"/>
            <a:chOff x="6311230" y="3573810"/>
            <a:chExt cx="4464496" cy="461665"/>
          </a:xfrm>
        </p:grpSpPr>
        <p:sp>
          <p:nvSpPr>
            <p:cNvPr id="38" name="TextBox 13"/>
            <p:cNvSpPr txBox="1">
              <a:spLocks noChangeArrowheads="1"/>
            </p:cNvSpPr>
            <p:nvPr/>
          </p:nvSpPr>
          <p:spPr bwMode="auto">
            <a:xfrm>
              <a:off x="6311230" y="3573810"/>
              <a:ext cx="72008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03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7050905" y="3635365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IN" b="1" dirty="0"/>
                <a:t>Data Description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55838" y="3270490"/>
            <a:ext cx="4464496" cy="707886"/>
            <a:chOff x="6311230" y="4365898"/>
            <a:chExt cx="4464496" cy="707886"/>
          </a:xfrm>
        </p:grpSpPr>
        <p:sp>
          <p:nvSpPr>
            <p:cNvPr id="41" name="TextBox 13"/>
            <p:cNvSpPr txBox="1">
              <a:spLocks noChangeArrowheads="1"/>
            </p:cNvSpPr>
            <p:nvPr/>
          </p:nvSpPr>
          <p:spPr bwMode="auto">
            <a:xfrm>
              <a:off x="6311230" y="4365898"/>
              <a:ext cx="72008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04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7050905" y="4427453"/>
              <a:ext cx="37248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IN" b="1" dirty="0"/>
                <a:t>EDA Conclusion</a:t>
              </a:r>
            </a:p>
            <a:p>
              <a:pPr>
                <a:defRPr/>
              </a:pP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55838" y="3978376"/>
            <a:ext cx="4464496" cy="461665"/>
            <a:chOff x="6311230" y="5157986"/>
            <a:chExt cx="4464496" cy="461665"/>
          </a:xfrm>
        </p:grpSpPr>
        <p:sp>
          <p:nvSpPr>
            <p:cNvPr id="44" name="TextBox 13"/>
            <p:cNvSpPr txBox="1">
              <a:spLocks noChangeArrowheads="1"/>
            </p:cNvSpPr>
            <p:nvPr/>
          </p:nvSpPr>
          <p:spPr bwMode="auto">
            <a:xfrm>
              <a:off x="6311230" y="5157986"/>
              <a:ext cx="72008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05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7050905" y="5219541"/>
              <a:ext cx="3724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IN" b="1" dirty="0"/>
                <a:t>Tools &amp; Technologies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5819" y="2060848"/>
            <a:ext cx="5160875" cy="1061829"/>
            <a:chOff x="809390" y="1977533"/>
            <a:chExt cx="5160875" cy="1061829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69765" y="2085255"/>
              <a:ext cx="3888432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200" b="1" dirty="0">
                  <a:solidFill>
                    <a:srgbClr val="FB7600"/>
                  </a:solidFill>
                </a:rPr>
                <a:t>Problem Statement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2400" b="1" dirty="0">
                <a:solidFill>
                  <a:srgbClr val="FB7600"/>
                </a:solidFill>
                <a:latin typeface="+mj-lt"/>
                <a:cs typeface="굴림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97" y="2564904"/>
              <a:ext cx="5112568" cy="247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endParaRPr lang="en-US" altLang="ko-KR" sz="1200" dirty="0">
                <a:solidFill>
                  <a:srgbClr val="FB7600"/>
                </a:solidFill>
                <a:latin typeface="+mj-lt"/>
                <a:cs typeface="굴림" pitchFamily="50" charset="-127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09390" y="1977533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>
                  <a:solidFill>
                    <a:srgbClr val="FB7600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01</a:t>
              </a:r>
              <a:endParaRPr kumimoji="1" lang="ko-KR" altLang="ko-KR" sz="4000" b="1" dirty="0">
                <a:solidFill>
                  <a:srgbClr val="FB7600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9512" y="3266316"/>
            <a:ext cx="55446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Unexpected failures of the Air Production Unit (APU) in metro trains disrupt services and increase costs. A predictive maintenance system using real-time sensor data is essential to detect faults early, prevent breakdowns, and enhance reliability while reducing expenses.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DA1A0483-2D37-4821-B8AD-5B32BA5C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72" y="1268760"/>
            <a:ext cx="8370458" cy="5112568"/>
          </a:xfrm>
        </p:spPr>
        <p:txBody>
          <a:bodyPr>
            <a:normAutofit/>
          </a:bodyPr>
          <a:lstStyle/>
          <a:p>
            <a:r>
              <a:rPr lang="en-US" altLang="en-US" i="0" dirty="0"/>
              <a:t>   </a:t>
            </a:r>
          </a:p>
          <a:p>
            <a:pPr algn="just"/>
            <a:r>
              <a:rPr lang="en-US" altLang="en-US" i="0" dirty="0"/>
              <a:t>Detecting faults in public transport vehicles during regular operations is </a:t>
            </a:r>
          </a:p>
          <a:p>
            <a:pPr algn="just"/>
            <a:r>
              <a:rPr lang="en-US" altLang="en-US" i="0" dirty="0"/>
              <a:t>crucial, as such issues can lead to trip interruptions and disappointment for</a:t>
            </a:r>
          </a:p>
          <a:p>
            <a:pPr algn="just"/>
            <a:r>
              <a:rPr lang="en-US" altLang="en-US" i="0" dirty="0"/>
              <a:t>passengers. The Air Production Unit (APU), located on the roof of Metro </a:t>
            </a:r>
          </a:p>
          <a:p>
            <a:pPr algn="just"/>
            <a:r>
              <a:rPr lang="en-US" altLang="en-US" i="0" dirty="0"/>
              <a:t>vehicles, plays a vital role in feeding various units, including the secondary </a:t>
            </a:r>
          </a:p>
          <a:p>
            <a:pPr algn="just"/>
            <a:r>
              <a:rPr lang="en-US" altLang="en-US" i="0" dirty="0"/>
              <a:t>suspension responsible for maintaining vehicle height. The failure of APU </a:t>
            </a:r>
          </a:p>
          <a:p>
            <a:pPr algn="just"/>
            <a:r>
              <a:rPr lang="en-US" altLang="en-US" i="0" dirty="0"/>
              <a:t>necessitates immediate train removal for repair. </a:t>
            </a:r>
          </a:p>
          <a:p>
            <a:pPr algn="just"/>
            <a:r>
              <a:rPr lang="en-US" altLang="en-US" i="0" dirty="0"/>
              <a:t>Predictive Maintenance (PDM) has emerged as a solution to minimize </a:t>
            </a:r>
          </a:p>
          <a:p>
            <a:pPr algn="just"/>
            <a:r>
              <a:rPr lang="en-US" altLang="en-US" i="0" dirty="0"/>
              <a:t>operational problems, reduce unforeseen stops, and shift from reactive to </a:t>
            </a:r>
          </a:p>
          <a:p>
            <a:pPr algn="just"/>
            <a:r>
              <a:rPr lang="en-US" altLang="en-US" i="0" dirty="0"/>
              <a:t>predictive maintenance strategies The ultimate goal of PDM is to predict </a:t>
            </a:r>
          </a:p>
          <a:p>
            <a:pPr algn="just"/>
            <a:r>
              <a:rPr lang="en-US" altLang="en-US" i="0" dirty="0"/>
              <a:t>Failure in a timely manner.</a:t>
            </a:r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175C3-0782-4F0A-AF09-847DC8CAD046}"/>
              </a:ext>
            </a:extLst>
          </p:cNvPr>
          <p:cNvSpPr txBox="1"/>
          <p:nvPr/>
        </p:nvSpPr>
        <p:spPr>
          <a:xfrm>
            <a:off x="251520" y="188640"/>
            <a:ext cx="7785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rgbClr val="FB7600"/>
                </a:solidFill>
              </a:rPr>
              <a:t>Background and objectives :-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EE724C1-37A5-4846-B95F-A1EDE5E7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" y="260648"/>
            <a:ext cx="8352928" cy="796908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FB7600"/>
                </a:solidFill>
              </a:rPr>
              <a:t>Data Description :-</a:t>
            </a:r>
            <a:br>
              <a:rPr lang="en-US" altLang="en-US" sz="3600" dirty="0">
                <a:solidFill>
                  <a:srgbClr val="FB7600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3274E586-1F71-4E56-AF85-1CDFEB59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72" y="1268760"/>
            <a:ext cx="8370458" cy="5112568"/>
          </a:xfrm>
        </p:spPr>
        <p:txBody>
          <a:bodyPr>
            <a:normAutofit/>
          </a:bodyPr>
          <a:lstStyle/>
          <a:p>
            <a:endParaRPr lang="en-US" altLang="en-US" b="1" i="0" dirty="0"/>
          </a:p>
          <a:p>
            <a:r>
              <a:rPr lang="en-US" altLang="en-US" i="0" dirty="0"/>
              <a:t>Source: </a:t>
            </a:r>
          </a:p>
          <a:p>
            <a:r>
              <a:rPr lang="en-US" altLang="en-US" i="0" dirty="0"/>
              <a:t>	UCI Machine Learning Repository</a:t>
            </a:r>
          </a:p>
          <a:p>
            <a:r>
              <a:rPr lang="en-US" altLang="en-US" i="0" dirty="0"/>
              <a:t>	Dataset: MetroPT-3 Sensor </a:t>
            </a:r>
          </a:p>
          <a:p>
            <a:r>
              <a:rPr lang="en-US" altLang="en-US" i="0" dirty="0"/>
              <a:t>	</a:t>
            </a:r>
            <a:r>
              <a:rPr lang="en-US" altLang="en-US" i="0" dirty="0" err="1"/>
              <a:t>DataLink</a:t>
            </a:r>
            <a:r>
              <a:rPr lang="en-US" altLang="en-US" i="0" dirty="0"/>
              <a:t>: </a:t>
            </a:r>
            <a:r>
              <a:rPr lang="en-US" altLang="en-US" i="0" dirty="0">
                <a:hlinkClick r:id="rId2"/>
              </a:rPr>
              <a:t>https://archive.ics.uci.edu/dataset/791/metropt+3+dataset</a:t>
            </a:r>
            <a:endParaRPr lang="en-US" altLang="en-US" i="0" dirty="0"/>
          </a:p>
          <a:p>
            <a:endParaRPr lang="en-US" altLang="en-US" i="0" dirty="0"/>
          </a:p>
          <a:p>
            <a:r>
              <a:rPr lang="en-US" altLang="en-US" i="0" dirty="0"/>
              <a:t>real-world sensor data from metro trains with labeled anomalies from </a:t>
            </a:r>
          </a:p>
          <a:p>
            <a:r>
              <a:rPr lang="en-US" altLang="en-US" i="0" dirty="0"/>
              <a:t>maintenance reports</a:t>
            </a:r>
          </a:p>
          <a:p>
            <a:r>
              <a:rPr lang="en-US" altLang="en-US" i="0" dirty="0"/>
              <a:t>15,169,480 data points collected at 1 Hz frequency from February to August 2020 Features described by 15 sensors:</a:t>
            </a:r>
          </a:p>
          <a:p>
            <a:r>
              <a:rPr lang="en-US" altLang="en-US" i="0" dirty="0"/>
              <a:t>	-&gt; 7 analog sensors (1–7)</a:t>
            </a:r>
          </a:p>
          <a:p>
            <a:r>
              <a:rPr lang="en-US" altLang="en-US" i="0" dirty="0"/>
              <a:t>	-&gt; 8 digital sensors (8–15)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2D51-9C14-4A19-A836-600B5795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41" y="188640"/>
            <a:ext cx="8235273" cy="796908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FB7600"/>
                </a:solidFill>
              </a:rPr>
              <a:t>Data Description :-</a:t>
            </a:r>
            <a:br>
              <a:rPr lang="en-US" altLang="en-US" sz="2800" dirty="0">
                <a:solidFill>
                  <a:srgbClr val="FB7600"/>
                </a:solidFill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2A00-95A2-4EDB-A6D3-08C402AC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Analog Signal Sensors: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TP2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TP3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H1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DV pressure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Reservoirs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Motor Current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Oil Temperature</a:t>
            </a:r>
          </a:p>
          <a:p>
            <a:r>
              <a:rPr lang="en-US" b="1" dirty="0"/>
              <a:t>Digital Signal Sensors: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COMP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DV electric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TOWERS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MPG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LPS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Pressure Switch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Oil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Caudal </a:t>
            </a:r>
            <a:r>
              <a:rPr lang="en-US" sz="1900" dirty="0" err="1"/>
              <a:t>Impuls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4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1178-8048-AA8B-87C9-2BBEE6E2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B7600"/>
                </a:solidFill>
              </a:rPr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8C912-774E-B8DB-1641-9A373BC4B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9" y="1052737"/>
            <a:ext cx="7865566" cy="27363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F854A-8F5D-9615-E574-20764CE1C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5" y="4152646"/>
            <a:ext cx="7865565" cy="2153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EE95EE-DE75-4B4E-8331-6009994F7227}"/>
              </a:ext>
            </a:extLst>
          </p:cNvPr>
          <p:cNvSpPr txBox="1"/>
          <p:nvPr/>
        </p:nvSpPr>
        <p:spPr>
          <a:xfrm>
            <a:off x="2411760" y="3694588"/>
            <a:ext cx="472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1. TP2 Normal vs Failure Day Comparison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BBA8A-EE15-4BFA-BB65-D5A715F5619F}"/>
              </a:ext>
            </a:extLst>
          </p:cNvPr>
          <p:cNvSpPr txBox="1"/>
          <p:nvPr/>
        </p:nvSpPr>
        <p:spPr>
          <a:xfrm>
            <a:off x="2411759" y="6287692"/>
            <a:ext cx="5886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2. DV Pressure Normal vs Failure Day Comparison</a:t>
            </a:r>
          </a:p>
        </p:txBody>
      </p:sp>
    </p:spTree>
    <p:extLst>
      <p:ext uri="{BB962C8B-B14F-4D97-AF65-F5344CB8AC3E}">
        <p14:creationId xmlns:p14="http://schemas.microsoft.com/office/powerpoint/2010/main" val="194755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C4EB4F-29EB-4F81-B1A0-AA4E0CF74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4365"/>
            <a:ext cx="8413209" cy="94496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9B88D-2C40-41AC-A6F4-C4D66143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31" y="1052736"/>
            <a:ext cx="5959062" cy="5222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4169A-41CD-448C-9328-C7B6AD311D8D}"/>
              </a:ext>
            </a:extLst>
          </p:cNvPr>
          <p:cNvSpPr txBox="1"/>
          <p:nvPr/>
        </p:nvSpPr>
        <p:spPr>
          <a:xfrm>
            <a:off x="2206042" y="6372691"/>
            <a:ext cx="472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3. Cor-relation Matrix of Sensor Values</a:t>
            </a:r>
          </a:p>
        </p:txBody>
      </p:sp>
    </p:spTree>
    <p:extLst>
      <p:ext uri="{BB962C8B-B14F-4D97-AF65-F5344CB8AC3E}">
        <p14:creationId xmlns:p14="http://schemas.microsoft.com/office/powerpoint/2010/main" val="17303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5F18-8939-08E3-5A14-9FF8447F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B76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DFE7-0A99-F1B4-051D-8F8FD8AF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26" y="1159113"/>
            <a:ext cx="8512961" cy="5438239"/>
          </a:xfrm>
        </p:spPr>
        <p:txBody>
          <a:bodyPr/>
          <a:lstStyle/>
          <a:p>
            <a:endParaRPr lang="en-US" altLang="en-US" i="0" dirty="0"/>
          </a:p>
          <a:p>
            <a:endParaRPr lang="en-US" altLang="en-US" i="0" dirty="0"/>
          </a:p>
          <a:p>
            <a:r>
              <a:rPr lang="en-US" altLang="en-US" i="0" dirty="0"/>
              <a:t>Exploratory Data Analysis uncovered distinct differences between normal and </a:t>
            </a:r>
          </a:p>
          <a:p>
            <a:r>
              <a:rPr lang="en-US" altLang="en-US" i="0" dirty="0"/>
              <a:t>faulty sensor readings, with visualizations and statistical summaries revealing </a:t>
            </a:r>
          </a:p>
          <a:p>
            <a:r>
              <a:rPr lang="en-US" altLang="en-US" i="0" dirty="0"/>
              <a:t>early anomaly signs and key patterns. These insights formed a strong basis for </a:t>
            </a:r>
          </a:p>
          <a:p>
            <a:r>
              <a:rPr lang="en-US" altLang="en-US" i="0" dirty="0"/>
              <a:t>feature selection and building accurate predictive models for metro fault </a:t>
            </a:r>
          </a:p>
          <a:p>
            <a:r>
              <a:rPr lang="en-US" altLang="en-US" i="0" dirty="0"/>
              <a:t>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7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11563</TotalTime>
  <Words>688</Words>
  <Application>Microsoft Office PowerPoint</Application>
  <PresentationFormat>On-screen Show (4:3)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Arial</vt:lpstr>
      <vt:lpstr>맑은 고딕</vt:lpstr>
      <vt:lpstr>굴림체</vt:lpstr>
      <vt:lpstr>Noto Sans</vt:lpstr>
      <vt:lpstr>Calibri Light</vt:lpstr>
      <vt:lpstr>굴림</vt:lpstr>
      <vt:lpstr>Office 테마</vt:lpstr>
      <vt:lpstr>Metro Failure Detection</vt:lpstr>
      <vt:lpstr>PowerPoint Presentation</vt:lpstr>
      <vt:lpstr>PowerPoint Presentation</vt:lpstr>
      <vt:lpstr>PowerPoint Presentation</vt:lpstr>
      <vt:lpstr>Data Description :- </vt:lpstr>
      <vt:lpstr>Data Description :- </vt:lpstr>
      <vt:lpstr>Exploratory Data analysis (EDA)</vt:lpstr>
      <vt:lpstr>PowerPoint Presentation</vt:lpstr>
      <vt:lpstr>Conclusion</vt:lpstr>
      <vt:lpstr>Tools &amp; Technologies</vt:lpstr>
      <vt:lpstr>Workflow</vt:lpstr>
      <vt:lpstr>Workflow</vt:lpstr>
      <vt:lpstr>Deployment and Screenshots</vt:lpstr>
      <vt:lpstr>Deployment and Screenshots</vt:lpstr>
      <vt:lpstr>Features and Advantages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Admin</cp:lastModifiedBy>
  <cp:revision>20</cp:revision>
  <dcterms:created xsi:type="dcterms:W3CDTF">2010-02-01T08:03:16Z</dcterms:created>
  <dcterms:modified xsi:type="dcterms:W3CDTF">2025-08-10T19:55:46Z</dcterms:modified>
  <cp:category>www.slidemembers.com</cp:category>
</cp:coreProperties>
</file>