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1" r:id="rId3"/>
    <p:sldId id="433" r:id="rId4"/>
    <p:sldId id="466" r:id="rId5"/>
    <p:sldId id="434" r:id="rId6"/>
    <p:sldId id="472" r:id="rId7"/>
    <p:sldId id="462" r:id="rId8"/>
    <p:sldId id="467" r:id="rId9"/>
    <p:sldId id="468" r:id="rId10"/>
    <p:sldId id="463" r:id="rId11"/>
    <p:sldId id="440" r:id="rId12"/>
    <p:sldId id="454" r:id="rId13"/>
    <p:sldId id="470" r:id="rId14"/>
    <p:sldId id="471" r:id="rId15"/>
    <p:sldId id="457" r:id="rId16"/>
    <p:sldId id="439" r:id="rId17"/>
    <p:sldId id="473" r:id="rId18"/>
    <p:sldId id="441" r:id="rId19"/>
    <p:sldId id="444" r:id="rId20"/>
    <p:sldId id="442" r:id="rId21"/>
    <p:sldId id="474" r:id="rId22"/>
    <p:sldId id="445" r:id="rId23"/>
    <p:sldId id="475" r:id="rId24"/>
    <p:sldId id="476" r:id="rId25"/>
    <p:sldId id="446" r:id="rId26"/>
    <p:sldId id="478" r:id="rId27"/>
    <p:sldId id="479" r:id="rId28"/>
    <p:sldId id="480" r:id="rId29"/>
    <p:sldId id="477" r:id="rId30"/>
    <p:sldId id="481" r:id="rId31"/>
    <p:sldId id="482" r:id="rId32"/>
    <p:sldId id="483" r:id="rId33"/>
    <p:sldId id="484" r:id="rId34"/>
    <p:sldId id="485" r:id="rId35"/>
    <p:sldId id="450" r:id="rId36"/>
    <p:sldId id="486" r:id="rId37"/>
    <p:sldId id="451" r:id="rId38"/>
    <p:sldId id="452" r:id="rId39"/>
    <p:sldId id="487" r:id="rId40"/>
    <p:sldId id="488" r:id="rId4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dIAV8lVw1l32b+DQlzU9Q==" hashData="oC/1RbG3uBDvEjifieTCwida0dNFSRXXhYq7P3Da4gERe0YulfMnQRkZPjiNqZcRbps//Yez7n3/JYUU14bt1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C77FFB64-7E1A-421E-80B2-099D71BAFD7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335D2B5-C792-4305-810D-38145160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7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Introductory concepts of DBMS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Introductory concepts of DBMS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Introductory concepts of DBMS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0292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Introductory concepts of DBMS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619125"/>
            <a:ext cx="421957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are scattered in various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 may be in different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 to retrieve the appropriate data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55584"/>
              </p:ext>
            </p:extLst>
          </p:nvPr>
        </p:nvGraphicFramePr>
        <p:xfrm>
          <a:off x="869190" y="1099594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69413"/>
              </p:ext>
            </p:extLst>
          </p:nvPr>
        </p:nvGraphicFramePr>
        <p:xfrm>
          <a:off x="869698" y="1464339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56838"/>
              </p:ext>
            </p:extLst>
          </p:nvPr>
        </p:nvGraphicFramePr>
        <p:xfrm>
          <a:off x="844476" y="2122712"/>
          <a:ext cx="3340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2031"/>
              </p:ext>
            </p:extLst>
          </p:nvPr>
        </p:nvGraphicFramePr>
        <p:xfrm>
          <a:off x="844984" y="2487457"/>
          <a:ext cx="3340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07046"/>
              </p:ext>
            </p:extLst>
          </p:nvPr>
        </p:nvGraphicFramePr>
        <p:xfrm>
          <a:off x="846226" y="3223042"/>
          <a:ext cx="49449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637"/>
                <a:gridCol w="1063737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02763"/>
              </p:ext>
            </p:extLst>
          </p:nvPr>
        </p:nvGraphicFramePr>
        <p:xfrm>
          <a:off x="846734" y="3587787"/>
          <a:ext cx="4944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066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V. Good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ounded Rectangular Callout 27"/>
          <p:cNvSpPr/>
          <p:nvPr/>
        </p:nvSpPr>
        <p:spPr>
          <a:xfrm>
            <a:off x="765138" y="5571675"/>
            <a:ext cx="7613724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DBMS allow us to </a:t>
            </a:r>
            <a:r>
              <a:rPr lang="en-IN" sz="2400" b="1" dirty="0">
                <a:solidFill>
                  <a:schemeClr val="accent6"/>
                </a:solidFill>
              </a:rPr>
              <a:t>access (retrieve) appropriate data easily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6155" y="1090509"/>
            <a:ext cx="523164" cy="738000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1058" y="2118457"/>
            <a:ext cx="523164" cy="738000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1058" y="3216742"/>
            <a:ext cx="523164" cy="738000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</a:t>
            </a:r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Either transaction execute 0% or 100%.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575" y="3924300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A</a:t>
            </a:r>
          </a:p>
          <a:p>
            <a:pPr algn="ctr"/>
            <a:r>
              <a:rPr lang="en-US" sz="2000" dirty="0" smtClean="0"/>
              <a:t>Account A</a:t>
            </a:r>
          </a:p>
          <a:p>
            <a:pPr algn="ctr"/>
            <a:r>
              <a:rPr lang="en-US" sz="2000" dirty="0" smtClean="0"/>
              <a:t>Bal : 2000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19825" y="3924300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 B</a:t>
            </a:r>
          </a:p>
          <a:p>
            <a:pPr algn="ctr"/>
            <a:r>
              <a:rPr lang="en-US" sz="2000" dirty="0" smtClean="0"/>
              <a:t>Account B</a:t>
            </a:r>
          </a:p>
          <a:p>
            <a:pPr algn="ctr"/>
            <a:r>
              <a:rPr lang="en-US" sz="2000" dirty="0" smtClean="0"/>
              <a:t>Bal : 1000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3114675" y="3924300"/>
            <a:ext cx="2438400" cy="876300"/>
          </a:xfrm>
          <a:prstGeom prst="rightArrow">
            <a:avLst/>
          </a:prstGeom>
          <a:solidFill>
            <a:schemeClr val="tx1">
              <a:lumMod val="10000"/>
              <a:lumOff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Transfer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500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8862" y="4876800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Step 1 : Debit 500 from Account A</a:t>
            </a:r>
          </a:p>
          <a:p>
            <a:pPr algn="ctr"/>
            <a:r>
              <a:rPr lang="en-US" sz="2000" dirty="0"/>
              <a:t>Step </a:t>
            </a:r>
            <a:r>
              <a:rPr lang="en-US" sz="2000" dirty="0" smtClean="0"/>
              <a:t>2 </a:t>
            </a:r>
            <a:r>
              <a:rPr lang="en-US" sz="2000" dirty="0"/>
              <a:t>: </a:t>
            </a:r>
            <a:r>
              <a:rPr lang="en-US" sz="2000" dirty="0" smtClean="0"/>
              <a:t>Credit </a:t>
            </a:r>
            <a:r>
              <a:rPr lang="en-US" sz="2000" dirty="0"/>
              <a:t>500 </a:t>
            </a:r>
            <a:r>
              <a:rPr lang="en-US" sz="2000" dirty="0" smtClean="0"/>
              <a:t>into Account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4675" y="2286000"/>
            <a:ext cx="2438400" cy="10668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Sum of both account before transfer is </a:t>
            </a:r>
            <a:r>
              <a:rPr lang="en-US" sz="2000" b="1" dirty="0" smtClean="0">
                <a:solidFill>
                  <a:schemeClr val="accent6"/>
                </a:solidFill>
              </a:rPr>
              <a:t>3000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33711" y="5679936"/>
            <a:ext cx="2600326" cy="687289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Sum of both account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after transfer is </a:t>
            </a:r>
            <a:r>
              <a:rPr lang="en-US" sz="2000" b="1" dirty="0" smtClean="0">
                <a:solidFill>
                  <a:schemeClr val="accent6"/>
                </a:solidFill>
              </a:rPr>
              <a:t>3000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57400" y="5238752"/>
            <a:ext cx="45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981822" y="5391153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Sum of both account is 2500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o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inconsistent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953692" y="5428285"/>
            <a:ext cx="1464467" cy="595295"/>
          </a:xfrm>
          <a:prstGeom prst="wedgeRoundRectCallout">
            <a:avLst>
              <a:gd name="adj1" fmla="val 44768"/>
              <a:gd name="adj2" fmla="val -778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Transaction is failed</a:t>
            </a:r>
            <a:endParaRPr lang="en-US" sz="2000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/>
        </p:blipFill>
        <p:spPr bwMode="auto">
          <a:xfrm>
            <a:off x="909750" y="1611344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/>
        </p:blipFill>
        <p:spPr bwMode="auto">
          <a:xfrm>
            <a:off x="5952136" y="1629520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9" grpId="0"/>
      <p:bldP spid="8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 to implement integrity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4907"/>
              </p:ext>
            </p:extLst>
          </p:nvPr>
        </p:nvGraphicFramePr>
        <p:xfrm>
          <a:off x="564390" y="1245615"/>
          <a:ext cx="5150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1391920"/>
                <a:gridCol w="1103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3174"/>
              </p:ext>
            </p:extLst>
          </p:nvPr>
        </p:nvGraphicFramePr>
        <p:xfrm>
          <a:off x="564898" y="1610360"/>
          <a:ext cx="5150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1352734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9825598255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1707"/>
              </p:ext>
            </p:extLst>
          </p:nvPr>
        </p:nvGraphicFramePr>
        <p:xfrm>
          <a:off x="564390" y="3052813"/>
          <a:ext cx="4236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1047934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Backlogs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92979"/>
              </p:ext>
            </p:extLst>
          </p:nvPr>
        </p:nvGraphicFramePr>
        <p:xfrm>
          <a:off x="564898" y="3417558"/>
          <a:ext cx="4235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1047934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Nirav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C.E.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3083451" y="2147141"/>
            <a:ext cx="3012549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Should contain exact 10 digits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3051" y="3982460"/>
            <a:ext cx="3012549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Should be between 0 to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66700" y="5009267"/>
            <a:ext cx="861060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DBMS </a:t>
            </a:r>
            <a:r>
              <a:rPr lang="en-IN" sz="2400" dirty="0" smtClean="0">
                <a:solidFill>
                  <a:schemeClr val="tx1"/>
                </a:solidFill>
              </a:rPr>
              <a:t>allows </a:t>
            </a:r>
            <a:r>
              <a:rPr lang="en-IN" sz="2400" dirty="0">
                <a:solidFill>
                  <a:schemeClr val="tx1"/>
                </a:solidFill>
              </a:rPr>
              <a:t>us to </a:t>
            </a:r>
            <a:r>
              <a:rPr lang="en-IN" sz="2400" b="1" dirty="0">
                <a:solidFill>
                  <a:schemeClr val="accent6"/>
                </a:solidFill>
              </a:rPr>
              <a:t>implement such </a:t>
            </a:r>
            <a:r>
              <a:rPr lang="en-IN" sz="2400" b="1" dirty="0" smtClean="0">
                <a:solidFill>
                  <a:schemeClr val="accent6"/>
                </a:solidFill>
              </a:rPr>
              <a:t>business rules </a:t>
            </a: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dirty="0">
                <a:solidFill>
                  <a:schemeClr val="tx1"/>
                </a:solidFill>
              </a:rPr>
              <a:t>our database.</a:t>
            </a:r>
          </a:p>
        </p:txBody>
      </p:sp>
    </p:spTree>
    <p:extLst>
      <p:ext uri="{BB962C8B-B14F-4D97-AF65-F5344CB8AC3E}">
        <p14:creationId xmlns:p14="http://schemas.microsoft.com/office/powerpoint/2010/main" val="41404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Sharing of data among multiple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489320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91457" y="576745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89320" y="5767456"/>
            <a:ext cx="1800000" cy="432000"/>
          </a:xfrm>
          <a:prstGeom prst="roundRect">
            <a:avLst>
              <a:gd name="adj" fmla="val 1181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105400" y="3210104"/>
            <a:ext cx="3436061" cy="1384948"/>
          </a:xfrm>
          <a:prstGeom prst="roundRect">
            <a:avLst>
              <a:gd name="adj" fmla="val 297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IN" sz="2000" dirty="0"/>
              <a:t>Database management system </a:t>
            </a:r>
            <a:r>
              <a:rPr lang="en-IN" sz="2000" b="1" dirty="0">
                <a:solidFill>
                  <a:schemeClr val="accent4"/>
                </a:solidFill>
              </a:rPr>
              <a:t>allows more than one user to access same data </a:t>
            </a:r>
            <a:r>
              <a:rPr lang="en-IN" sz="2000" dirty="0"/>
              <a:t>simultaneously.</a:t>
            </a:r>
            <a:endParaRPr lang="en-US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1091457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dirty="0" smtClean="0"/>
              <a:t>Computer</a:t>
            </a:r>
            <a:endParaRPr lang="en-US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97063"/>
              </p:ext>
            </p:extLst>
          </p:nvPr>
        </p:nvGraphicFramePr>
        <p:xfrm>
          <a:off x="240724" y="226485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8805"/>
              </p:ext>
            </p:extLst>
          </p:nvPr>
        </p:nvGraphicFramePr>
        <p:xfrm>
          <a:off x="241232" y="262960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3002"/>
              </p:ext>
            </p:extLst>
          </p:nvPr>
        </p:nvGraphicFramePr>
        <p:xfrm>
          <a:off x="4597112" y="227722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9147"/>
              </p:ext>
            </p:extLst>
          </p:nvPr>
        </p:nvGraphicFramePr>
        <p:xfrm>
          <a:off x="4597620" y="264197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42256"/>
              </p:ext>
            </p:extLst>
          </p:nvPr>
        </p:nvGraphicFramePr>
        <p:xfrm>
          <a:off x="240724" y="479234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60338"/>
              </p:ext>
            </p:extLst>
          </p:nvPr>
        </p:nvGraphicFramePr>
        <p:xfrm>
          <a:off x="241232" y="515709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2301"/>
              </p:ext>
            </p:extLst>
          </p:nvPr>
        </p:nvGraphicFramePr>
        <p:xfrm>
          <a:off x="4597112" y="480471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04846"/>
              </p:ext>
            </p:extLst>
          </p:nvPr>
        </p:nvGraphicFramePr>
        <p:xfrm>
          <a:off x="4597620" y="516946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22" y="1574607"/>
            <a:ext cx="555241" cy="5552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59" y="1574607"/>
            <a:ext cx="555241" cy="5552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22" y="5682676"/>
            <a:ext cx="555241" cy="5552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59" y="5682676"/>
            <a:ext cx="555241" cy="55524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2329403" y="2085536"/>
            <a:ext cx="935339" cy="2751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42363" y="1866326"/>
            <a:ext cx="1217077" cy="351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Multiply 29"/>
          <p:cNvSpPr/>
          <p:nvPr/>
        </p:nvSpPr>
        <p:spPr>
          <a:xfrm>
            <a:off x="3762658" y="1476044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2372252" y="3070236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2783414" y="4129429"/>
            <a:ext cx="1709983" cy="432000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4016638" y="1200722"/>
            <a:ext cx="1709983" cy="43200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3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Restricting unauthorized access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87851"/>
              </p:ext>
            </p:extLst>
          </p:nvPr>
        </p:nvGraphicFramePr>
        <p:xfrm>
          <a:off x="786714" y="1219200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21562"/>
              </p:ext>
            </p:extLst>
          </p:nvPr>
        </p:nvGraphicFramePr>
        <p:xfrm>
          <a:off x="787222" y="1583945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68792"/>
              </p:ext>
            </p:extLst>
          </p:nvPr>
        </p:nvGraphicFramePr>
        <p:xfrm>
          <a:off x="762000" y="2242318"/>
          <a:ext cx="3340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20750"/>
              </p:ext>
            </p:extLst>
          </p:nvPr>
        </p:nvGraphicFramePr>
        <p:xfrm>
          <a:off x="762508" y="2607063"/>
          <a:ext cx="3340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80857"/>
              </p:ext>
            </p:extLst>
          </p:nvPr>
        </p:nvGraphicFramePr>
        <p:xfrm>
          <a:off x="762000" y="3342648"/>
          <a:ext cx="49449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637"/>
                <a:gridCol w="1063737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03379"/>
              </p:ext>
            </p:extLst>
          </p:nvPr>
        </p:nvGraphicFramePr>
        <p:xfrm>
          <a:off x="762508" y="3707393"/>
          <a:ext cx="4944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066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V. Good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1333500" y="5029200"/>
            <a:ext cx="647700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DBMS </a:t>
            </a:r>
            <a:r>
              <a:rPr lang="en-IN" sz="2400" b="1" dirty="0">
                <a:solidFill>
                  <a:schemeClr val="accent6"/>
                </a:solidFill>
              </a:rPr>
              <a:t>prevents unauthorized user </a:t>
            </a:r>
            <a:r>
              <a:rPr lang="en-IN" sz="2400" dirty="0">
                <a:solidFill>
                  <a:schemeClr val="tx1"/>
                </a:solidFill>
              </a:rPr>
              <a:t>to access data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47800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51702" y="1468698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Faculty of other college 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39676" y="1080868"/>
            <a:ext cx="5327724" cy="3076401"/>
          </a:xfrm>
          <a:prstGeom prst="roundRect">
            <a:avLst>
              <a:gd name="adj" fmla="val 5692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5894294" y="17526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67400" y="1195916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58869"/>
            <a:ext cx="91440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57640" y="2992903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894294" y="3163669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67400" y="260698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Wants to access</a:t>
            </a:r>
            <a:endParaRPr lang="en-US" dirty="0"/>
          </a:p>
        </p:txBody>
      </p:sp>
      <p:sp>
        <p:nvSpPr>
          <p:cNvPr id="39" name="Multiply 38"/>
          <p:cNvSpPr/>
          <p:nvPr/>
        </p:nvSpPr>
        <p:spPr>
          <a:xfrm>
            <a:off x="4697693" y="3180738"/>
            <a:ext cx="822325" cy="1118347"/>
          </a:xfrm>
          <a:prstGeom prst="mathMultiply">
            <a:avLst>
              <a:gd name="adj1" fmla="val 565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27124" y="3159897"/>
            <a:ext cx="5340276" cy="9973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39676" y="1083290"/>
            <a:ext cx="4783118" cy="2076607"/>
          </a:xfrm>
          <a:prstGeom prst="roundRect">
            <a:avLst>
              <a:gd name="adj" fmla="val 1043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76" y="2194040"/>
            <a:ext cx="894898" cy="829605"/>
          </a:xfrm>
          <a:prstGeom prst="rect">
            <a:avLst/>
          </a:prstGeom>
        </p:spPr>
      </p:pic>
      <p:sp>
        <p:nvSpPr>
          <p:cNvPr id="43" name="Multiply 42"/>
          <p:cNvSpPr/>
          <p:nvPr/>
        </p:nvSpPr>
        <p:spPr>
          <a:xfrm>
            <a:off x="5959381" y="1371190"/>
            <a:ext cx="822325" cy="1118347"/>
          </a:xfrm>
          <a:prstGeom prst="mathMultiply">
            <a:avLst>
              <a:gd name="adj1" fmla="val 565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3" grpId="0" animBg="1"/>
      <p:bldP spid="4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Providing backup and recovery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3" name="Picture 2" descr="Image result for backup and recov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/>
        </p:blipFill>
        <p:spPr bwMode="auto">
          <a:xfrm>
            <a:off x="2095500" y="1371600"/>
            <a:ext cx="495300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23850" y="4836684"/>
            <a:ext cx="8496300" cy="802116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Provides </a:t>
            </a:r>
            <a:r>
              <a:rPr lang="en-IN" sz="2400" dirty="0">
                <a:solidFill>
                  <a:schemeClr val="tx1"/>
                </a:solidFill>
              </a:rPr>
              <a:t>facilities to </a:t>
            </a:r>
            <a:r>
              <a:rPr lang="en-IN" sz="2400" b="1" dirty="0">
                <a:solidFill>
                  <a:schemeClr val="accent6"/>
                </a:solidFill>
              </a:rPr>
              <a:t>backup </a:t>
            </a:r>
            <a:r>
              <a:rPr lang="en-IN" sz="2400" b="1" dirty="0" smtClean="0">
                <a:solidFill>
                  <a:schemeClr val="accent6"/>
                </a:solidFill>
              </a:rPr>
              <a:t>and restore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database in case of </a:t>
            </a:r>
            <a:r>
              <a:rPr lang="en-IN" sz="2400" dirty="0" smtClean="0">
                <a:solidFill>
                  <a:schemeClr val="tx1"/>
                </a:solidFill>
              </a:rPr>
              <a:t>failure.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DBMS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Reduce data redundancy (duplication)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Avoids unnecessary duplication </a:t>
            </a:r>
            <a:r>
              <a:rPr lang="en-US" dirty="0"/>
              <a:t>of data </a:t>
            </a:r>
            <a:r>
              <a:rPr lang="en-US" dirty="0" smtClean="0"/>
              <a:t>by storing data centrally.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Remove data inconsistency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/>
              <a:t>By eliminating redundancy, data inconsistency can be </a:t>
            </a:r>
            <a:r>
              <a:rPr lang="en-US" dirty="0" smtClean="0"/>
              <a:t>removed.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isolation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/>
              <a:t>A user can easily retrieve proper data as per his/her requirement.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Guaranteed </a:t>
            </a:r>
            <a:r>
              <a:rPr lang="en-US" dirty="0" smtClean="0"/>
              <a:t>atomicity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Either transaction executes 0% or 100</a:t>
            </a:r>
            <a:r>
              <a:rPr lang="en-US" dirty="0" smtClean="0"/>
              <a:t>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DBMS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 startAt="5"/>
            </a:pPr>
            <a:r>
              <a:rPr lang="en-US" dirty="0"/>
              <a:t>Allow implementing integrity constraints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Business rules can be implemented such as do not allow to store amount less than </a:t>
            </a:r>
            <a:r>
              <a:rPr lang="en-IN" dirty="0" err="1"/>
              <a:t>Rs</a:t>
            </a:r>
            <a:r>
              <a:rPr lang="en-IN" dirty="0"/>
              <a:t>. 0 in balance. 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 startAt="5"/>
            </a:pPr>
            <a:r>
              <a:rPr lang="en-IN" dirty="0"/>
              <a:t>Sharing of data among multiple users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More than one users can access same data at the same time.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 startAt="5"/>
            </a:pPr>
            <a:r>
              <a:rPr lang="en-IN" dirty="0"/>
              <a:t>Restricting unauthorized access to data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IN" dirty="0"/>
              <a:t>A user can only access data which is authorized to him/her.</a:t>
            </a:r>
            <a:endParaRPr lang="en-US" dirty="0"/>
          </a:p>
          <a:p>
            <a:pPr marL="457200" indent="-457200">
              <a:spcBef>
                <a:spcPts val="400"/>
              </a:spcBef>
              <a:buFont typeface="+mj-lt"/>
              <a:buAutoNum type="arabicPeriod" startAt="5"/>
            </a:pPr>
            <a:r>
              <a:rPr lang="en-IN" dirty="0"/>
              <a:t>Providing backup and recovery services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IN" dirty="0"/>
              <a:t>Can take a regular auto or manual backup and use it to restore the database if it corrupts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9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</a:t>
            </a:r>
          </a:p>
          <a:p>
            <a:pPr lvl="1" algn="just"/>
            <a:r>
              <a:rPr lang="en-US" dirty="0"/>
              <a:t>Data is </a:t>
            </a:r>
            <a:r>
              <a:rPr lang="en-US" b="1" dirty="0">
                <a:solidFill>
                  <a:srgbClr val="C00000"/>
                </a:solidFill>
              </a:rPr>
              <a:t>raw, unorganized facts</a:t>
            </a:r>
            <a:r>
              <a:rPr lang="en-US" b="1" dirty="0"/>
              <a:t> </a:t>
            </a:r>
            <a:r>
              <a:rPr lang="en-US" dirty="0"/>
              <a:t>that need to be processed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Example: Marks of students</a:t>
            </a:r>
          </a:p>
          <a:p>
            <a:pPr lvl="2" algn="just"/>
            <a:r>
              <a:rPr lang="en-US" dirty="0" smtClean="0"/>
              <a:t>Student_1 = </a:t>
            </a:r>
            <a:r>
              <a:rPr lang="en-US" b="1" dirty="0" smtClean="0">
                <a:solidFill>
                  <a:srgbClr val="C00000"/>
                </a:solidFill>
              </a:rPr>
              <a:t>50</a:t>
            </a:r>
            <a:r>
              <a:rPr lang="en-US" dirty="0" smtClean="0"/>
              <a:t>/100, Student_2 = </a:t>
            </a:r>
            <a:r>
              <a:rPr lang="en-US" b="1" dirty="0" smtClean="0">
                <a:solidFill>
                  <a:srgbClr val="C00000"/>
                </a:solidFill>
              </a:rPr>
              <a:t>25</a:t>
            </a:r>
            <a:r>
              <a:rPr lang="en-US" dirty="0" smtClean="0"/>
              <a:t>/100. </a:t>
            </a:r>
          </a:p>
          <a:p>
            <a:pPr algn="just"/>
            <a:r>
              <a:rPr lang="en-US" dirty="0" smtClean="0"/>
              <a:t>Information</a:t>
            </a:r>
          </a:p>
          <a:p>
            <a:pPr lvl="1" algn="just"/>
            <a:r>
              <a:rPr lang="en-US" dirty="0"/>
              <a:t>When data is </a:t>
            </a:r>
            <a:r>
              <a:rPr lang="en-US" b="1" dirty="0">
                <a:solidFill>
                  <a:srgbClr val="C00000"/>
                </a:solidFill>
              </a:rPr>
              <a:t>processed, organized, structured</a:t>
            </a:r>
            <a:r>
              <a:rPr lang="en-US" b="1" dirty="0"/>
              <a:t> </a:t>
            </a:r>
            <a:r>
              <a:rPr lang="en-US" dirty="0"/>
              <a:t>or presented in a given context so as to make it useful, it is called information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Example: Result of students (Pass or Fail)</a:t>
            </a:r>
          </a:p>
          <a:p>
            <a:pPr lvl="2" algn="just"/>
            <a:r>
              <a:rPr lang="en-US" dirty="0"/>
              <a:t>Student_1 = </a:t>
            </a:r>
            <a:r>
              <a:rPr lang="en-US" b="1" dirty="0" smtClean="0">
                <a:solidFill>
                  <a:srgbClr val="C00000"/>
                </a:solidFill>
              </a:rPr>
              <a:t>Pass</a:t>
            </a:r>
            <a:r>
              <a:rPr lang="en-US" dirty="0" smtClean="0"/>
              <a:t>, </a:t>
            </a:r>
            <a:r>
              <a:rPr lang="en-US" dirty="0"/>
              <a:t>Student_2 = </a:t>
            </a:r>
            <a:r>
              <a:rPr lang="en-US" b="1" dirty="0" smtClean="0">
                <a:solidFill>
                  <a:srgbClr val="C00000"/>
                </a:solidFill>
              </a:rPr>
              <a:t>Fail</a:t>
            </a:r>
            <a:r>
              <a:rPr lang="en-US" dirty="0" smtClean="0"/>
              <a:t>.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94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Metadata is </a:t>
            </a:r>
            <a:r>
              <a:rPr lang="en-US" b="1" dirty="0">
                <a:solidFill>
                  <a:schemeClr val="accent6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such as table name, column name, data type, authorized user and user access privileges for any table is called metadata for that table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Metadata of above table is: </a:t>
            </a:r>
          </a:p>
          <a:p>
            <a:pPr lvl="2"/>
            <a:r>
              <a:rPr lang="en-US" dirty="0" smtClean="0"/>
              <a:t>Table name such as </a:t>
            </a:r>
            <a:r>
              <a:rPr lang="en-US" dirty="0" smtClean="0">
                <a:solidFill>
                  <a:schemeClr val="tx2"/>
                </a:solidFill>
              </a:rPr>
              <a:t>Faculty</a:t>
            </a:r>
          </a:p>
          <a:p>
            <a:pPr lvl="2"/>
            <a:r>
              <a:rPr lang="en-US" dirty="0" smtClean="0"/>
              <a:t>Column name such as </a:t>
            </a:r>
            <a:r>
              <a:rPr lang="en-US" dirty="0" err="1" smtClean="0">
                <a:solidFill>
                  <a:schemeClr val="tx2"/>
                </a:solidFill>
              </a:rPr>
              <a:t>Emp_Name</a:t>
            </a:r>
            <a:r>
              <a:rPr lang="en-US" dirty="0" smtClean="0">
                <a:solidFill>
                  <a:schemeClr val="tx2"/>
                </a:solidFill>
              </a:rPr>
              <a:t>, Address, Mob, Subject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  such as </a:t>
            </a:r>
            <a:r>
              <a:rPr lang="en-US" dirty="0" err="1" smtClean="0">
                <a:solidFill>
                  <a:schemeClr val="tx2"/>
                </a:solidFill>
              </a:rPr>
              <a:t>Varchar</a:t>
            </a:r>
            <a:r>
              <a:rPr lang="en-US" dirty="0" smtClean="0">
                <a:solidFill>
                  <a:schemeClr val="tx2"/>
                </a:solidFill>
              </a:rPr>
              <a:t>, Decimal</a:t>
            </a:r>
          </a:p>
          <a:p>
            <a:pPr lvl="2"/>
            <a:r>
              <a:rPr lang="en-US" dirty="0" smtClean="0"/>
              <a:t>Access privileges such as </a:t>
            </a:r>
            <a:r>
              <a:rPr lang="en-US" dirty="0" smtClean="0">
                <a:solidFill>
                  <a:schemeClr val="tx2"/>
                </a:solidFill>
              </a:rPr>
              <a:t>Read, Write (Update)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78093"/>
              </p:ext>
            </p:extLst>
          </p:nvPr>
        </p:nvGraphicFramePr>
        <p:xfrm>
          <a:off x="1612324" y="267608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0380"/>
              </p:ext>
            </p:extLst>
          </p:nvPr>
        </p:nvGraphicFramePr>
        <p:xfrm>
          <a:off x="1612832" y="304083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89289" y="2667000"/>
            <a:ext cx="523164" cy="1116089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Faculty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05785"/>
              </p:ext>
            </p:extLst>
          </p:nvPr>
        </p:nvGraphicFramePr>
        <p:xfrm>
          <a:off x="1612832" y="341225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Om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Introduction </a:t>
            </a:r>
            <a:r>
              <a:rPr lang="en-US" sz="3200" dirty="0" smtClean="0"/>
              <a:t>of 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Applications </a:t>
            </a:r>
            <a:r>
              <a:rPr lang="en-US" sz="3200" dirty="0"/>
              <a:t>of </a:t>
            </a:r>
            <a:r>
              <a:rPr lang="en-US" sz="3200" dirty="0" smtClean="0"/>
              <a:t>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Advantages of 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Three </a:t>
            </a:r>
            <a:r>
              <a:rPr lang="en-US" sz="3200" dirty="0"/>
              <a:t>levels ANSI SPARC </a:t>
            </a:r>
            <a:r>
              <a:rPr lang="en-US" sz="3200" dirty="0" smtClean="0"/>
              <a:t>database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Mappings and data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Database users </a:t>
            </a:r>
            <a:r>
              <a:rPr lang="en-US" sz="3200" dirty="0"/>
              <a:t>and DBA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Database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Data dictionary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 data dictionary is an </a:t>
            </a:r>
            <a:r>
              <a:rPr lang="en-US" b="1" dirty="0" smtClean="0">
                <a:solidFill>
                  <a:schemeClr val="accent6"/>
                </a:solidFill>
              </a:rPr>
              <a:t>information repository </a:t>
            </a:r>
            <a:r>
              <a:rPr lang="en-US" dirty="0" smtClean="0"/>
              <a:t>which </a:t>
            </a:r>
            <a:r>
              <a:rPr lang="en-US" b="1" dirty="0" smtClean="0">
                <a:solidFill>
                  <a:schemeClr val="accent6"/>
                </a:solidFill>
              </a:rPr>
              <a:t>contains metadata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A data warehouse is an </a:t>
            </a:r>
            <a:r>
              <a:rPr lang="en-US" b="1" dirty="0" smtClean="0">
                <a:solidFill>
                  <a:schemeClr val="accent6"/>
                </a:solidFill>
              </a:rPr>
              <a:t>information repository</a:t>
            </a:r>
            <a:r>
              <a:rPr lang="en-US" dirty="0" smtClean="0"/>
              <a:t> which </a:t>
            </a:r>
            <a:r>
              <a:rPr lang="en-US" b="1" dirty="0" smtClean="0">
                <a:solidFill>
                  <a:schemeClr val="accent6"/>
                </a:solidFill>
              </a:rPr>
              <a:t>stores data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95202"/>
              </p:ext>
            </p:extLst>
          </p:nvPr>
        </p:nvGraphicFramePr>
        <p:xfrm>
          <a:off x="1612324" y="488588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73727"/>
              </p:ext>
            </p:extLst>
          </p:nvPr>
        </p:nvGraphicFramePr>
        <p:xfrm>
          <a:off x="1612832" y="525063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089289" y="4876800"/>
            <a:ext cx="523164" cy="1116089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Faculty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84039"/>
              </p:ext>
            </p:extLst>
          </p:nvPr>
        </p:nvGraphicFramePr>
        <p:xfrm>
          <a:off x="1612832" y="562205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Om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1162050" y="1981200"/>
            <a:ext cx="6819900" cy="1409700"/>
          </a:xfrm>
          <a:prstGeom prst="wedgeRoundRectCallout">
            <a:avLst>
              <a:gd name="adj1" fmla="val -47826"/>
              <a:gd name="adj2" fmla="val -3587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Table Name – </a:t>
            </a:r>
            <a:r>
              <a:rPr lang="en-IN" sz="2000" dirty="0">
                <a:solidFill>
                  <a:schemeClr val="tx2"/>
                </a:solidFill>
              </a:rPr>
              <a:t>Faculty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Column Name – </a:t>
            </a:r>
            <a:r>
              <a:rPr lang="en-IN" sz="2000" dirty="0" err="1">
                <a:solidFill>
                  <a:schemeClr val="tx2"/>
                </a:solidFill>
              </a:rPr>
              <a:t>EmpName</a:t>
            </a:r>
            <a:r>
              <a:rPr lang="en-IN" sz="2000" dirty="0">
                <a:solidFill>
                  <a:schemeClr val="tx2"/>
                </a:solidFill>
              </a:rPr>
              <a:t>, Address, Mob, Subject, 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Datatype</a:t>
            </a:r>
            <a:r>
              <a:rPr lang="en-IN" sz="2000" dirty="0">
                <a:solidFill>
                  <a:schemeClr val="tx1"/>
                </a:solidFill>
              </a:rPr>
              <a:t> – </a:t>
            </a:r>
            <a:r>
              <a:rPr lang="en-IN" sz="2000" dirty="0" err="1">
                <a:solidFill>
                  <a:schemeClr val="tx2"/>
                </a:solidFill>
              </a:rPr>
              <a:t>Varchar</a:t>
            </a:r>
            <a:r>
              <a:rPr lang="en-IN" sz="2000" dirty="0">
                <a:solidFill>
                  <a:schemeClr val="tx2"/>
                </a:solidFill>
              </a:rPr>
              <a:t>, Decimal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Access Privileges – </a:t>
            </a:r>
            <a:r>
              <a:rPr lang="en-IN" sz="2000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12324" y="5250631"/>
            <a:ext cx="4255076" cy="742258"/>
          </a:xfrm>
          <a:prstGeom prst="roundRect">
            <a:avLst>
              <a:gd name="adj" fmla="val 912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228600"/>
            <a:ext cx="8763000" cy="1600200"/>
            <a:chOff x="152400" y="228600"/>
            <a:chExt cx="8763000" cy="1263316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577516"/>
              <a:ext cx="8610600" cy="914400"/>
            </a:xfrm>
            <a:prstGeom prst="roundRect">
              <a:avLst>
                <a:gd name="adj" fmla="val 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lvl="1" indent="-457200" algn="ctr">
                <a:buFont typeface="+mj-lt"/>
                <a:buAutoNum type="arabicPeriod"/>
              </a:pPr>
              <a:r>
                <a:rPr lang="en-IN" sz="2400" dirty="0">
                  <a:solidFill>
                    <a:schemeClr val="tx1"/>
                  </a:solidFill>
                </a:rPr>
                <a:t>Why </a:t>
              </a:r>
              <a:r>
                <a:rPr lang="en-IN" sz="2400" b="1" dirty="0" smtClean="0">
                  <a:solidFill>
                    <a:schemeClr val="accent6"/>
                  </a:solidFill>
                </a:rPr>
                <a:t>data dictionary </a:t>
              </a:r>
              <a:r>
                <a:rPr lang="en-IN" sz="2400" dirty="0" smtClean="0">
                  <a:solidFill>
                    <a:schemeClr val="tx1"/>
                  </a:solidFill>
                </a:rPr>
                <a:t>and </a:t>
              </a:r>
              <a:r>
                <a:rPr lang="en-IN" sz="2400" b="1" dirty="0" smtClean="0">
                  <a:solidFill>
                    <a:schemeClr val="accent6"/>
                  </a:solidFill>
                </a:rPr>
                <a:t>data warehouse </a:t>
              </a:r>
              <a:r>
                <a:rPr lang="en-IN" sz="2400" dirty="0" smtClean="0">
                  <a:solidFill>
                    <a:schemeClr val="tx1"/>
                  </a:solidFill>
                </a:rPr>
                <a:t>are </a:t>
              </a:r>
              <a:r>
                <a:rPr lang="en-IN" sz="2400" dirty="0">
                  <a:solidFill>
                    <a:schemeClr val="tx1"/>
                  </a:solidFill>
                </a:rPr>
                <a:t>stored </a:t>
              </a:r>
              <a:r>
                <a:rPr lang="en-IN" sz="2400" dirty="0" smtClean="0">
                  <a:solidFill>
                    <a:schemeClr val="tx1"/>
                  </a:solidFill>
                </a:rPr>
                <a:t>in the different places?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" y="228600"/>
              <a:ext cx="1800000" cy="419100"/>
            </a:xfrm>
            <a:prstGeom prst="roundRect">
              <a:avLst>
                <a:gd name="adj" fmla="val 7652"/>
              </a:avLst>
            </a:prstGeom>
            <a:solidFill>
              <a:schemeClr val="tx2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SzPct val="120000"/>
                <a:buBlip>
                  <a:blip r:embed="rId2"/>
                </a:buBlip>
              </a:pPr>
              <a:r>
                <a:rPr lang="en-US" dirty="0" smtClean="0"/>
                <a:t>Exercise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en-US" dirty="0"/>
              <a:t>Field</a:t>
            </a:r>
          </a:p>
          <a:p>
            <a:pPr lvl="1" algn="just">
              <a:spcBef>
                <a:spcPts val="600"/>
              </a:spcBef>
            </a:pPr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</a:t>
            </a:r>
            <a:r>
              <a:rPr lang="en-US" dirty="0"/>
              <a:t> or group of characters that have a specific meaning.</a:t>
            </a:r>
          </a:p>
          <a:p>
            <a:pPr lvl="1" algn="just"/>
            <a:r>
              <a:rPr lang="en-US" dirty="0" err="1" smtClean="0"/>
              <a:t>E.g</a:t>
            </a:r>
            <a:r>
              <a:rPr lang="en-US" dirty="0" smtClean="0"/>
              <a:t>, the value of </a:t>
            </a:r>
            <a:r>
              <a:rPr lang="en-US" dirty="0" err="1" smtClean="0"/>
              <a:t>Emp_Name</a:t>
            </a:r>
            <a:r>
              <a:rPr lang="en-US" dirty="0" smtClean="0"/>
              <a:t>, Address, Mob </a:t>
            </a:r>
            <a:r>
              <a:rPr lang="en-US" dirty="0" err="1" smtClean="0"/>
              <a:t>etc</a:t>
            </a:r>
            <a:r>
              <a:rPr lang="en-US" dirty="0" smtClean="0"/>
              <a:t> are </a:t>
            </a:r>
            <a:r>
              <a:rPr lang="en-US" dirty="0"/>
              <a:t>all fields for </a:t>
            </a:r>
            <a:r>
              <a:rPr lang="en-US" dirty="0" smtClean="0"/>
              <a:t>Faculty table.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Record / Tuple</a:t>
            </a:r>
            <a:endParaRPr lang="en-US" dirty="0"/>
          </a:p>
          <a:p>
            <a:pPr lvl="1" algn="just">
              <a:spcBef>
                <a:spcPts val="600"/>
              </a:spcBef>
            </a:pPr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/>
              <a:t>E.g</a:t>
            </a:r>
            <a:r>
              <a:rPr lang="en-US" dirty="0" smtClean="0"/>
              <a:t>, the collection </a:t>
            </a:r>
            <a:r>
              <a:rPr lang="en-US" dirty="0"/>
              <a:t>of fields </a:t>
            </a:r>
            <a:r>
              <a:rPr lang="en-US" dirty="0" smtClean="0"/>
              <a:t>(</a:t>
            </a:r>
            <a:r>
              <a:rPr lang="en-US" dirty="0" err="1" smtClean="0"/>
              <a:t>Emp_Name</a:t>
            </a:r>
            <a:r>
              <a:rPr lang="en-US" dirty="0"/>
              <a:t>, Address, Mob, </a:t>
            </a:r>
            <a:r>
              <a:rPr lang="en-US" dirty="0" smtClean="0"/>
              <a:t>Subject &amp; Salary) </a:t>
            </a:r>
            <a:r>
              <a:rPr lang="en-US" dirty="0"/>
              <a:t>forms a record for </a:t>
            </a:r>
            <a:r>
              <a:rPr lang="en-US" dirty="0" smtClean="0"/>
              <a:t>the Faculty.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27600"/>
              </p:ext>
            </p:extLst>
          </p:nvPr>
        </p:nvGraphicFramePr>
        <p:xfrm>
          <a:off x="1600200" y="2590800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77659"/>
              </p:ext>
            </p:extLst>
          </p:nvPr>
        </p:nvGraphicFramePr>
        <p:xfrm>
          <a:off x="1600708" y="2955545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077165" y="2581714"/>
            <a:ext cx="523164" cy="1116089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Faculty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86926"/>
              </p:ext>
            </p:extLst>
          </p:nvPr>
        </p:nvGraphicFramePr>
        <p:xfrm>
          <a:off x="1600708" y="3326964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Om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85499"/>
              </p:ext>
            </p:extLst>
          </p:nvPr>
        </p:nvGraphicFramePr>
        <p:xfrm>
          <a:off x="2590800" y="5752355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14314"/>
              </p:ext>
            </p:extLst>
          </p:nvPr>
        </p:nvGraphicFramePr>
        <p:xfrm>
          <a:off x="6378311" y="2954338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38100"/>
              </p:ext>
            </p:extLst>
          </p:nvPr>
        </p:nvGraphicFramePr>
        <p:xfrm>
          <a:off x="6378311" y="3328222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ounded Rectangular Callout 23"/>
          <p:cNvSpPr/>
          <p:nvPr/>
        </p:nvSpPr>
        <p:spPr>
          <a:xfrm>
            <a:off x="6590955" y="2260282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Fields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62000" y="5663821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Record / Tuple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608686"/>
            <a:ext cx="8610600" cy="2896514"/>
          </a:xfrm>
          <a:prstGeom prst="roundRect">
            <a:avLst>
              <a:gd name="adj" fmla="val 1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lvl="1" indent="-457200" algn="ctr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How many fields and records are there in the following table?</a:t>
            </a:r>
          </a:p>
          <a:p>
            <a:pPr lvl="1" indent="-457200" algn="ctr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99837"/>
              </p:ext>
            </p:extLst>
          </p:nvPr>
        </p:nvGraphicFramePr>
        <p:xfrm>
          <a:off x="2885235" y="145688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11916"/>
              </p:ext>
            </p:extLst>
          </p:nvPr>
        </p:nvGraphicFramePr>
        <p:xfrm>
          <a:off x="2885743" y="182163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362200" y="1447800"/>
            <a:ext cx="523164" cy="1116089"/>
          </a:xfrm>
          <a:prstGeom prst="roundRect">
            <a:avLst>
              <a:gd name="adj" fmla="val 57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Faculty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39056"/>
              </p:ext>
            </p:extLst>
          </p:nvPr>
        </p:nvGraphicFramePr>
        <p:xfrm>
          <a:off x="2885743" y="2193050"/>
          <a:ext cx="42545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Om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6789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Jay Mehta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4567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 Neel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Jha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Surat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7890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52400" y="228600"/>
            <a:ext cx="1800000" cy="530860"/>
          </a:xfrm>
          <a:prstGeom prst="roundRect">
            <a:avLst>
              <a:gd name="adj" fmla="val 7652"/>
            </a:avLst>
          </a:prstGeom>
          <a:solidFill>
            <a:schemeClr val="tx2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SzPct val="120000"/>
              <a:buBlip>
                <a:blip r:embed="rId2"/>
              </a:buBlip>
            </a:pP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accent6"/>
                </a:solidFill>
              </a:rPr>
              <a:t>3 Levels </a:t>
            </a:r>
            <a:endParaRPr lang="en-US" sz="8000" b="1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ANSI </a:t>
            </a:r>
            <a:r>
              <a:rPr lang="en-US" sz="8000" b="1" dirty="0">
                <a:solidFill>
                  <a:schemeClr val="accent6"/>
                </a:solidFill>
              </a:rPr>
              <a:t>SPARC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09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0" y="192038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32201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4668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761624" y="1938754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90424" y="1938754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19224" y="1938754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19600" y="3146539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419600" y="4565049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419600" y="5715000"/>
            <a:ext cx="1447800" cy="609600"/>
          </a:xfrm>
          <a:prstGeom prst="flowChartMagneticDisk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310264" y="2548354"/>
            <a:ext cx="1109336" cy="6901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10" idx="0"/>
          </p:cNvCxnSpPr>
          <p:nvPr/>
        </p:nvCxnSpPr>
        <p:spPr>
          <a:xfrm>
            <a:off x="5139064" y="2548354"/>
            <a:ext cx="4436" cy="5981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5867400" y="2548354"/>
            <a:ext cx="1100464" cy="6901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1" idx="0"/>
          </p:cNvCxnSpPr>
          <p:nvPr/>
        </p:nvCxnSpPr>
        <p:spPr>
          <a:xfrm>
            <a:off x="5143500" y="3756139"/>
            <a:ext cx="0" cy="8089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2" idx="1"/>
          </p:cNvCxnSpPr>
          <p:nvPr/>
        </p:nvCxnSpPr>
        <p:spPr>
          <a:xfrm>
            <a:off x="5143500" y="5174649"/>
            <a:ext cx="0" cy="5403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3064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681864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10664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19100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H</a:t>
            </a:r>
            <a:r>
              <a:rPr lang="en-IN" b="1" dirty="0" smtClean="0">
                <a:solidFill>
                  <a:schemeClr val="accent6"/>
                </a:solidFill>
              </a:rPr>
              <a:t>ow</a:t>
            </a:r>
            <a:r>
              <a:rPr lang="en-IN" b="1" dirty="0" smtClean="0"/>
              <a:t> </a:t>
            </a:r>
            <a:r>
              <a:rPr lang="en-IN" dirty="0"/>
              <a:t>the data are actually stored on storage </a:t>
            </a:r>
            <a:r>
              <a:rPr lang="en-IN" dirty="0" smtClean="0"/>
              <a:t>devices?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19100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</a:t>
            </a:r>
            <a:r>
              <a:rPr lang="en-IN" b="1" dirty="0" smtClean="0">
                <a:solidFill>
                  <a:schemeClr val="accent6"/>
                </a:solidFill>
              </a:rPr>
              <a:t>hat</a:t>
            </a:r>
            <a:r>
              <a:rPr lang="en-IN" b="1" dirty="0" smtClean="0"/>
              <a:t> </a:t>
            </a:r>
            <a:r>
              <a:rPr lang="en-IN" dirty="0"/>
              <a:t>data are </a:t>
            </a:r>
            <a:r>
              <a:rPr lang="en-IN" dirty="0" smtClean="0"/>
              <a:t>stored and </a:t>
            </a:r>
          </a:p>
          <a:p>
            <a:r>
              <a:rPr lang="en-IN" b="1" dirty="0" smtClean="0">
                <a:solidFill>
                  <a:schemeClr val="accent6"/>
                </a:solidFill>
              </a:rPr>
              <a:t>What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</a:t>
            </a:r>
            <a:r>
              <a:rPr lang="en-IN" dirty="0" smtClean="0"/>
              <a:t>exist? 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19100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</a:rPr>
              <a:t>How</a:t>
            </a:r>
            <a:r>
              <a:rPr lang="en-IN" b="1" dirty="0" smtClean="0"/>
              <a:t> </a:t>
            </a:r>
            <a:r>
              <a:rPr lang="en-IN" dirty="0" smtClean="0"/>
              <a:t>data </a:t>
            </a:r>
            <a:r>
              <a:rPr lang="en-IN" dirty="0"/>
              <a:t>are </a:t>
            </a:r>
            <a:r>
              <a:rPr lang="en-IN" dirty="0" smtClean="0"/>
              <a:t>viewed by each users?</a:t>
            </a:r>
            <a:endParaRPr lang="en-IN" dirty="0"/>
          </a:p>
        </p:txBody>
      </p:sp>
      <p:pic>
        <p:nvPicPr>
          <p:cNvPr id="24" name="Picture 6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57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57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7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level (Physical level)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describes </a:t>
            </a:r>
            <a:r>
              <a:rPr lang="en-IN" b="1" dirty="0">
                <a:solidFill>
                  <a:schemeClr val="accent6"/>
                </a:solidFill>
              </a:rPr>
              <a:t>how a </a:t>
            </a:r>
            <a:r>
              <a:rPr lang="en-IN" b="1" dirty="0" smtClean="0">
                <a:solidFill>
                  <a:schemeClr val="accent6"/>
                </a:solidFill>
              </a:rPr>
              <a:t>data </a:t>
            </a:r>
            <a:r>
              <a:rPr lang="en-IN" b="1" dirty="0">
                <a:solidFill>
                  <a:schemeClr val="accent6"/>
                </a:solidFill>
              </a:rPr>
              <a:t>is </a:t>
            </a:r>
            <a:r>
              <a:rPr lang="en-IN" b="1" dirty="0" smtClean="0">
                <a:solidFill>
                  <a:schemeClr val="accent6"/>
                </a:solidFill>
              </a:rPr>
              <a:t>stored </a:t>
            </a:r>
            <a:r>
              <a:rPr lang="en-IN" dirty="0" smtClean="0"/>
              <a:t>on the storage device.</a:t>
            </a:r>
            <a:endParaRPr lang="en-IN" dirty="0"/>
          </a:p>
          <a:p>
            <a:r>
              <a:rPr lang="en-IN" dirty="0" smtClean="0"/>
              <a:t>Deals </a:t>
            </a:r>
            <a:r>
              <a:rPr lang="en-IN" dirty="0"/>
              <a:t>with </a:t>
            </a:r>
            <a:r>
              <a:rPr lang="en-IN" b="1" dirty="0">
                <a:solidFill>
                  <a:schemeClr val="accent6"/>
                </a:solidFill>
              </a:rPr>
              <a:t>physical storage of </a:t>
            </a:r>
            <a:r>
              <a:rPr lang="en-IN" b="1" dirty="0" smtClean="0">
                <a:solidFill>
                  <a:schemeClr val="accent6"/>
                </a:solidFill>
              </a:rPr>
              <a:t>data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Structure of </a:t>
            </a:r>
            <a:r>
              <a:rPr lang="en-IN" b="1" dirty="0">
                <a:solidFill>
                  <a:schemeClr val="accent6"/>
                </a:solidFill>
              </a:rPr>
              <a:t>records on disk </a:t>
            </a:r>
            <a:r>
              <a:rPr lang="en-IN" dirty="0"/>
              <a:t>- files, pages, blocks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chemeClr val="accent6"/>
                </a:solidFill>
              </a:rPr>
              <a:t>Indexes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6"/>
                </a:solidFill>
              </a:rPr>
              <a:t>ordering</a:t>
            </a:r>
            <a:r>
              <a:rPr lang="en-IN" dirty="0"/>
              <a:t> of records</a:t>
            </a:r>
          </a:p>
          <a:p>
            <a:r>
              <a:rPr lang="en-US" dirty="0" smtClean="0"/>
              <a:t>Internal view is described by the internal schema.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011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level (Logical level)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6"/>
                </a:solidFill>
              </a:rPr>
              <a:t>What</a:t>
            </a:r>
            <a:r>
              <a:rPr lang="en-IN" dirty="0"/>
              <a:t> data are stored and </a:t>
            </a:r>
            <a:r>
              <a:rPr lang="en-IN" b="1" dirty="0" smtClean="0">
                <a:solidFill>
                  <a:schemeClr val="accent6"/>
                </a:solidFill>
              </a:rPr>
              <a:t>what</a:t>
            </a:r>
            <a:r>
              <a:rPr lang="en-IN" dirty="0" smtClean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</a:t>
            </a:r>
            <a:r>
              <a:rPr lang="en-IN" dirty="0" smtClean="0"/>
              <a:t>exist among those data? 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It </a:t>
            </a:r>
            <a:r>
              <a:rPr lang="en-IN" b="1" dirty="0">
                <a:solidFill>
                  <a:schemeClr val="accent6"/>
                </a:solidFill>
              </a:rPr>
              <a:t>hides low level complexities </a:t>
            </a:r>
            <a:r>
              <a:rPr lang="en-IN" dirty="0"/>
              <a:t>of physical storage.</a:t>
            </a:r>
          </a:p>
          <a:p>
            <a:pPr algn="just">
              <a:buClr>
                <a:schemeClr val="tx1"/>
              </a:buClr>
            </a:pPr>
            <a:r>
              <a:rPr lang="en-IN" dirty="0" smtClean="0"/>
              <a:t>For </a:t>
            </a:r>
            <a:r>
              <a:rPr lang="en-IN" dirty="0"/>
              <a:t>Example, STUDENT database may contain STUDENT and COURSE tables which will be visible to users but users are unaware about their storage.</a:t>
            </a:r>
          </a:p>
          <a:p>
            <a:pPr algn="just"/>
            <a:r>
              <a:rPr lang="en-IN" dirty="0" smtClean="0"/>
              <a:t>Database </a:t>
            </a:r>
            <a:r>
              <a:rPr lang="en-IN" dirty="0"/>
              <a:t>administrator </a:t>
            </a:r>
            <a:r>
              <a:rPr lang="en-IN" dirty="0" smtClean="0"/>
              <a:t>works </a:t>
            </a:r>
            <a:r>
              <a:rPr lang="en-IN" dirty="0"/>
              <a:t>at this level to determine </a:t>
            </a:r>
            <a:r>
              <a:rPr lang="en-IN" dirty="0" smtClean="0"/>
              <a:t>what </a:t>
            </a:r>
            <a:r>
              <a:rPr lang="en-IN" dirty="0"/>
              <a:t>data to keep in </a:t>
            </a:r>
            <a:r>
              <a:rPr lang="en-IN" dirty="0" smtClean="0"/>
              <a:t>the database</a:t>
            </a:r>
            <a:r>
              <a:rPr lang="en-IN" dirty="0"/>
              <a:t>.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5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level (View level)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dirty="0" smtClean="0"/>
              <a:t>It </a:t>
            </a:r>
            <a:r>
              <a:rPr lang="en-IN" dirty="0"/>
              <a:t>describes only part of the entire database that </a:t>
            </a:r>
            <a:r>
              <a:rPr lang="en-IN" dirty="0" smtClean="0"/>
              <a:t>an </a:t>
            </a:r>
            <a:r>
              <a:rPr lang="en-IN" dirty="0"/>
              <a:t>end user </a:t>
            </a:r>
            <a:r>
              <a:rPr lang="en-IN" dirty="0" smtClean="0"/>
              <a:t>concern or </a:t>
            </a:r>
            <a:r>
              <a:rPr lang="en-IN" b="1" dirty="0">
                <a:solidFill>
                  <a:schemeClr val="accent6"/>
                </a:solidFill>
              </a:rPr>
              <a:t>How</a:t>
            </a:r>
            <a:r>
              <a:rPr lang="en-IN" dirty="0"/>
              <a:t> data are viewed by each </a:t>
            </a:r>
            <a:r>
              <a:rPr lang="en-IN" dirty="0" smtClean="0"/>
              <a:t>user.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IN" dirty="0"/>
              <a:t>End users need to access only part of the database rather than </a:t>
            </a:r>
            <a:r>
              <a:rPr lang="en-IN" dirty="0" smtClean="0"/>
              <a:t>the entire </a:t>
            </a:r>
            <a:r>
              <a:rPr lang="en-IN" dirty="0"/>
              <a:t>database.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Different user </a:t>
            </a:r>
            <a:r>
              <a:rPr lang="en-IN" dirty="0" smtClean="0"/>
              <a:t>needs </a:t>
            </a:r>
            <a:r>
              <a:rPr lang="en-IN" dirty="0"/>
              <a:t>different views of </a:t>
            </a:r>
            <a:r>
              <a:rPr lang="en-IN" dirty="0" smtClean="0"/>
              <a:t>the database, so there </a:t>
            </a:r>
            <a:r>
              <a:rPr lang="en-IN" dirty="0"/>
              <a:t>can be many </a:t>
            </a:r>
            <a:r>
              <a:rPr lang="en-IN" dirty="0" smtClean="0"/>
              <a:t>views in a view </a:t>
            </a:r>
            <a:r>
              <a:rPr lang="en-IN" dirty="0"/>
              <a:t>level </a:t>
            </a:r>
            <a:r>
              <a:rPr lang="en-IN" dirty="0" smtClean="0"/>
              <a:t>abstraction of </a:t>
            </a:r>
            <a:r>
              <a:rPr lang="en-IN" dirty="0"/>
              <a:t>the </a:t>
            </a:r>
            <a:r>
              <a:rPr lang="en-IN" dirty="0" smtClean="0"/>
              <a:t>database.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Used by end users and application </a:t>
            </a:r>
            <a:r>
              <a:rPr lang="en-IN" dirty="0" smtClean="0"/>
              <a:t>programmers.</a:t>
            </a:r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239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0" y="1905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321638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669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772591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01391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30191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19600" y="3234754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419600" y="4575060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419600" y="5791200"/>
            <a:ext cx="1447800" cy="609600"/>
          </a:xfrm>
          <a:prstGeom prst="flowChartMagneticDisk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321231" y="2532965"/>
            <a:ext cx="1098369" cy="7055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10" idx="0"/>
          </p:cNvCxnSpPr>
          <p:nvPr/>
        </p:nvCxnSpPr>
        <p:spPr>
          <a:xfrm flipH="1">
            <a:off x="5143500" y="2532965"/>
            <a:ext cx="6531" cy="7017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5867401" y="2532965"/>
            <a:ext cx="1111430" cy="7055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1" idx="0"/>
          </p:cNvCxnSpPr>
          <p:nvPr/>
        </p:nvCxnSpPr>
        <p:spPr>
          <a:xfrm>
            <a:off x="5143500" y="3844354"/>
            <a:ext cx="0" cy="7307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2" idx="1"/>
          </p:cNvCxnSpPr>
          <p:nvPr/>
        </p:nvCxnSpPr>
        <p:spPr>
          <a:xfrm>
            <a:off x="5143500" y="5184660"/>
            <a:ext cx="0" cy="6065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4031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692831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21631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5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9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617027" y="2532857"/>
            <a:ext cx="304800" cy="687277"/>
          </a:xfrm>
          <a:prstGeom prst="downArrow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18000" tIns="18000" rIns="18000" bIns="18000" rtlCol="0" anchor="ctr"/>
          <a:lstStyle/>
          <a:p>
            <a:pPr algn="ctr"/>
            <a:r>
              <a:rPr lang="en-US" sz="1200" dirty="0" smtClean="0"/>
              <a:t>Request</a:t>
            </a:r>
            <a:endParaRPr lang="en-IN" sz="1200" dirty="0"/>
          </a:p>
        </p:txBody>
      </p:sp>
      <p:sp>
        <p:nvSpPr>
          <p:cNvPr id="30" name="Down Arrow 29"/>
          <p:cNvSpPr/>
          <p:nvPr/>
        </p:nvSpPr>
        <p:spPr>
          <a:xfrm flipV="1">
            <a:off x="5362708" y="5163348"/>
            <a:ext cx="304800" cy="686123"/>
          </a:xfrm>
          <a:prstGeom prst="downArrow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lIns="18000" tIns="18000" rIns="18000" bIns="18000" rtlCol="0" anchor="ctr"/>
          <a:lstStyle/>
          <a:p>
            <a:pPr algn="ctr"/>
            <a:r>
              <a:rPr lang="en-US" sz="1200" dirty="0" smtClean="0"/>
              <a:t>Result</a:t>
            </a:r>
            <a:endParaRPr lang="en-IN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5564858" y="104188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Want to access some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4540770" y="2527800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23850" y="3886200"/>
            <a:ext cx="3714750" cy="175260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Process of </a:t>
            </a:r>
            <a:r>
              <a:rPr lang="en-IN" sz="2400" b="1" dirty="0">
                <a:solidFill>
                  <a:schemeClr val="accent6"/>
                </a:solidFill>
              </a:rPr>
              <a:t>transforming requests and results </a:t>
            </a:r>
            <a:r>
              <a:rPr lang="en-IN" sz="2400" dirty="0">
                <a:solidFill>
                  <a:schemeClr val="tx1"/>
                </a:solidFill>
              </a:rPr>
              <a:t>between the three levels is called mapping.</a:t>
            </a:r>
          </a:p>
        </p:txBody>
      </p:sp>
    </p:spTree>
    <p:extLst>
      <p:ext uri="{BB962C8B-B14F-4D97-AF65-F5344CB8AC3E}">
        <p14:creationId xmlns:p14="http://schemas.microsoft.com/office/powerpoint/2010/main" val="2288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7 L 0.00347 0.191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19815 L 0.00347 0.387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7049E-17 L 0.00104 -0.1865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18658 L 0.00105 -0.3784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What is Database Management System (DBMS)?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Data</a:t>
            </a:r>
            <a:r>
              <a:rPr lang="en-US" dirty="0"/>
              <a:t> - Fact that can be </a:t>
            </a:r>
            <a:r>
              <a:rPr lang="en-US" dirty="0">
                <a:solidFill>
                  <a:srgbClr val="C00000"/>
                </a:solidFill>
              </a:rPr>
              <a:t>recorded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stored</a:t>
            </a:r>
          </a:p>
          <a:p>
            <a:pPr lvl="1" algn="just"/>
            <a:r>
              <a:rPr lang="en-US" dirty="0"/>
              <a:t>e.g. Person Name, Age, Gender and Weight etc.</a:t>
            </a:r>
          </a:p>
          <a:p>
            <a:pPr algn="just"/>
            <a:r>
              <a:rPr lang="en-US" b="1" dirty="0"/>
              <a:t>Database</a:t>
            </a:r>
            <a:r>
              <a:rPr lang="en-US" dirty="0"/>
              <a:t> - Collection of </a:t>
            </a:r>
            <a:r>
              <a:rPr lang="en-US" dirty="0">
                <a:solidFill>
                  <a:srgbClr val="C00000"/>
                </a:solidFill>
              </a:rPr>
              <a:t>logically related</a:t>
            </a:r>
            <a:r>
              <a:rPr lang="en-US" dirty="0"/>
              <a:t> data</a:t>
            </a:r>
          </a:p>
          <a:p>
            <a:pPr lvl="1" algn="just"/>
            <a:r>
              <a:rPr lang="en-US" dirty="0"/>
              <a:t>e.g. Books Database in Library, Student Database in University etc.</a:t>
            </a:r>
          </a:p>
          <a:p>
            <a:pPr algn="just"/>
            <a:r>
              <a:rPr lang="en-US" b="1" dirty="0"/>
              <a:t>Management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Manipulation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Searching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Security</a:t>
            </a:r>
            <a:r>
              <a:rPr lang="en-US" dirty="0"/>
              <a:t> of data</a:t>
            </a:r>
          </a:p>
          <a:p>
            <a:pPr lvl="1" algn="just"/>
            <a:r>
              <a:rPr lang="en-US" dirty="0"/>
              <a:t>e.g. Viewing result in GTU website, Searching exam papers in GTU website</a:t>
            </a:r>
          </a:p>
          <a:p>
            <a:pPr algn="just"/>
            <a:r>
              <a:rPr lang="en-US" b="1" dirty="0"/>
              <a:t>System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tools</a:t>
            </a:r>
            <a:r>
              <a:rPr lang="en-US" dirty="0"/>
              <a:t> used to manage database</a:t>
            </a:r>
          </a:p>
          <a:p>
            <a:pPr lvl="1" algn="just"/>
            <a:r>
              <a:rPr lang="en-US" dirty="0"/>
              <a:t>e.g. SQL Server Studio Express, </a:t>
            </a:r>
            <a:r>
              <a:rPr lang="en-US" dirty="0" smtClean="0"/>
              <a:t>Oracle</a:t>
            </a:r>
            <a:endParaRPr lang="en-US" dirty="0"/>
          </a:p>
          <a:p>
            <a:pPr algn="just"/>
            <a:r>
              <a:rPr lang="en-US" b="1" dirty="0"/>
              <a:t>DBMS</a:t>
            </a:r>
            <a:r>
              <a:rPr lang="en-US" dirty="0"/>
              <a:t> - A Database Management System is a software for creating and managing databases. </a:t>
            </a:r>
          </a:p>
          <a:p>
            <a:pPr algn="just"/>
            <a:r>
              <a:rPr lang="en-US" dirty="0" smtClean="0"/>
              <a:t>Database Management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(DBMS) is a software </a:t>
            </a:r>
            <a:r>
              <a:rPr lang="en-US" dirty="0" smtClean="0"/>
              <a:t>designed </a:t>
            </a:r>
            <a:r>
              <a:rPr lang="en-US" dirty="0"/>
              <a:t>to define, manipulate, retrieve and manage data in a database.</a:t>
            </a:r>
          </a:p>
          <a:p>
            <a:pPr lvl="1" algn="just"/>
            <a:r>
              <a:rPr lang="en-US" dirty="0" smtClean="0"/>
              <a:t>e.g. MS SQL Server, Oracle, My SQL, SQLite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1905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321638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669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</a:t>
            </a:r>
          </a:p>
          <a:p>
            <a:pPr algn="ctr"/>
            <a:r>
              <a:rPr lang="en-US" b="1" dirty="0" smtClean="0"/>
              <a:t>Level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046207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98894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27694" y="1923365"/>
            <a:ext cx="109728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3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19600" y="3234754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419600" y="4575060"/>
            <a:ext cx="14478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</a:t>
            </a:r>
          </a:p>
          <a:p>
            <a:pPr algn="ctr"/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419600" y="5791200"/>
            <a:ext cx="1447800" cy="609600"/>
          </a:xfrm>
          <a:prstGeom prst="flowChartMagneticDisk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594847" y="2532965"/>
            <a:ext cx="824753" cy="6956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10" idx="0"/>
          </p:cNvCxnSpPr>
          <p:nvPr/>
        </p:nvCxnSpPr>
        <p:spPr>
          <a:xfrm flipH="1">
            <a:off x="5143500" y="2532965"/>
            <a:ext cx="4034" cy="7017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5867400" y="2532965"/>
            <a:ext cx="1108934" cy="7055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1" idx="0"/>
          </p:cNvCxnSpPr>
          <p:nvPr/>
        </p:nvCxnSpPr>
        <p:spPr>
          <a:xfrm>
            <a:off x="5143500" y="3844354"/>
            <a:ext cx="0" cy="7307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2" idx="1"/>
          </p:cNvCxnSpPr>
          <p:nvPr/>
        </p:nvCxnSpPr>
        <p:spPr>
          <a:xfrm>
            <a:off x="5143500" y="5184660"/>
            <a:ext cx="0" cy="6065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7647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690334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1510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3</a:t>
            </a:r>
            <a:endParaRPr lang="en-IN" dirty="0"/>
          </a:p>
        </p:txBody>
      </p:sp>
      <p:pic>
        <p:nvPicPr>
          <p:cNvPr id="25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27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323850" y="3886200"/>
            <a:ext cx="3905250" cy="2133600"/>
          </a:xfrm>
          <a:prstGeom prst="wedgeRoundRectCallout">
            <a:avLst>
              <a:gd name="adj1" fmla="val -47427"/>
              <a:gd name="adj2" fmla="val -2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6"/>
                </a:solidFill>
              </a:rPr>
              <a:t>Ability to modify a schema </a:t>
            </a:r>
            <a:r>
              <a:rPr lang="en-IN" sz="2400" dirty="0">
                <a:solidFill>
                  <a:schemeClr val="tx1"/>
                </a:solidFill>
              </a:rPr>
              <a:t>definition in one level without affecting a schema definition in the next higher level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</a:t>
            </a:r>
            <a:r>
              <a:rPr lang="en-US" dirty="0"/>
              <a:t>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Physical Data Independence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Logical </a:t>
            </a:r>
            <a:r>
              <a:rPr lang="en-IN" dirty="0"/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5143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Physical Data Independence is the </a:t>
            </a:r>
            <a:r>
              <a:rPr lang="en-IN" b="1" dirty="0">
                <a:solidFill>
                  <a:schemeClr val="accent6"/>
                </a:solidFill>
              </a:rPr>
              <a:t>ability to modify the physical schema</a:t>
            </a:r>
            <a:r>
              <a:rPr lang="en-IN" dirty="0"/>
              <a:t> without requiring any change in </a:t>
            </a:r>
            <a:r>
              <a:rPr lang="en-IN" dirty="0" smtClean="0"/>
              <a:t>logical (conceptual) schema and application </a:t>
            </a:r>
            <a:r>
              <a:rPr lang="en-IN" dirty="0"/>
              <a:t>programs.</a:t>
            </a:r>
          </a:p>
          <a:p>
            <a:pPr algn="just"/>
            <a:r>
              <a:rPr lang="en-IN" dirty="0"/>
              <a:t>Modifications at the internal levels are occasionally necessary to </a:t>
            </a:r>
            <a:r>
              <a:rPr lang="en-IN" b="1" dirty="0">
                <a:solidFill>
                  <a:schemeClr val="accent6"/>
                </a:solidFill>
              </a:rPr>
              <a:t>improve </a:t>
            </a:r>
            <a:r>
              <a:rPr lang="en-IN" b="1" dirty="0" smtClean="0">
                <a:solidFill>
                  <a:schemeClr val="accent6"/>
                </a:solidFill>
              </a:rPr>
              <a:t>performance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</a:t>
            </a:r>
            <a:r>
              <a:rPr lang="en-IN" dirty="0" smtClean="0"/>
              <a:t>ossible </a:t>
            </a:r>
            <a:r>
              <a:rPr lang="en-IN" dirty="0"/>
              <a:t>modifications at internal levels are </a:t>
            </a:r>
            <a:r>
              <a:rPr lang="en-IN" dirty="0" smtClean="0"/>
              <a:t>changes </a:t>
            </a:r>
            <a:r>
              <a:rPr lang="en-IN" dirty="0"/>
              <a:t>in file structures, compression techniques, hashing algorithms, storage devices,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Logical data independence </a:t>
            </a:r>
            <a:r>
              <a:rPr lang="en-IN" dirty="0" smtClean="0"/>
              <a:t>is the </a:t>
            </a:r>
            <a:r>
              <a:rPr lang="en-IN" b="1" dirty="0">
                <a:solidFill>
                  <a:schemeClr val="accent6"/>
                </a:solidFill>
              </a:rPr>
              <a:t>ability to modify the conceptual schema</a:t>
            </a:r>
            <a:r>
              <a:rPr lang="en-IN" dirty="0"/>
              <a:t> without requiring any change in application programs.</a:t>
            </a:r>
          </a:p>
          <a:p>
            <a:pPr algn="just"/>
            <a:r>
              <a:rPr lang="en-IN" dirty="0"/>
              <a:t>Modification at the logical levels </a:t>
            </a:r>
            <a:r>
              <a:rPr lang="en-IN" dirty="0" smtClean="0"/>
              <a:t>is necessary </a:t>
            </a:r>
            <a:r>
              <a:rPr lang="en-IN" dirty="0"/>
              <a:t>whenever the </a:t>
            </a:r>
            <a:r>
              <a:rPr lang="en-IN" b="1" dirty="0">
                <a:solidFill>
                  <a:schemeClr val="accent6"/>
                </a:solidFill>
              </a:rPr>
              <a:t>logical </a:t>
            </a:r>
            <a:r>
              <a:rPr lang="en-IN" b="1" dirty="0" smtClean="0">
                <a:solidFill>
                  <a:schemeClr val="accent6"/>
                </a:solidFill>
              </a:rPr>
              <a:t>structure </a:t>
            </a:r>
            <a:r>
              <a:rPr lang="en-IN" b="1" dirty="0">
                <a:solidFill>
                  <a:schemeClr val="accent6"/>
                </a:solidFill>
              </a:rPr>
              <a:t>of the database is </a:t>
            </a:r>
            <a:r>
              <a:rPr lang="en-IN" b="1" dirty="0" smtClean="0">
                <a:solidFill>
                  <a:schemeClr val="accent6"/>
                </a:solidFill>
              </a:rPr>
              <a:t>changed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 smtClean="0"/>
              <a:t>Application </a:t>
            </a:r>
            <a:r>
              <a:rPr lang="en-IN" dirty="0"/>
              <a:t>programs are heavily dependent on logical structures of the data they access</a:t>
            </a:r>
            <a:r>
              <a:rPr lang="en-IN" dirty="0" smtClean="0"/>
              <a:t>. So </a:t>
            </a:r>
            <a:r>
              <a:rPr lang="en-IN" dirty="0"/>
              <a:t>any change in logical structure also requires programs to change.</a:t>
            </a:r>
          </a:p>
        </p:txBody>
      </p:sp>
    </p:spTree>
    <p:extLst>
      <p:ext uri="{BB962C8B-B14F-4D97-AF65-F5344CB8AC3E}">
        <p14:creationId xmlns:p14="http://schemas.microsoft.com/office/powerpoint/2010/main" val="1232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2209800" y="4267201"/>
            <a:ext cx="5014913" cy="2057399"/>
          </a:xfrm>
          <a:prstGeom prst="wedgeRoundRectCallout">
            <a:avLst>
              <a:gd name="adj1" fmla="val -47427"/>
              <a:gd name="adj2" fmla="val -2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76600"/>
          </a:xfrm>
        </p:spPr>
        <p:txBody>
          <a:bodyPr/>
          <a:lstStyle/>
          <a:p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accent6"/>
                </a:solidFill>
              </a:rPr>
              <a:t>collection of information stored </a:t>
            </a:r>
            <a:r>
              <a:rPr lang="en-US" dirty="0" smtClean="0"/>
              <a:t>in the database at particular moment is called instance.</a:t>
            </a:r>
          </a:p>
          <a:p>
            <a:pPr lvl="1"/>
            <a:r>
              <a:rPr lang="en-US" dirty="0" smtClean="0"/>
              <a:t>Instances are changed </a:t>
            </a:r>
            <a:r>
              <a:rPr lang="en-US" b="1" dirty="0" smtClean="0">
                <a:solidFill>
                  <a:schemeClr val="accent6"/>
                </a:solidFill>
              </a:rPr>
              <a:t>frequently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2667000"/>
          </a:xfrm>
        </p:spPr>
        <p:txBody>
          <a:bodyPr/>
          <a:lstStyle/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/>
                </a:solidFill>
              </a:rPr>
              <a:t>overall design of database </a:t>
            </a:r>
            <a:r>
              <a:rPr lang="en-US" dirty="0" smtClean="0"/>
              <a:t>is called database schema.</a:t>
            </a:r>
          </a:p>
          <a:p>
            <a:pPr lvl="1"/>
            <a:r>
              <a:rPr lang="en-US" dirty="0" smtClean="0"/>
              <a:t>Schemas are changed </a:t>
            </a:r>
            <a:r>
              <a:rPr lang="en-US" b="1" dirty="0" smtClean="0">
                <a:solidFill>
                  <a:schemeClr val="accent6"/>
                </a:solidFill>
              </a:rPr>
              <a:t>rarely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Instance and Schema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70307"/>
              </p:ext>
            </p:extLst>
          </p:nvPr>
        </p:nvGraphicFramePr>
        <p:xfrm>
          <a:off x="2656635" y="4607997"/>
          <a:ext cx="25786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Char(10)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8151"/>
              </p:ext>
            </p:extLst>
          </p:nvPr>
        </p:nvGraphicFramePr>
        <p:xfrm>
          <a:off x="2661137" y="5254466"/>
          <a:ext cx="257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656635" y="4607997"/>
            <a:ext cx="2578676" cy="640080"/>
          </a:xfrm>
          <a:prstGeom prst="roundRect">
            <a:avLst>
              <a:gd name="adj" fmla="val 1055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ular Callout 12"/>
          <p:cNvSpPr/>
          <p:nvPr/>
        </p:nvSpPr>
        <p:spPr>
          <a:xfrm>
            <a:off x="5583980" y="4607997"/>
            <a:ext cx="1241689" cy="558363"/>
          </a:xfrm>
          <a:prstGeom prst="wedgeRoundRectCallout">
            <a:avLst>
              <a:gd name="adj1" fmla="val -84489"/>
              <a:gd name="adj2" fmla="val 18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IN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598970" y="5358746"/>
            <a:ext cx="1241689" cy="558363"/>
          </a:xfrm>
          <a:prstGeom prst="wedgeRoundRectCallout">
            <a:avLst>
              <a:gd name="adj1" fmla="val -84489"/>
              <a:gd name="adj2" fmla="val 4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69683"/>
              </p:ext>
            </p:extLst>
          </p:nvPr>
        </p:nvGraphicFramePr>
        <p:xfrm>
          <a:off x="2662698" y="5635253"/>
          <a:ext cx="257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Om Patel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656635" y="5258779"/>
            <a:ext cx="2578676" cy="747313"/>
          </a:xfrm>
          <a:prstGeom prst="roundRect">
            <a:avLst>
              <a:gd name="adj" fmla="val 1000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Naive Users (End Users)</a:t>
            </a:r>
          </a:p>
          <a:p>
            <a:pPr lvl="1" algn="just">
              <a:buClr>
                <a:schemeClr val="tx1"/>
              </a:buClr>
            </a:pPr>
            <a:r>
              <a:rPr lang="en-IN" b="1" dirty="0">
                <a:solidFill>
                  <a:schemeClr val="accent6"/>
                </a:solidFill>
              </a:rPr>
              <a:t>Unsophisticated</a:t>
            </a:r>
            <a:r>
              <a:rPr lang="en-IN" dirty="0"/>
              <a:t> users who have zero knowledge of database system</a:t>
            </a:r>
          </a:p>
          <a:p>
            <a:pPr lvl="1" algn="just"/>
            <a:r>
              <a:rPr lang="en-IN" smtClean="0"/>
              <a:t>End user </a:t>
            </a:r>
            <a:r>
              <a:rPr lang="en-IN" dirty="0"/>
              <a:t>interacts to database via sophisticated software or </a:t>
            </a:r>
            <a:r>
              <a:rPr lang="en-IN" dirty="0" smtClean="0"/>
              <a:t>tools</a:t>
            </a:r>
            <a:endParaRPr lang="en-IN" dirty="0"/>
          </a:p>
          <a:p>
            <a:pPr lvl="1" algn="just">
              <a:spcAft>
                <a:spcPts val="1200"/>
              </a:spcAft>
            </a:pPr>
            <a:r>
              <a:rPr lang="en-US" dirty="0"/>
              <a:t>e.g. Clerk in </a:t>
            </a:r>
            <a:r>
              <a:rPr lang="en-US" dirty="0" smtClean="0"/>
              <a:t>bank</a:t>
            </a:r>
            <a:endParaRPr lang="en-IN" dirty="0"/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Application Programmers</a:t>
            </a:r>
          </a:p>
          <a:p>
            <a:pPr lvl="1" algn="just">
              <a:buClr>
                <a:schemeClr val="tx1"/>
              </a:buClr>
            </a:pPr>
            <a:r>
              <a:rPr lang="en-IN" b="1" dirty="0">
                <a:solidFill>
                  <a:schemeClr val="accent6"/>
                </a:solidFill>
              </a:rPr>
              <a:t>Programmers</a:t>
            </a:r>
            <a:r>
              <a:rPr lang="en-IN" dirty="0"/>
              <a:t> who write software using tools such as Java, </a:t>
            </a:r>
            <a:r>
              <a:rPr lang="en-IN" dirty="0" err="1"/>
              <a:t>.Net</a:t>
            </a:r>
            <a:r>
              <a:rPr lang="en-IN" dirty="0"/>
              <a:t>, PHP etc…</a:t>
            </a:r>
          </a:p>
          <a:p>
            <a:pPr lvl="1" algn="just"/>
            <a:r>
              <a:rPr lang="en-US" dirty="0"/>
              <a:t>e.g. Software d</a:t>
            </a:r>
            <a:r>
              <a:rPr lang="en-US" dirty="0" smtClean="0"/>
              <a:t>evelopers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5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IN" b="1" dirty="0" smtClean="0"/>
              <a:t>Sophisticated </a:t>
            </a:r>
            <a:r>
              <a:rPr lang="en-IN" b="1" dirty="0"/>
              <a:t>Users</a:t>
            </a:r>
          </a:p>
          <a:p>
            <a:pPr lvl="1" algn="just"/>
            <a:r>
              <a:rPr lang="en-IN" dirty="0"/>
              <a:t>Interact with database system without </a:t>
            </a:r>
            <a:r>
              <a:rPr lang="en-IN" dirty="0" smtClean="0"/>
              <a:t>using an </a:t>
            </a:r>
            <a:r>
              <a:rPr lang="en-IN" dirty="0"/>
              <a:t>application program</a:t>
            </a:r>
          </a:p>
          <a:p>
            <a:pPr lvl="1" algn="just"/>
            <a:r>
              <a:rPr lang="en-US" dirty="0"/>
              <a:t>Use query tools like SQL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e.g. Analyst </a:t>
            </a:r>
            <a:endParaRPr lang="en-IN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IN" b="1" dirty="0"/>
              <a:t>Specialized Users (DBA)</a:t>
            </a:r>
          </a:p>
          <a:p>
            <a:pPr lvl="1" algn="just"/>
            <a:r>
              <a:rPr lang="en-IN" dirty="0"/>
              <a:t>User write specialized database applications program</a:t>
            </a:r>
          </a:p>
          <a:p>
            <a:pPr lvl="1" algn="just"/>
            <a:r>
              <a:rPr lang="en-US" dirty="0"/>
              <a:t>Use administration tools</a:t>
            </a:r>
          </a:p>
          <a:p>
            <a:pPr lvl="1" algn="just"/>
            <a:r>
              <a:rPr lang="en-US" dirty="0"/>
              <a:t>e.g. 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2745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DBA (Database Administrator)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Schema Definition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 smtClean="0">
                <a:solidFill>
                  <a:schemeClr val="accent6"/>
                </a:solidFill>
              </a:rPr>
              <a:t>defines </a:t>
            </a:r>
            <a:r>
              <a:rPr lang="en-US" b="1" dirty="0">
                <a:solidFill>
                  <a:schemeClr val="accent6"/>
                </a:solidFill>
              </a:rPr>
              <a:t>the logical schema </a:t>
            </a:r>
            <a:r>
              <a:rPr lang="en-US" dirty="0"/>
              <a:t>of the database.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Storage Structure and Access Method Definition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decides how the data is to be represented </a:t>
            </a:r>
            <a:r>
              <a:rPr lang="en-US" dirty="0"/>
              <a:t>in the database &amp; how to access it.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Defining Security and Integrity Constraints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decides </a:t>
            </a:r>
            <a:r>
              <a:rPr lang="en-US" b="1" dirty="0" smtClean="0">
                <a:solidFill>
                  <a:schemeClr val="accent6"/>
                </a:solidFill>
              </a:rPr>
              <a:t>on various </a:t>
            </a:r>
            <a:r>
              <a:rPr lang="en-US" b="1" dirty="0">
                <a:solidFill>
                  <a:schemeClr val="accent6"/>
                </a:solidFill>
              </a:rPr>
              <a:t>security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integrity constraints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Granting of Authorization for Data Access</a:t>
            </a:r>
          </a:p>
          <a:p>
            <a:pPr lvl="1" algn="just"/>
            <a:r>
              <a:rPr lang="en-US" dirty="0"/>
              <a:t>DBA determines which user needs access to which part of the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DBA (Database Administrator)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dirty="0" smtClean="0"/>
              <a:t>Liaison </a:t>
            </a:r>
            <a:r>
              <a:rPr lang="en-IN" dirty="0"/>
              <a:t>with Users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provide necessary data </a:t>
            </a:r>
            <a:r>
              <a:rPr lang="en-US" dirty="0"/>
              <a:t>to </a:t>
            </a:r>
            <a:r>
              <a:rPr lang="en-US" dirty="0" smtClean="0"/>
              <a:t>the user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IN" dirty="0"/>
              <a:t>Assisting Application Programmer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provides assistance to application programmers </a:t>
            </a:r>
            <a:r>
              <a:rPr lang="en-US" dirty="0"/>
              <a:t>to develop application programs.</a:t>
            </a:r>
            <a:endParaRPr lang="en-IN" dirty="0"/>
          </a:p>
          <a:p>
            <a:pPr marL="457200" indent="-457200" algn="just">
              <a:buFont typeface="+mj-lt"/>
              <a:buAutoNum type="arabicPeriod" startAt="5"/>
            </a:pPr>
            <a:r>
              <a:rPr lang="en-IN" dirty="0"/>
              <a:t>Monitoring Performance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ensures that better performance is maintained </a:t>
            </a:r>
            <a:r>
              <a:rPr lang="en-US" dirty="0"/>
              <a:t>by making </a:t>
            </a:r>
            <a:r>
              <a:rPr lang="en-US" dirty="0" smtClean="0"/>
              <a:t>a change </a:t>
            </a:r>
            <a:r>
              <a:rPr lang="en-US" dirty="0"/>
              <a:t>in </a:t>
            </a:r>
            <a:r>
              <a:rPr lang="en-US" dirty="0" smtClean="0"/>
              <a:t>the physical </a:t>
            </a:r>
            <a:r>
              <a:rPr lang="en-US" dirty="0"/>
              <a:t>or logical schema if required.</a:t>
            </a:r>
            <a:endParaRPr lang="en-IN" dirty="0"/>
          </a:p>
          <a:p>
            <a:pPr marL="457200" indent="-457200" algn="just">
              <a:buFont typeface="+mj-lt"/>
              <a:buAutoNum type="arabicPeriod" startAt="5"/>
            </a:pPr>
            <a:r>
              <a:rPr lang="en-IN" dirty="0"/>
              <a:t>Backup and Recovery</a:t>
            </a:r>
          </a:p>
          <a:p>
            <a:pPr lvl="1" algn="just"/>
            <a:r>
              <a:rPr lang="en-US" dirty="0" smtClean="0"/>
              <a:t>DBA </a:t>
            </a:r>
            <a:r>
              <a:rPr lang="en-US" b="1" dirty="0">
                <a:solidFill>
                  <a:schemeClr val="accent6"/>
                </a:solidFill>
              </a:rPr>
              <a:t>backing up the database </a:t>
            </a:r>
            <a:r>
              <a:rPr lang="en-US" dirty="0"/>
              <a:t>on some storage devices such as DVD, CD or </a:t>
            </a:r>
            <a:r>
              <a:rPr lang="en-US" dirty="0" smtClean="0"/>
              <a:t>magnetic </a:t>
            </a:r>
            <a:r>
              <a:rPr lang="en-US" dirty="0"/>
              <a:t>t</a:t>
            </a:r>
            <a:r>
              <a:rPr lang="en-US" dirty="0" smtClean="0"/>
              <a:t>ape </a:t>
            </a:r>
            <a:r>
              <a:rPr lang="en-US" dirty="0"/>
              <a:t>or remote servers and  </a:t>
            </a:r>
            <a:r>
              <a:rPr lang="en-US" b="1">
                <a:solidFill>
                  <a:schemeClr val="accent6"/>
                </a:solidFill>
              </a:rPr>
              <a:t>recover </a:t>
            </a:r>
            <a:r>
              <a:rPr lang="en-US" b="1" smtClean="0">
                <a:solidFill>
                  <a:schemeClr val="accent6"/>
                </a:solidFill>
              </a:rPr>
              <a:t>the system </a:t>
            </a:r>
            <a:r>
              <a:rPr lang="en-US" b="1" dirty="0">
                <a:solidFill>
                  <a:schemeClr val="accent6"/>
                </a:solidFill>
              </a:rPr>
              <a:t>in case of failures</a:t>
            </a:r>
            <a:r>
              <a:rPr lang="en-US" dirty="0"/>
              <a:t>, such as flood or virus attack from this backup.</a:t>
            </a:r>
          </a:p>
        </p:txBody>
      </p:sp>
    </p:spTree>
    <p:extLst>
      <p:ext uri="{BB962C8B-B14F-4D97-AF65-F5344CB8AC3E}">
        <p14:creationId xmlns:p14="http://schemas.microsoft.com/office/powerpoint/2010/main" val="23575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4695097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064034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58861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299889" y="1485765"/>
            <a:ext cx="5486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88" name="Rounded Rectangle 87"/>
          <p:cNvSpPr/>
          <p:nvPr/>
        </p:nvSpPr>
        <p:spPr>
          <a:xfrm>
            <a:off x="1268329" y="4112355"/>
            <a:ext cx="6120000" cy="96775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271400" y="2606083"/>
            <a:ext cx="6120000" cy="144291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Database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bg1"/>
            </a:solidFill>
          </a:ln>
        </p:spPr>
        <p:txBody>
          <a:bodyPr anchor="ctr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78"/>
          <p:cNvSpPr>
            <a:spLocks noChangeArrowheads="1"/>
          </p:cNvSpPr>
          <p:nvPr/>
        </p:nvSpPr>
        <p:spPr bwMode="auto">
          <a:xfrm>
            <a:off x="1498798" y="1038810"/>
            <a:ext cx="1069045" cy="47849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77"/>
          <p:cNvSpPr>
            <a:spLocks noChangeArrowheads="1"/>
          </p:cNvSpPr>
          <p:nvPr/>
        </p:nvSpPr>
        <p:spPr bwMode="auto">
          <a:xfrm>
            <a:off x="2854674" y="1038810"/>
            <a:ext cx="1313293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programmer</a:t>
            </a: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auto">
          <a:xfrm>
            <a:off x="4451652" y="1038810"/>
            <a:ext cx="1353809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75"/>
          <p:cNvSpPr>
            <a:spLocks noChangeArrowheads="1"/>
          </p:cNvSpPr>
          <p:nvPr/>
        </p:nvSpPr>
        <p:spPr bwMode="auto">
          <a:xfrm>
            <a:off x="6095438" y="1038810"/>
            <a:ext cx="1373845" cy="47951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administrator</a:t>
            </a:r>
          </a:p>
        </p:txBody>
      </p:sp>
      <p:sp>
        <p:nvSpPr>
          <p:cNvPr id="8" name="Oval 70"/>
          <p:cNvSpPr>
            <a:spLocks noChangeArrowheads="1"/>
          </p:cNvSpPr>
          <p:nvPr/>
        </p:nvSpPr>
        <p:spPr bwMode="auto">
          <a:xfrm>
            <a:off x="1305270" y="1756873"/>
            <a:ext cx="1463040" cy="637074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2783840" y="1756873"/>
            <a:ext cx="1463040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</p:txBody>
      </p:sp>
      <p:sp>
        <p:nvSpPr>
          <p:cNvPr id="10" name="Oval 64"/>
          <p:cNvSpPr>
            <a:spLocks noChangeArrowheads="1"/>
          </p:cNvSpPr>
          <p:nvPr/>
        </p:nvSpPr>
        <p:spPr bwMode="auto">
          <a:xfrm>
            <a:off x="4405931" y="1756873"/>
            <a:ext cx="1463040" cy="636129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5904938" y="1756873"/>
            <a:ext cx="1754845" cy="6372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Administration tool</a:t>
            </a: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3098165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linker</a:t>
            </a:r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4618736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queries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6278862" y="2667000"/>
            <a:ext cx="1006996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 interpreter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1390536" y="3093720"/>
            <a:ext cx="1285569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object code</a:t>
            </a: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4462458" y="3264689"/>
            <a:ext cx="1335418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compiler and organizer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2857850" y="3578783"/>
            <a:ext cx="144475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engine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1653473" y="4267199"/>
            <a:ext cx="1132658" cy="455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018599" y="4267199"/>
            <a:ext cx="93008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4181149" y="4267199"/>
            <a:ext cx="1499502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integrity 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913120" y="4267199"/>
            <a:ext cx="109728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2315575" y="5137903"/>
            <a:ext cx="3017520" cy="1110497"/>
          </a:xfrm>
          <a:prstGeom prst="can">
            <a:avLst>
              <a:gd name="adj" fmla="val 201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886200" y="5486399"/>
            <a:ext cx="137160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931920" y="5845840"/>
            <a:ext cx="128016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2944587" y="5497886"/>
            <a:ext cx="731520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Indices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2393973" y="5808000"/>
            <a:ext cx="577827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31962" y="1517304"/>
            <a:ext cx="2717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0678" y="1517304"/>
            <a:ext cx="1683" cy="2385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30344" y="1517304"/>
            <a:ext cx="2717" cy="25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11320" y="1517304"/>
            <a:ext cx="0" cy="254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33320" y="2392680"/>
            <a:ext cx="1" cy="694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20447" y="2390633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126142" y="2388286"/>
            <a:ext cx="4829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82360" y="2392679"/>
            <a:ext cx="1" cy="274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4"/>
            <a:endCxn id="13" idx="0"/>
          </p:cNvCxnSpPr>
          <p:nvPr/>
        </p:nvCxnSpPr>
        <p:spPr>
          <a:xfrm flipH="1">
            <a:off x="5122234" y="2394073"/>
            <a:ext cx="1660127" cy="2729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05161" y="2895600"/>
            <a:ext cx="5135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2" idx="1"/>
          </p:cNvCxnSpPr>
          <p:nvPr/>
        </p:nvCxnSpPr>
        <p:spPr>
          <a:xfrm rot="10800000" flipV="1">
            <a:off x="2317967" y="2895600"/>
            <a:ext cx="780199" cy="201634"/>
          </a:xfrm>
          <a:prstGeom prst="bentConnector3">
            <a:avLst>
              <a:gd name="adj1" fmla="val 10031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676105" y="3411562"/>
            <a:ext cx="853656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529761" y="2960524"/>
            <a:ext cx="1079563" cy="4531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26175" y="3119477"/>
            <a:ext cx="5931" cy="1571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2"/>
            <a:endCxn id="17" idx="1"/>
          </p:cNvCxnSpPr>
          <p:nvPr/>
        </p:nvCxnSpPr>
        <p:spPr>
          <a:xfrm rot="16200000" flipH="1">
            <a:off x="2408794" y="3358326"/>
            <a:ext cx="73583" cy="82452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6" idx="2"/>
            <a:endCxn id="17" idx="3"/>
          </p:cNvCxnSpPr>
          <p:nvPr/>
        </p:nvCxnSpPr>
        <p:spPr>
          <a:xfrm rot="5400000">
            <a:off x="4673638" y="3350854"/>
            <a:ext cx="85494" cy="82756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79868" y="3702786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Query processor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760207" y="47244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/>
              <a:t>Storage manager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5752010" y="5562600"/>
            <a:ext cx="162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isk storage</a:t>
            </a:r>
            <a:endParaRPr lang="en-US" sz="1600" dirty="0"/>
          </a:p>
        </p:txBody>
      </p:sp>
      <p:cxnSp>
        <p:nvCxnSpPr>
          <p:cNvPr id="100" name="Straight Connector 99"/>
          <p:cNvCxnSpPr>
            <a:stCxn id="17" idx="2"/>
            <a:endCxn id="18" idx="0"/>
          </p:cNvCxnSpPr>
          <p:nvPr/>
        </p:nvCxnSpPr>
        <p:spPr>
          <a:xfrm flipH="1">
            <a:off x="2219802" y="4035983"/>
            <a:ext cx="136042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7" idx="2"/>
            <a:endCxn id="19" idx="0"/>
          </p:cNvCxnSpPr>
          <p:nvPr/>
        </p:nvCxnSpPr>
        <p:spPr>
          <a:xfrm flipH="1">
            <a:off x="3483640" y="4035983"/>
            <a:ext cx="96586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7" idx="2"/>
            <a:endCxn id="20" idx="0"/>
          </p:cNvCxnSpPr>
          <p:nvPr/>
        </p:nvCxnSpPr>
        <p:spPr>
          <a:xfrm>
            <a:off x="3580226" y="4035983"/>
            <a:ext cx="135067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7" idx="2"/>
            <a:endCxn id="21" idx="0"/>
          </p:cNvCxnSpPr>
          <p:nvPr/>
        </p:nvCxnSpPr>
        <p:spPr>
          <a:xfrm>
            <a:off x="3580226" y="4035983"/>
            <a:ext cx="2881534" cy="231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2"/>
            <a:endCxn id="27" idx="0"/>
          </p:cNvCxnSpPr>
          <p:nvPr/>
        </p:nvCxnSpPr>
        <p:spPr>
          <a:xfrm>
            <a:off x="2219802" y="4722395"/>
            <a:ext cx="463085" cy="10856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8" idx="2"/>
            <a:endCxn id="26" idx="0"/>
          </p:cNvCxnSpPr>
          <p:nvPr/>
        </p:nvCxnSpPr>
        <p:spPr>
          <a:xfrm>
            <a:off x="2219802" y="4722395"/>
            <a:ext cx="1090545" cy="7754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9" idx="2"/>
            <a:endCxn id="26" idx="0"/>
          </p:cNvCxnSpPr>
          <p:nvPr/>
        </p:nvCxnSpPr>
        <p:spPr>
          <a:xfrm flipH="1">
            <a:off x="3310347" y="4724399"/>
            <a:ext cx="173293" cy="7734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9" idx="2"/>
            <a:endCxn id="27" idx="0"/>
          </p:cNvCxnSpPr>
          <p:nvPr/>
        </p:nvCxnSpPr>
        <p:spPr>
          <a:xfrm flipH="1">
            <a:off x="2682887" y="4724399"/>
            <a:ext cx="800753" cy="108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0" idx="2"/>
            <a:endCxn id="24" idx="0"/>
          </p:cNvCxnSpPr>
          <p:nvPr/>
        </p:nvCxnSpPr>
        <p:spPr>
          <a:xfrm flipH="1">
            <a:off x="4572000" y="4724399"/>
            <a:ext cx="358900" cy="762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" idx="2"/>
            <a:endCxn id="24" idx="0"/>
          </p:cNvCxnSpPr>
          <p:nvPr/>
        </p:nvCxnSpPr>
        <p:spPr>
          <a:xfrm flipH="1">
            <a:off x="4572000" y="3721889"/>
            <a:ext cx="558167" cy="17645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807300" y="4953000"/>
            <a:ext cx="8883" cy="999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25" idx="1"/>
          </p:cNvCxnSpPr>
          <p:nvPr/>
        </p:nvCxnSpPr>
        <p:spPr>
          <a:xfrm>
            <a:off x="3807300" y="5952910"/>
            <a:ext cx="124620" cy="369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816183" y="4953000"/>
            <a:ext cx="914400" cy="5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ular Callout 144"/>
          <p:cNvSpPr/>
          <p:nvPr/>
        </p:nvSpPr>
        <p:spPr>
          <a:xfrm>
            <a:off x="7467600" y="2819400"/>
            <a:ext cx="1485900" cy="933549"/>
          </a:xfrm>
          <a:prstGeom prst="wedgeRoundRectCallout">
            <a:avLst>
              <a:gd name="adj1" fmla="val -62859"/>
              <a:gd name="adj2" fmla="val 6259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</a:t>
            </a:r>
            <a:r>
              <a:rPr lang="en-IN" sz="1400" dirty="0" smtClean="0">
                <a:solidFill>
                  <a:schemeClr val="tx1"/>
                </a:solidFill>
              </a:rPr>
              <a:t>eals </a:t>
            </a:r>
            <a:r>
              <a:rPr lang="en-IN" sz="1400" dirty="0">
                <a:solidFill>
                  <a:schemeClr val="tx1"/>
                </a:solidFill>
              </a:rPr>
              <a:t>with execution of DDL and DML statements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7239000" y="5072798"/>
            <a:ext cx="1808351" cy="1251801"/>
          </a:xfrm>
          <a:prstGeom prst="wedgeRoundRectCallout">
            <a:avLst>
              <a:gd name="adj1" fmla="val -57836"/>
              <a:gd name="adj2" fmla="val -5833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rovides </a:t>
            </a:r>
            <a:r>
              <a:rPr lang="en-US" sz="1400" dirty="0">
                <a:solidFill>
                  <a:schemeClr val="tx1"/>
                </a:solidFill>
              </a:rPr>
              <a:t>interface between low-level data stored and application program </a:t>
            </a:r>
            <a:r>
              <a:rPr lang="en-US" sz="1400" dirty="0" smtClean="0">
                <a:solidFill>
                  <a:schemeClr val="tx1"/>
                </a:solidFill>
              </a:rPr>
              <a:t>or queries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7474063" y="2575431"/>
            <a:ext cx="1573288" cy="1111211"/>
          </a:xfrm>
          <a:prstGeom prst="wedgeRoundRectCallout">
            <a:avLst>
              <a:gd name="adj1" fmla="val -75967"/>
              <a:gd name="adj2" fmla="val -2130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Interprets DDL statements into a set of tables containing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ounded Rectangular Callout 150"/>
          <p:cNvSpPr/>
          <p:nvPr/>
        </p:nvSpPr>
        <p:spPr>
          <a:xfrm>
            <a:off x="7404888" y="2437406"/>
            <a:ext cx="1671927" cy="1645920"/>
          </a:xfrm>
          <a:prstGeom prst="wedgeRoundRectCallout">
            <a:avLst>
              <a:gd name="adj1" fmla="val -153676"/>
              <a:gd name="adj2" fmla="val 1732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</a:t>
            </a:r>
            <a:r>
              <a:rPr lang="en-IN" sz="1400" dirty="0" smtClean="0">
                <a:solidFill>
                  <a:schemeClr val="tx1"/>
                </a:solidFill>
              </a:rPr>
              <a:t>ranslates </a:t>
            </a:r>
            <a:r>
              <a:rPr lang="en-IN" sz="1400" dirty="0">
                <a:solidFill>
                  <a:schemeClr val="tx1"/>
                </a:solidFill>
              </a:rPr>
              <a:t>DML statements into low level instructions that the query evaluation engine understands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7391400" y="2761334"/>
            <a:ext cx="1671927" cy="1124866"/>
          </a:xfrm>
          <a:prstGeom prst="wedgeRoundRectCallout">
            <a:avLst>
              <a:gd name="adj1" fmla="val -241708"/>
              <a:gd name="adj2" fmla="val 46975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Executes low level instructions generated by DML compiler.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277540" y="5062712"/>
            <a:ext cx="1808351" cy="799624"/>
          </a:xfrm>
          <a:prstGeom prst="wedgeRoundRectCallout">
            <a:avLst>
              <a:gd name="adj1" fmla="val -73147"/>
              <a:gd name="adj2" fmla="val -110050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Preserves </a:t>
            </a:r>
            <a:r>
              <a:rPr lang="en-IN" sz="1400" dirty="0">
                <a:solidFill>
                  <a:schemeClr val="tx1"/>
                </a:solidFill>
              </a:rPr>
              <a:t>atomicity and controls concurrency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7200460" y="5201650"/>
            <a:ext cx="1808351" cy="971282"/>
          </a:xfrm>
          <a:prstGeom prst="wedgeRoundRectCallout">
            <a:avLst>
              <a:gd name="adj1" fmla="val -140128"/>
              <a:gd name="adj2" fmla="val -119954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Checks the authority of users to access data and integrity constraints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>
          <a:xfrm>
            <a:off x="219989" y="4722395"/>
            <a:ext cx="1808351" cy="971282"/>
          </a:xfrm>
          <a:prstGeom prst="wedgeRoundRectCallout">
            <a:avLst>
              <a:gd name="adj1" fmla="val 116367"/>
              <a:gd name="adj2" fmla="val -7522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Manages allocation of space on disk storage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178178" y="4862733"/>
            <a:ext cx="1881685" cy="971282"/>
          </a:xfrm>
          <a:prstGeom prst="wedgeRoundRectCallout">
            <a:avLst>
              <a:gd name="adj1" fmla="val 44887"/>
              <a:gd name="adj2" fmla="val -8871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Fetches data from disk storage to memory for being used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5288693" y="5915811"/>
            <a:ext cx="1808351" cy="289110"/>
          </a:xfrm>
          <a:prstGeom prst="wedgeRoundRectCallout">
            <a:avLst>
              <a:gd name="adj1" fmla="val -58702"/>
              <a:gd name="adj2" fmla="val -13890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179695" y="5600765"/>
            <a:ext cx="1881685" cy="503521"/>
          </a:xfrm>
          <a:prstGeom prst="wedgeRoundRectCallout">
            <a:avLst>
              <a:gd name="adj1" fmla="val 98580"/>
              <a:gd name="adj2" fmla="val -41907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provide faster access to data 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ular Callout 83"/>
          <p:cNvSpPr/>
          <p:nvPr/>
        </p:nvSpPr>
        <p:spPr>
          <a:xfrm>
            <a:off x="179986" y="5828302"/>
            <a:ext cx="1881685" cy="503521"/>
          </a:xfrm>
          <a:prstGeom prst="wedgeRoundRectCallout">
            <a:avLst>
              <a:gd name="adj1" fmla="val 72921"/>
              <a:gd name="adj2" fmla="val -2104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user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ular Callout 86"/>
          <p:cNvSpPr/>
          <p:nvPr/>
        </p:nvSpPr>
        <p:spPr>
          <a:xfrm>
            <a:off x="5303286" y="5862336"/>
            <a:ext cx="2240514" cy="516949"/>
          </a:xfrm>
          <a:prstGeom prst="wedgeRoundRectCallout">
            <a:avLst>
              <a:gd name="adj1" fmla="val -57639"/>
              <a:gd name="adj2" fmla="val -23588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To store statistical information about the data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1" grpId="0"/>
      <p:bldP spid="140" grpId="0"/>
      <p:bldP spid="144" grpId="0"/>
      <p:bldP spid="88" grpId="0" animBg="1"/>
      <p:bldP spid="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97" grpId="0"/>
      <p:bldP spid="98" grpId="0"/>
      <p:bldP spid="99" grpId="0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7" grpId="0" animBg="1"/>
      <p:bldP spid="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Applications</a:t>
            </a: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of </a:t>
            </a: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DBMS</a:t>
            </a:r>
            <a:endParaRPr lang="en-US" sz="8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asked in GTU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List and explain the advantages of DBMS.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Draw and explain 3 level architecture of DBMS.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List and explain categories of database users.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List and explain different tasks of DBA.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Explain DBMS architecture with block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dirty="0"/>
              <a:t>DBMS is </a:t>
            </a:r>
            <a:r>
              <a:rPr lang="en-US" dirty="0" smtClean="0"/>
              <a:t>a computerized </a:t>
            </a:r>
            <a:r>
              <a:rPr lang="en-US" dirty="0"/>
              <a:t>record-keeping system.</a:t>
            </a:r>
          </a:p>
          <a:p>
            <a:pPr algn="just"/>
            <a:r>
              <a:rPr lang="en-US" dirty="0"/>
              <a:t>DBMS is required where ever data </a:t>
            </a:r>
            <a:r>
              <a:rPr lang="en-US" dirty="0" smtClean="0"/>
              <a:t>need </a:t>
            </a:r>
            <a:r>
              <a:rPr lang="en-US" dirty="0"/>
              <a:t>to be stored.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E-Commerce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Flikart</a:t>
            </a:r>
            <a:r>
              <a:rPr lang="en-US" dirty="0" smtClean="0">
                <a:solidFill>
                  <a:schemeClr val="tx2"/>
                </a:solidFill>
              </a:rPr>
              <a:t>, Amazon, </a:t>
            </a:r>
            <a:r>
              <a:rPr lang="en-US" dirty="0" err="1" smtClean="0">
                <a:solidFill>
                  <a:schemeClr val="tx2"/>
                </a:solidFill>
              </a:rPr>
              <a:t>Shopclues</a:t>
            </a:r>
            <a:r>
              <a:rPr lang="en-US" dirty="0" smtClean="0">
                <a:solidFill>
                  <a:schemeClr val="tx2"/>
                </a:solidFill>
              </a:rPr>
              <a:t>, eBay etc.)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Online </a:t>
            </a:r>
            <a:r>
              <a:rPr lang="en-US" b="1" dirty="0"/>
              <a:t>Television Streaming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Hotstar</a:t>
            </a:r>
            <a:r>
              <a:rPr lang="en-US" dirty="0">
                <a:solidFill>
                  <a:schemeClr val="tx2"/>
                </a:solidFill>
              </a:rPr>
              <a:t>, Amazon Prime etc.)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Social Media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WhatsApp</a:t>
            </a:r>
            <a:r>
              <a:rPr lang="en-US" dirty="0">
                <a:solidFill>
                  <a:schemeClr val="tx2"/>
                </a:solidFill>
              </a:rPr>
              <a:t>, Facebook, Twitter, LinkedIn etc.)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Banking &amp; Insurance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Airline &amp; Railway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Universities and Colleges/Schools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Human Resource Department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Hospitals and Medical Stores</a:t>
            </a:r>
            <a:r>
              <a:rPr lang="en-US" dirty="0"/>
              <a:t>	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Government </a:t>
            </a:r>
            <a:r>
              <a:rPr lang="en-US" b="1" dirty="0" smtClean="0"/>
              <a:t>Organizations</a:t>
            </a:r>
          </a:p>
        </p:txBody>
      </p:sp>
    </p:spTree>
    <p:extLst>
      <p:ext uri="{BB962C8B-B14F-4D97-AF65-F5344CB8AC3E}">
        <p14:creationId xmlns:p14="http://schemas.microsoft.com/office/powerpoint/2010/main" val="7979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228600"/>
            <a:ext cx="8763000" cy="1600200"/>
            <a:chOff x="152400" y="228600"/>
            <a:chExt cx="8763000" cy="1263316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577516"/>
              <a:ext cx="8610600" cy="914400"/>
            </a:xfrm>
            <a:prstGeom prst="roundRect">
              <a:avLst>
                <a:gd name="adj" fmla="val 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lvl="1" indent="-457200" algn="ctr">
                <a:buFont typeface="+mj-lt"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</a:rPr>
                <a:t>Write down any five applications of DBMS other than </a:t>
              </a:r>
              <a:r>
                <a:rPr lang="en-US" sz="2400" dirty="0" smtClean="0">
                  <a:solidFill>
                    <a:schemeClr val="tx1"/>
                  </a:solidFill>
                </a:rPr>
                <a:t>the previous slide.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2400" y="228600"/>
              <a:ext cx="1800000" cy="419100"/>
            </a:xfrm>
            <a:prstGeom prst="roundRect">
              <a:avLst>
                <a:gd name="adj" fmla="val 7652"/>
              </a:avLst>
            </a:prstGeom>
            <a:solidFill>
              <a:schemeClr val="tx2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SzPct val="120000"/>
                <a:buBlip>
                  <a:blip r:embed="rId2"/>
                </a:buBlip>
              </a:pPr>
              <a:r>
                <a:rPr lang="en-US" dirty="0" smtClean="0"/>
                <a:t>Exercise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7630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accent6"/>
                </a:solidFill>
              </a:rPr>
              <a:t>Advantages </a:t>
            </a:r>
            <a:endParaRPr lang="en-US" sz="8000" b="1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of </a:t>
            </a: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DBMS</a:t>
            </a:r>
            <a:endParaRPr lang="en-US" sz="8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 data redundancy (duplication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489320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91457" y="576745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89320" y="5767456"/>
            <a:ext cx="1800000" cy="432000"/>
          </a:xfrm>
          <a:prstGeom prst="roundRect">
            <a:avLst>
              <a:gd name="adj" fmla="val 1181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75091" y="3202619"/>
            <a:ext cx="3028458" cy="1399918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000" dirty="0">
                <a:solidFill>
                  <a:schemeClr val="tx1"/>
                </a:solidFill>
              </a:rPr>
              <a:t>Same data is stored at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ctr"/>
            <a:r>
              <a:rPr lang="en-US" sz="2000" b="1" dirty="0" smtClean="0">
                <a:solidFill>
                  <a:schemeClr val="accent6"/>
                </a:solidFill>
              </a:rPr>
              <a:t>four different places.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5826" y="3210104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000" dirty="0" smtClean="0"/>
              <a:t>Database management system </a:t>
            </a:r>
            <a:r>
              <a:rPr lang="en-US" sz="2000" b="1" dirty="0" smtClean="0">
                <a:solidFill>
                  <a:schemeClr val="accent4"/>
                </a:solidFill>
              </a:rPr>
              <a:t>can remove such data redundancy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/>
              <a:t>by storing data centrally.</a:t>
            </a:r>
            <a:endParaRPr lang="en-US" sz="2000" dirty="0"/>
          </a:p>
        </p:txBody>
      </p:sp>
      <p:pic>
        <p:nvPicPr>
          <p:cNvPr id="33" name="Picture 2" descr="Image result for 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14" y="3202619"/>
            <a:ext cx="1590055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091457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dirty="0" smtClean="0"/>
              <a:t>Computer</a:t>
            </a:r>
            <a:endParaRPr lang="en-US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97063"/>
              </p:ext>
            </p:extLst>
          </p:nvPr>
        </p:nvGraphicFramePr>
        <p:xfrm>
          <a:off x="240724" y="226485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8805"/>
              </p:ext>
            </p:extLst>
          </p:nvPr>
        </p:nvGraphicFramePr>
        <p:xfrm>
          <a:off x="241232" y="262960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3002"/>
              </p:ext>
            </p:extLst>
          </p:nvPr>
        </p:nvGraphicFramePr>
        <p:xfrm>
          <a:off x="4597112" y="227722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9147"/>
              </p:ext>
            </p:extLst>
          </p:nvPr>
        </p:nvGraphicFramePr>
        <p:xfrm>
          <a:off x="4597620" y="264197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42256"/>
              </p:ext>
            </p:extLst>
          </p:nvPr>
        </p:nvGraphicFramePr>
        <p:xfrm>
          <a:off x="240724" y="479234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60338"/>
              </p:ext>
            </p:extLst>
          </p:nvPr>
        </p:nvGraphicFramePr>
        <p:xfrm>
          <a:off x="241232" y="515709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2301"/>
              </p:ext>
            </p:extLst>
          </p:nvPr>
        </p:nvGraphicFramePr>
        <p:xfrm>
          <a:off x="4597112" y="480471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04846"/>
              </p:ext>
            </p:extLst>
          </p:nvPr>
        </p:nvGraphicFramePr>
        <p:xfrm>
          <a:off x="4597620" y="516946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data inconsistency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489320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91457" y="576745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89320" y="5767456"/>
            <a:ext cx="1800000" cy="432000"/>
          </a:xfrm>
          <a:prstGeom prst="roundRect">
            <a:avLst>
              <a:gd name="adj" fmla="val 1181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75091" y="3202619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2000" dirty="0">
                <a:solidFill>
                  <a:schemeClr val="tx1"/>
                </a:solidFill>
              </a:rPr>
              <a:t>Same data having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lvl="1" algn="ctr"/>
            <a:r>
              <a:rPr lang="en-IN" sz="2000" b="1" dirty="0">
                <a:solidFill>
                  <a:schemeClr val="accent6"/>
                </a:solidFill>
              </a:rPr>
              <a:t>different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accent6"/>
                </a:solidFill>
              </a:rPr>
              <a:t>state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accent6"/>
                </a:solidFill>
              </a:rPr>
              <a:t>(values)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5826" y="3210104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IN" sz="2000" dirty="0"/>
              <a:t>Database management system can keep data in </a:t>
            </a:r>
            <a:r>
              <a:rPr lang="en-IN" sz="2000" b="1" dirty="0">
                <a:solidFill>
                  <a:schemeClr val="accent4"/>
                </a:solidFill>
              </a:rPr>
              <a:t>consistent state</a:t>
            </a:r>
            <a:r>
              <a:rPr lang="en-IN" sz="2000" dirty="0"/>
              <a:t>.</a:t>
            </a:r>
            <a:endParaRPr lang="en-US" sz="2000" dirty="0"/>
          </a:p>
        </p:txBody>
      </p:sp>
      <p:pic>
        <p:nvPicPr>
          <p:cNvPr id="33" name="Picture 2" descr="Image result for 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14" y="3202619"/>
            <a:ext cx="1590055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091457" y="1604946"/>
            <a:ext cx="1800000" cy="43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dirty="0" smtClean="0"/>
              <a:t>Computer</a:t>
            </a:r>
            <a:endParaRPr lang="en-US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000"/>
              </p:ext>
            </p:extLst>
          </p:nvPr>
        </p:nvGraphicFramePr>
        <p:xfrm>
          <a:off x="240724" y="226485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78727"/>
              </p:ext>
            </p:extLst>
          </p:nvPr>
        </p:nvGraphicFramePr>
        <p:xfrm>
          <a:off x="241232" y="262960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3002"/>
              </p:ext>
            </p:extLst>
          </p:nvPr>
        </p:nvGraphicFramePr>
        <p:xfrm>
          <a:off x="4597112" y="2277225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31526"/>
              </p:ext>
            </p:extLst>
          </p:nvPr>
        </p:nvGraphicFramePr>
        <p:xfrm>
          <a:off x="4597620" y="2641970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42256"/>
              </p:ext>
            </p:extLst>
          </p:nvPr>
        </p:nvGraphicFramePr>
        <p:xfrm>
          <a:off x="240724" y="479234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04007"/>
              </p:ext>
            </p:extLst>
          </p:nvPr>
        </p:nvGraphicFramePr>
        <p:xfrm>
          <a:off x="241232" y="515709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2301"/>
              </p:ext>
            </p:extLst>
          </p:nvPr>
        </p:nvGraphicFramePr>
        <p:xfrm>
          <a:off x="4597112" y="4804716"/>
          <a:ext cx="4255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76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15370"/>
              </p:ext>
            </p:extLst>
          </p:nvPr>
        </p:nvGraphicFramePr>
        <p:xfrm>
          <a:off x="4597620" y="5169461"/>
          <a:ext cx="4254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/>
                <a:gridCol w="990600"/>
                <a:gridCol w="685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Rajkot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5875091" y="4045881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Mobile no is changed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9105" y="2651292"/>
            <a:ext cx="691200" cy="3491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2893249" y="5162890"/>
            <a:ext cx="691200" cy="3491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7241051" y="2649908"/>
            <a:ext cx="691200" cy="3491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7236649" y="5186906"/>
            <a:ext cx="691200" cy="3491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2892137" y="2647918"/>
            <a:ext cx="691200" cy="352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6789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2894610" y="5152936"/>
            <a:ext cx="6912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20" grpId="0" animBg="1"/>
      <p:bldP spid="5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21697</TotalTime>
  <Words>2369</Words>
  <Application>Microsoft Office PowerPoint</Application>
  <PresentationFormat>On-screen Show (4:3)</PresentationFormat>
  <Paragraphs>614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 Introductory concepts of DBMS</vt:lpstr>
      <vt:lpstr>Topics to be covered</vt:lpstr>
      <vt:lpstr>What is Database Management System (DBMS)?</vt:lpstr>
      <vt:lpstr>PowerPoint Presentation</vt:lpstr>
      <vt:lpstr>Applications of DBMS</vt:lpstr>
      <vt:lpstr>PowerPoint Presentation</vt:lpstr>
      <vt:lpstr>PowerPoint Presentation</vt:lpstr>
      <vt:lpstr>Reduce data redundancy (duplication)</vt:lpstr>
      <vt:lpstr>Remove data inconsistency</vt:lpstr>
      <vt:lpstr>Data Isolation</vt:lpstr>
      <vt:lpstr>Guaranteed Atomicity</vt:lpstr>
      <vt:lpstr>Allow to implement integrity constraints</vt:lpstr>
      <vt:lpstr>Sharing of data among multiple users</vt:lpstr>
      <vt:lpstr>Restricting unauthorized access to data</vt:lpstr>
      <vt:lpstr>Providing backup and recovery services</vt:lpstr>
      <vt:lpstr>Advantages of DBMS (Summary)</vt:lpstr>
      <vt:lpstr>Advantages of DBMS (Summary)</vt:lpstr>
      <vt:lpstr>Basic Terms</vt:lpstr>
      <vt:lpstr>Basic Terms (cont…)</vt:lpstr>
      <vt:lpstr>Basic Terms (cont…)</vt:lpstr>
      <vt:lpstr>PowerPoint Presentation</vt:lpstr>
      <vt:lpstr>Basic Terms (cont…)</vt:lpstr>
      <vt:lpstr>PowerPoint Presentation</vt:lpstr>
      <vt:lpstr>PowerPoint Presentation</vt:lpstr>
      <vt:lpstr>3 Levels ANSI SPARC Database System</vt:lpstr>
      <vt:lpstr>Internal level (Physical level) </vt:lpstr>
      <vt:lpstr>Conceptual level (Logical level) </vt:lpstr>
      <vt:lpstr>External level (View level) </vt:lpstr>
      <vt:lpstr>Mapping</vt:lpstr>
      <vt:lpstr>Data Independence</vt:lpstr>
      <vt:lpstr>Types of Data Independence</vt:lpstr>
      <vt:lpstr>Physical Data Independence</vt:lpstr>
      <vt:lpstr>Logical Data Independence</vt:lpstr>
      <vt:lpstr>Instance and Schema</vt:lpstr>
      <vt:lpstr>Types of database users</vt:lpstr>
      <vt:lpstr>Types of database users</vt:lpstr>
      <vt:lpstr>Role of DBA (Database Administrator)</vt:lpstr>
      <vt:lpstr>Role of DBA (Database Administrator)</vt:lpstr>
      <vt:lpstr>Database System Architecture</vt:lpstr>
      <vt:lpstr>Questions asked in GTU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1967</cp:revision>
  <dcterms:created xsi:type="dcterms:W3CDTF">2013-05-17T03:00:03Z</dcterms:created>
  <dcterms:modified xsi:type="dcterms:W3CDTF">2018-07-24T05:39:27Z</dcterms:modified>
</cp:coreProperties>
</file>