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3" r:id="rId7"/>
    <p:sldId id="261" r:id="rId8"/>
    <p:sldId id="264" r:id="rId9"/>
    <p:sldId id="265" r:id="rId10"/>
    <p:sldId id="266"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67" r:id="rId25"/>
    <p:sldId id="268" r:id="rId26"/>
    <p:sldId id="269" r:id="rId27"/>
    <p:sldId id="270" r:id="rId28"/>
    <p:sldId id="271" r:id="rId29"/>
    <p:sldId id="272" r:id="rId30"/>
    <p:sldId id="273" r:id="rId31"/>
    <p:sldId id="274" r:id="rId32"/>
    <p:sldId id="275" r:id="rId33"/>
    <p:sldId id="276" r:id="rId34"/>
    <p:sldId id="27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3313" autoAdjust="0"/>
  </p:normalViewPr>
  <p:slideViewPr>
    <p:cSldViewPr snapToGrid="0">
      <p:cViewPr varScale="1">
        <p:scale>
          <a:sx n="86" d="100"/>
          <a:sy n="86" d="100"/>
        </p:scale>
        <p:origin x="12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D99CD-3067-44C1-A575-66BC28C28F67}"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45943FEA-D7DC-49A5-A788-2DB92DAE9C22}">
      <dgm:prSet/>
      <dgm:spPr/>
      <dgm:t>
        <a:bodyPr/>
        <a:lstStyle/>
        <a:p>
          <a:r>
            <a:rPr lang="en-US"/>
            <a:t>Kubernetes from 40k feet</a:t>
          </a:r>
        </a:p>
      </dgm:t>
    </dgm:pt>
    <dgm:pt modelId="{5AF87692-24BE-4E42-982D-2D43B424CA23}" type="parTrans" cxnId="{0E500D42-0BD4-4640-A215-6489A47B10C5}">
      <dgm:prSet/>
      <dgm:spPr/>
      <dgm:t>
        <a:bodyPr/>
        <a:lstStyle/>
        <a:p>
          <a:endParaRPr lang="en-US"/>
        </a:p>
      </dgm:t>
    </dgm:pt>
    <dgm:pt modelId="{04DD2D05-8E7D-4484-B8CA-496BD242E81F}" type="sibTrans" cxnId="{0E500D42-0BD4-4640-A215-6489A47B10C5}">
      <dgm:prSet/>
      <dgm:spPr/>
      <dgm:t>
        <a:bodyPr/>
        <a:lstStyle/>
        <a:p>
          <a:endParaRPr lang="en-US"/>
        </a:p>
      </dgm:t>
    </dgm:pt>
    <dgm:pt modelId="{49D979D6-7D92-4CE9-98C4-D9366548626D}">
      <dgm:prSet/>
      <dgm:spPr/>
      <dgm:t>
        <a:bodyPr/>
        <a:lstStyle/>
        <a:p>
          <a:r>
            <a:rPr lang="en-US"/>
            <a:t>Masters and nodes</a:t>
          </a:r>
        </a:p>
      </dgm:t>
    </dgm:pt>
    <dgm:pt modelId="{61139E7A-1516-447E-9A79-C26E5D1C6DE6}" type="parTrans" cxnId="{E36CED32-C2FF-4599-8661-9BF593902BCC}">
      <dgm:prSet/>
      <dgm:spPr/>
      <dgm:t>
        <a:bodyPr/>
        <a:lstStyle/>
        <a:p>
          <a:endParaRPr lang="en-US"/>
        </a:p>
      </dgm:t>
    </dgm:pt>
    <dgm:pt modelId="{2008DE2A-039A-4930-9875-42BCCB4BF6BA}" type="sibTrans" cxnId="{E36CED32-C2FF-4599-8661-9BF593902BCC}">
      <dgm:prSet/>
      <dgm:spPr/>
      <dgm:t>
        <a:bodyPr/>
        <a:lstStyle/>
        <a:p>
          <a:endParaRPr lang="en-US"/>
        </a:p>
      </dgm:t>
    </dgm:pt>
    <dgm:pt modelId="{4E32DBC2-2AB4-4765-8FA3-11690330CA93}">
      <dgm:prSet/>
      <dgm:spPr/>
      <dgm:t>
        <a:bodyPr/>
        <a:lstStyle/>
        <a:p>
          <a:r>
            <a:rPr lang="en-US"/>
            <a:t>Declarative model and desired state</a:t>
          </a:r>
        </a:p>
      </dgm:t>
    </dgm:pt>
    <dgm:pt modelId="{35E68EC8-9B00-42D9-B6F7-AF2FE4BDB662}" type="parTrans" cxnId="{871F8222-4B91-4F0C-8C45-D43228A7F8B3}">
      <dgm:prSet/>
      <dgm:spPr/>
      <dgm:t>
        <a:bodyPr/>
        <a:lstStyle/>
        <a:p>
          <a:endParaRPr lang="en-US"/>
        </a:p>
      </dgm:t>
    </dgm:pt>
    <dgm:pt modelId="{40F242EB-CBEA-4A09-A690-D5DE9875C85F}" type="sibTrans" cxnId="{871F8222-4B91-4F0C-8C45-D43228A7F8B3}">
      <dgm:prSet/>
      <dgm:spPr/>
      <dgm:t>
        <a:bodyPr/>
        <a:lstStyle/>
        <a:p>
          <a:endParaRPr lang="en-US"/>
        </a:p>
      </dgm:t>
    </dgm:pt>
    <dgm:pt modelId="{75097484-553B-44A3-AF22-974A3F2A5022}">
      <dgm:prSet/>
      <dgm:spPr/>
      <dgm:t>
        <a:bodyPr/>
        <a:lstStyle/>
        <a:p>
          <a:r>
            <a:rPr lang="en-US"/>
            <a:t>Pods</a:t>
          </a:r>
        </a:p>
      </dgm:t>
    </dgm:pt>
    <dgm:pt modelId="{E7C7A1D9-4F52-42EE-BE78-BEE4DA59A3AC}" type="parTrans" cxnId="{F4D3DAF7-183E-45A9-812B-3B293CE16940}">
      <dgm:prSet/>
      <dgm:spPr/>
      <dgm:t>
        <a:bodyPr/>
        <a:lstStyle/>
        <a:p>
          <a:endParaRPr lang="en-US"/>
        </a:p>
      </dgm:t>
    </dgm:pt>
    <dgm:pt modelId="{1B426074-AA75-4C46-9B84-7A46F79F806A}" type="sibTrans" cxnId="{F4D3DAF7-183E-45A9-812B-3B293CE16940}">
      <dgm:prSet/>
      <dgm:spPr/>
      <dgm:t>
        <a:bodyPr/>
        <a:lstStyle/>
        <a:p>
          <a:endParaRPr lang="en-US"/>
        </a:p>
      </dgm:t>
    </dgm:pt>
    <dgm:pt modelId="{1768C3AC-E79D-4629-A428-FF9CD709B3BC}">
      <dgm:prSet/>
      <dgm:spPr/>
      <dgm:t>
        <a:bodyPr/>
        <a:lstStyle/>
        <a:p>
          <a:r>
            <a:rPr lang="en-US"/>
            <a:t>Services</a:t>
          </a:r>
        </a:p>
      </dgm:t>
    </dgm:pt>
    <dgm:pt modelId="{EFE8656A-058E-4B89-AD9D-B52D9C338A0C}" type="parTrans" cxnId="{88DCAE7D-8C63-4EB7-BF80-4228DD145DEF}">
      <dgm:prSet/>
      <dgm:spPr/>
      <dgm:t>
        <a:bodyPr/>
        <a:lstStyle/>
        <a:p>
          <a:endParaRPr lang="en-US"/>
        </a:p>
      </dgm:t>
    </dgm:pt>
    <dgm:pt modelId="{07CC24B5-C78C-43BF-959A-7D67047F0591}" type="sibTrans" cxnId="{88DCAE7D-8C63-4EB7-BF80-4228DD145DEF}">
      <dgm:prSet/>
      <dgm:spPr/>
      <dgm:t>
        <a:bodyPr/>
        <a:lstStyle/>
        <a:p>
          <a:endParaRPr lang="en-US"/>
        </a:p>
      </dgm:t>
    </dgm:pt>
    <dgm:pt modelId="{3F02A4D4-4CBC-4CAE-B915-577E35EF0861}">
      <dgm:prSet/>
      <dgm:spPr/>
      <dgm:t>
        <a:bodyPr/>
        <a:lstStyle/>
        <a:p>
          <a:r>
            <a:rPr lang="en-US"/>
            <a:t>Deployments</a:t>
          </a:r>
        </a:p>
      </dgm:t>
    </dgm:pt>
    <dgm:pt modelId="{6367BD84-9313-4C12-8061-43FAD9E0F883}" type="parTrans" cxnId="{24A80679-9339-4BCD-A686-26944018FB39}">
      <dgm:prSet/>
      <dgm:spPr/>
      <dgm:t>
        <a:bodyPr/>
        <a:lstStyle/>
        <a:p>
          <a:endParaRPr lang="en-US"/>
        </a:p>
      </dgm:t>
    </dgm:pt>
    <dgm:pt modelId="{525EC109-7CEF-45FD-B27E-2F16EE4C2959}" type="sibTrans" cxnId="{24A80679-9339-4BCD-A686-26944018FB39}">
      <dgm:prSet/>
      <dgm:spPr/>
      <dgm:t>
        <a:bodyPr/>
        <a:lstStyle/>
        <a:p>
          <a:endParaRPr lang="en-US"/>
        </a:p>
      </dgm:t>
    </dgm:pt>
    <dgm:pt modelId="{B14DCA18-0B6E-4334-B02A-02687A22D779}" type="pres">
      <dgm:prSet presAssocID="{A4AD99CD-3067-44C1-A575-66BC28C28F67}" presName="linear" presStyleCnt="0">
        <dgm:presLayoutVars>
          <dgm:dir/>
          <dgm:animLvl val="lvl"/>
          <dgm:resizeHandles val="exact"/>
        </dgm:presLayoutVars>
      </dgm:prSet>
      <dgm:spPr/>
    </dgm:pt>
    <dgm:pt modelId="{8D60D336-9D91-482D-A959-DF948CE45381}" type="pres">
      <dgm:prSet presAssocID="{45943FEA-D7DC-49A5-A788-2DB92DAE9C22}" presName="parentLin" presStyleCnt="0"/>
      <dgm:spPr/>
    </dgm:pt>
    <dgm:pt modelId="{CB91DFD9-3EC0-4F92-B6E7-33AB4F84DA73}" type="pres">
      <dgm:prSet presAssocID="{45943FEA-D7DC-49A5-A788-2DB92DAE9C22}" presName="parentLeftMargin" presStyleLbl="node1" presStyleIdx="0" presStyleCnt="6"/>
      <dgm:spPr/>
    </dgm:pt>
    <dgm:pt modelId="{AFCC2C98-3711-428E-97AB-B480ECA18F91}" type="pres">
      <dgm:prSet presAssocID="{45943FEA-D7DC-49A5-A788-2DB92DAE9C22}" presName="parentText" presStyleLbl="node1" presStyleIdx="0" presStyleCnt="6">
        <dgm:presLayoutVars>
          <dgm:chMax val="0"/>
          <dgm:bulletEnabled val="1"/>
        </dgm:presLayoutVars>
      </dgm:prSet>
      <dgm:spPr/>
    </dgm:pt>
    <dgm:pt modelId="{3F155358-66AE-433C-BBF4-9F1D944CCBFC}" type="pres">
      <dgm:prSet presAssocID="{45943FEA-D7DC-49A5-A788-2DB92DAE9C22}" presName="negativeSpace" presStyleCnt="0"/>
      <dgm:spPr/>
    </dgm:pt>
    <dgm:pt modelId="{34414BBD-E403-4734-852F-381610B43D7E}" type="pres">
      <dgm:prSet presAssocID="{45943FEA-D7DC-49A5-A788-2DB92DAE9C22}" presName="childText" presStyleLbl="conFgAcc1" presStyleIdx="0" presStyleCnt="6">
        <dgm:presLayoutVars>
          <dgm:bulletEnabled val="1"/>
        </dgm:presLayoutVars>
      </dgm:prSet>
      <dgm:spPr/>
    </dgm:pt>
    <dgm:pt modelId="{2960BA24-9C3B-4ADE-83E2-EDEEBC467027}" type="pres">
      <dgm:prSet presAssocID="{04DD2D05-8E7D-4484-B8CA-496BD242E81F}" presName="spaceBetweenRectangles" presStyleCnt="0"/>
      <dgm:spPr/>
    </dgm:pt>
    <dgm:pt modelId="{E98188C9-823C-41A2-AE1D-3AE1A90A0177}" type="pres">
      <dgm:prSet presAssocID="{49D979D6-7D92-4CE9-98C4-D9366548626D}" presName="parentLin" presStyleCnt="0"/>
      <dgm:spPr/>
    </dgm:pt>
    <dgm:pt modelId="{1ED6F209-86F1-4A32-B655-B1BFE0906FC0}" type="pres">
      <dgm:prSet presAssocID="{49D979D6-7D92-4CE9-98C4-D9366548626D}" presName="parentLeftMargin" presStyleLbl="node1" presStyleIdx="0" presStyleCnt="6"/>
      <dgm:spPr/>
    </dgm:pt>
    <dgm:pt modelId="{6D63527C-DC9F-469C-B087-E80EA6325263}" type="pres">
      <dgm:prSet presAssocID="{49D979D6-7D92-4CE9-98C4-D9366548626D}" presName="parentText" presStyleLbl="node1" presStyleIdx="1" presStyleCnt="6">
        <dgm:presLayoutVars>
          <dgm:chMax val="0"/>
          <dgm:bulletEnabled val="1"/>
        </dgm:presLayoutVars>
      </dgm:prSet>
      <dgm:spPr/>
    </dgm:pt>
    <dgm:pt modelId="{A6657816-4A47-45A1-A4AA-6A4F88ECE84D}" type="pres">
      <dgm:prSet presAssocID="{49D979D6-7D92-4CE9-98C4-D9366548626D}" presName="negativeSpace" presStyleCnt="0"/>
      <dgm:spPr/>
    </dgm:pt>
    <dgm:pt modelId="{75489D6C-3F96-4CF7-9E61-555BD2362E47}" type="pres">
      <dgm:prSet presAssocID="{49D979D6-7D92-4CE9-98C4-D9366548626D}" presName="childText" presStyleLbl="conFgAcc1" presStyleIdx="1" presStyleCnt="6">
        <dgm:presLayoutVars>
          <dgm:bulletEnabled val="1"/>
        </dgm:presLayoutVars>
      </dgm:prSet>
      <dgm:spPr/>
    </dgm:pt>
    <dgm:pt modelId="{35411EA3-B135-45FC-ADAD-B87B68C8651B}" type="pres">
      <dgm:prSet presAssocID="{2008DE2A-039A-4930-9875-42BCCB4BF6BA}" presName="spaceBetweenRectangles" presStyleCnt="0"/>
      <dgm:spPr/>
    </dgm:pt>
    <dgm:pt modelId="{D78E145A-159F-4240-A2C3-1AA7BF31E569}" type="pres">
      <dgm:prSet presAssocID="{4E32DBC2-2AB4-4765-8FA3-11690330CA93}" presName="parentLin" presStyleCnt="0"/>
      <dgm:spPr/>
    </dgm:pt>
    <dgm:pt modelId="{4F5A4220-004F-495B-8B57-A30989CC45EE}" type="pres">
      <dgm:prSet presAssocID="{4E32DBC2-2AB4-4765-8FA3-11690330CA93}" presName="parentLeftMargin" presStyleLbl="node1" presStyleIdx="1" presStyleCnt="6"/>
      <dgm:spPr/>
    </dgm:pt>
    <dgm:pt modelId="{597076B5-0BEF-4325-A570-8A09BB19F3DC}" type="pres">
      <dgm:prSet presAssocID="{4E32DBC2-2AB4-4765-8FA3-11690330CA93}" presName="parentText" presStyleLbl="node1" presStyleIdx="2" presStyleCnt="6">
        <dgm:presLayoutVars>
          <dgm:chMax val="0"/>
          <dgm:bulletEnabled val="1"/>
        </dgm:presLayoutVars>
      </dgm:prSet>
      <dgm:spPr/>
    </dgm:pt>
    <dgm:pt modelId="{B9302783-CA34-4018-9BCB-2A1128DD5469}" type="pres">
      <dgm:prSet presAssocID="{4E32DBC2-2AB4-4765-8FA3-11690330CA93}" presName="negativeSpace" presStyleCnt="0"/>
      <dgm:spPr/>
    </dgm:pt>
    <dgm:pt modelId="{64C2F69B-EECF-41E9-9538-86E8ED9BCF83}" type="pres">
      <dgm:prSet presAssocID="{4E32DBC2-2AB4-4765-8FA3-11690330CA93}" presName="childText" presStyleLbl="conFgAcc1" presStyleIdx="2" presStyleCnt="6">
        <dgm:presLayoutVars>
          <dgm:bulletEnabled val="1"/>
        </dgm:presLayoutVars>
      </dgm:prSet>
      <dgm:spPr/>
    </dgm:pt>
    <dgm:pt modelId="{C822032F-9E39-4755-A973-CE4736EC1CC8}" type="pres">
      <dgm:prSet presAssocID="{40F242EB-CBEA-4A09-A690-D5DE9875C85F}" presName="spaceBetweenRectangles" presStyleCnt="0"/>
      <dgm:spPr/>
    </dgm:pt>
    <dgm:pt modelId="{A9A6303A-9442-4F69-A9C7-7CA6CCE4CFB7}" type="pres">
      <dgm:prSet presAssocID="{75097484-553B-44A3-AF22-974A3F2A5022}" presName="parentLin" presStyleCnt="0"/>
      <dgm:spPr/>
    </dgm:pt>
    <dgm:pt modelId="{B196125F-ADB9-46FB-98B5-46992F4B481E}" type="pres">
      <dgm:prSet presAssocID="{75097484-553B-44A3-AF22-974A3F2A5022}" presName="parentLeftMargin" presStyleLbl="node1" presStyleIdx="2" presStyleCnt="6"/>
      <dgm:spPr/>
    </dgm:pt>
    <dgm:pt modelId="{961C57E2-4BDA-4E0D-91DF-CF77AB3BD55A}" type="pres">
      <dgm:prSet presAssocID="{75097484-553B-44A3-AF22-974A3F2A5022}" presName="parentText" presStyleLbl="node1" presStyleIdx="3" presStyleCnt="6">
        <dgm:presLayoutVars>
          <dgm:chMax val="0"/>
          <dgm:bulletEnabled val="1"/>
        </dgm:presLayoutVars>
      </dgm:prSet>
      <dgm:spPr/>
    </dgm:pt>
    <dgm:pt modelId="{D9CD27D9-1061-47B4-9A00-D739C9493265}" type="pres">
      <dgm:prSet presAssocID="{75097484-553B-44A3-AF22-974A3F2A5022}" presName="negativeSpace" presStyleCnt="0"/>
      <dgm:spPr/>
    </dgm:pt>
    <dgm:pt modelId="{C74937AC-11FF-4F60-A3FF-2021C1B7CB5B}" type="pres">
      <dgm:prSet presAssocID="{75097484-553B-44A3-AF22-974A3F2A5022}" presName="childText" presStyleLbl="conFgAcc1" presStyleIdx="3" presStyleCnt="6">
        <dgm:presLayoutVars>
          <dgm:bulletEnabled val="1"/>
        </dgm:presLayoutVars>
      </dgm:prSet>
      <dgm:spPr/>
    </dgm:pt>
    <dgm:pt modelId="{27975990-5CEB-4CDD-A967-0790C90A1536}" type="pres">
      <dgm:prSet presAssocID="{1B426074-AA75-4C46-9B84-7A46F79F806A}" presName="spaceBetweenRectangles" presStyleCnt="0"/>
      <dgm:spPr/>
    </dgm:pt>
    <dgm:pt modelId="{FF17FA45-C3B8-44E2-8CED-B8941ADB9011}" type="pres">
      <dgm:prSet presAssocID="{1768C3AC-E79D-4629-A428-FF9CD709B3BC}" presName="parentLin" presStyleCnt="0"/>
      <dgm:spPr/>
    </dgm:pt>
    <dgm:pt modelId="{33F76DDE-2DB3-4343-9A91-7FCF3FE6463A}" type="pres">
      <dgm:prSet presAssocID="{1768C3AC-E79D-4629-A428-FF9CD709B3BC}" presName="parentLeftMargin" presStyleLbl="node1" presStyleIdx="3" presStyleCnt="6"/>
      <dgm:spPr/>
    </dgm:pt>
    <dgm:pt modelId="{E3CAB19E-7D9B-48C4-99A5-6A841893BE2F}" type="pres">
      <dgm:prSet presAssocID="{1768C3AC-E79D-4629-A428-FF9CD709B3BC}" presName="parentText" presStyleLbl="node1" presStyleIdx="4" presStyleCnt="6">
        <dgm:presLayoutVars>
          <dgm:chMax val="0"/>
          <dgm:bulletEnabled val="1"/>
        </dgm:presLayoutVars>
      </dgm:prSet>
      <dgm:spPr/>
    </dgm:pt>
    <dgm:pt modelId="{4C20613C-8D8E-4075-8BAD-B0DFF972164A}" type="pres">
      <dgm:prSet presAssocID="{1768C3AC-E79D-4629-A428-FF9CD709B3BC}" presName="negativeSpace" presStyleCnt="0"/>
      <dgm:spPr/>
    </dgm:pt>
    <dgm:pt modelId="{4366F4A0-B5BE-4724-835A-E3DE6C8BEBE2}" type="pres">
      <dgm:prSet presAssocID="{1768C3AC-E79D-4629-A428-FF9CD709B3BC}" presName="childText" presStyleLbl="conFgAcc1" presStyleIdx="4" presStyleCnt="6">
        <dgm:presLayoutVars>
          <dgm:bulletEnabled val="1"/>
        </dgm:presLayoutVars>
      </dgm:prSet>
      <dgm:spPr/>
    </dgm:pt>
    <dgm:pt modelId="{DD1FB08B-8B75-429C-A38E-C9F661A8A81F}" type="pres">
      <dgm:prSet presAssocID="{07CC24B5-C78C-43BF-959A-7D67047F0591}" presName="spaceBetweenRectangles" presStyleCnt="0"/>
      <dgm:spPr/>
    </dgm:pt>
    <dgm:pt modelId="{D3A1C08F-4190-4BF3-A056-F38173828100}" type="pres">
      <dgm:prSet presAssocID="{3F02A4D4-4CBC-4CAE-B915-577E35EF0861}" presName="parentLin" presStyleCnt="0"/>
      <dgm:spPr/>
    </dgm:pt>
    <dgm:pt modelId="{3EEB54D5-AF79-4F90-BEAA-07A17ED9B251}" type="pres">
      <dgm:prSet presAssocID="{3F02A4D4-4CBC-4CAE-B915-577E35EF0861}" presName="parentLeftMargin" presStyleLbl="node1" presStyleIdx="4" presStyleCnt="6"/>
      <dgm:spPr/>
    </dgm:pt>
    <dgm:pt modelId="{75038E2A-4B09-46AF-944C-F0BCBEE7EBBE}" type="pres">
      <dgm:prSet presAssocID="{3F02A4D4-4CBC-4CAE-B915-577E35EF0861}" presName="parentText" presStyleLbl="node1" presStyleIdx="5" presStyleCnt="6">
        <dgm:presLayoutVars>
          <dgm:chMax val="0"/>
          <dgm:bulletEnabled val="1"/>
        </dgm:presLayoutVars>
      </dgm:prSet>
      <dgm:spPr/>
    </dgm:pt>
    <dgm:pt modelId="{03C872B7-3337-4D1A-9444-36B1A320222B}" type="pres">
      <dgm:prSet presAssocID="{3F02A4D4-4CBC-4CAE-B915-577E35EF0861}" presName="negativeSpace" presStyleCnt="0"/>
      <dgm:spPr/>
    </dgm:pt>
    <dgm:pt modelId="{FA48D21D-D668-47F3-A90B-AD1F352EC07E}" type="pres">
      <dgm:prSet presAssocID="{3F02A4D4-4CBC-4CAE-B915-577E35EF0861}" presName="childText" presStyleLbl="conFgAcc1" presStyleIdx="5" presStyleCnt="6">
        <dgm:presLayoutVars>
          <dgm:bulletEnabled val="1"/>
        </dgm:presLayoutVars>
      </dgm:prSet>
      <dgm:spPr/>
    </dgm:pt>
  </dgm:ptLst>
  <dgm:cxnLst>
    <dgm:cxn modelId="{29797107-DD29-4940-A3E4-A83648E6081E}" type="presOf" srcId="{4E32DBC2-2AB4-4765-8FA3-11690330CA93}" destId="{4F5A4220-004F-495B-8B57-A30989CC45EE}" srcOrd="0" destOrd="0" presId="urn:microsoft.com/office/officeart/2005/8/layout/list1"/>
    <dgm:cxn modelId="{B62C750F-5416-4A58-BD80-DC2E14D66F42}" type="presOf" srcId="{75097484-553B-44A3-AF22-974A3F2A5022}" destId="{961C57E2-4BDA-4E0D-91DF-CF77AB3BD55A}" srcOrd="1" destOrd="0" presId="urn:microsoft.com/office/officeart/2005/8/layout/list1"/>
    <dgm:cxn modelId="{2A127E10-C935-4DAE-A42D-1759E4725712}" type="presOf" srcId="{3F02A4D4-4CBC-4CAE-B915-577E35EF0861}" destId="{75038E2A-4B09-46AF-944C-F0BCBEE7EBBE}" srcOrd="1" destOrd="0" presId="urn:microsoft.com/office/officeart/2005/8/layout/list1"/>
    <dgm:cxn modelId="{4C489A13-F2AE-41F5-9F78-18679751774E}" type="presOf" srcId="{45943FEA-D7DC-49A5-A788-2DB92DAE9C22}" destId="{AFCC2C98-3711-428E-97AB-B480ECA18F91}" srcOrd="1" destOrd="0" presId="urn:microsoft.com/office/officeart/2005/8/layout/list1"/>
    <dgm:cxn modelId="{871F8222-4B91-4F0C-8C45-D43228A7F8B3}" srcId="{A4AD99CD-3067-44C1-A575-66BC28C28F67}" destId="{4E32DBC2-2AB4-4765-8FA3-11690330CA93}" srcOrd="2" destOrd="0" parTransId="{35E68EC8-9B00-42D9-B6F7-AF2FE4BDB662}" sibTransId="{40F242EB-CBEA-4A09-A690-D5DE9875C85F}"/>
    <dgm:cxn modelId="{75CFCC22-A55B-49D0-A37C-8C4AA4E9EB0B}" type="presOf" srcId="{75097484-553B-44A3-AF22-974A3F2A5022}" destId="{B196125F-ADB9-46FB-98B5-46992F4B481E}" srcOrd="0" destOrd="0" presId="urn:microsoft.com/office/officeart/2005/8/layout/list1"/>
    <dgm:cxn modelId="{E36CED32-C2FF-4599-8661-9BF593902BCC}" srcId="{A4AD99CD-3067-44C1-A575-66BC28C28F67}" destId="{49D979D6-7D92-4CE9-98C4-D9366548626D}" srcOrd="1" destOrd="0" parTransId="{61139E7A-1516-447E-9A79-C26E5D1C6DE6}" sibTransId="{2008DE2A-039A-4930-9875-42BCCB4BF6BA}"/>
    <dgm:cxn modelId="{3D82E633-D32F-48E1-9574-5644B390F612}" type="presOf" srcId="{45943FEA-D7DC-49A5-A788-2DB92DAE9C22}" destId="{CB91DFD9-3EC0-4F92-B6E7-33AB4F84DA73}" srcOrd="0" destOrd="0" presId="urn:microsoft.com/office/officeart/2005/8/layout/list1"/>
    <dgm:cxn modelId="{0E500D42-0BD4-4640-A215-6489A47B10C5}" srcId="{A4AD99CD-3067-44C1-A575-66BC28C28F67}" destId="{45943FEA-D7DC-49A5-A788-2DB92DAE9C22}" srcOrd="0" destOrd="0" parTransId="{5AF87692-24BE-4E42-982D-2D43B424CA23}" sibTransId="{04DD2D05-8E7D-4484-B8CA-496BD242E81F}"/>
    <dgm:cxn modelId="{FEA5C946-F4FD-4F18-B70A-3BC26777EB93}" type="presOf" srcId="{49D979D6-7D92-4CE9-98C4-D9366548626D}" destId="{6D63527C-DC9F-469C-B087-E80EA6325263}" srcOrd="1" destOrd="0" presId="urn:microsoft.com/office/officeart/2005/8/layout/list1"/>
    <dgm:cxn modelId="{24A80679-9339-4BCD-A686-26944018FB39}" srcId="{A4AD99CD-3067-44C1-A575-66BC28C28F67}" destId="{3F02A4D4-4CBC-4CAE-B915-577E35EF0861}" srcOrd="5" destOrd="0" parTransId="{6367BD84-9313-4C12-8061-43FAD9E0F883}" sibTransId="{525EC109-7CEF-45FD-B27E-2F16EE4C2959}"/>
    <dgm:cxn modelId="{88DCAE7D-8C63-4EB7-BF80-4228DD145DEF}" srcId="{A4AD99CD-3067-44C1-A575-66BC28C28F67}" destId="{1768C3AC-E79D-4629-A428-FF9CD709B3BC}" srcOrd="4" destOrd="0" parTransId="{EFE8656A-058E-4B89-AD9D-B52D9C338A0C}" sibTransId="{07CC24B5-C78C-43BF-959A-7D67047F0591}"/>
    <dgm:cxn modelId="{24BBF19C-84C5-49C9-848B-3AFEF891C4F5}" type="presOf" srcId="{1768C3AC-E79D-4629-A428-FF9CD709B3BC}" destId="{E3CAB19E-7D9B-48C4-99A5-6A841893BE2F}" srcOrd="1" destOrd="0" presId="urn:microsoft.com/office/officeart/2005/8/layout/list1"/>
    <dgm:cxn modelId="{619BDDAB-2052-478B-9F13-9B76BB126DD0}" type="presOf" srcId="{A4AD99CD-3067-44C1-A575-66BC28C28F67}" destId="{B14DCA18-0B6E-4334-B02A-02687A22D779}" srcOrd="0" destOrd="0" presId="urn:microsoft.com/office/officeart/2005/8/layout/list1"/>
    <dgm:cxn modelId="{284057AF-11C3-42B7-A411-C8BB5A01DDD4}" type="presOf" srcId="{49D979D6-7D92-4CE9-98C4-D9366548626D}" destId="{1ED6F209-86F1-4A32-B655-B1BFE0906FC0}" srcOrd="0" destOrd="0" presId="urn:microsoft.com/office/officeart/2005/8/layout/list1"/>
    <dgm:cxn modelId="{844684BD-8DB9-4CF0-8F58-89FDD9B61B23}" type="presOf" srcId="{4E32DBC2-2AB4-4765-8FA3-11690330CA93}" destId="{597076B5-0BEF-4325-A570-8A09BB19F3DC}" srcOrd="1" destOrd="0" presId="urn:microsoft.com/office/officeart/2005/8/layout/list1"/>
    <dgm:cxn modelId="{D9147FDD-ED4E-4833-ACA5-4B2394C5D3E6}" type="presOf" srcId="{1768C3AC-E79D-4629-A428-FF9CD709B3BC}" destId="{33F76DDE-2DB3-4343-9A91-7FCF3FE6463A}" srcOrd="0" destOrd="0" presId="urn:microsoft.com/office/officeart/2005/8/layout/list1"/>
    <dgm:cxn modelId="{09E901EF-29E6-47AD-B82A-04BF50DEB6C8}" type="presOf" srcId="{3F02A4D4-4CBC-4CAE-B915-577E35EF0861}" destId="{3EEB54D5-AF79-4F90-BEAA-07A17ED9B251}" srcOrd="0" destOrd="0" presId="urn:microsoft.com/office/officeart/2005/8/layout/list1"/>
    <dgm:cxn modelId="{F4D3DAF7-183E-45A9-812B-3B293CE16940}" srcId="{A4AD99CD-3067-44C1-A575-66BC28C28F67}" destId="{75097484-553B-44A3-AF22-974A3F2A5022}" srcOrd="3" destOrd="0" parTransId="{E7C7A1D9-4F52-42EE-BE78-BEE4DA59A3AC}" sibTransId="{1B426074-AA75-4C46-9B84-7A46F79F806A}"/>
    <dgm:cxn modelId="{DBB163E3-D803-4FD6-BEB2-4CD605F382F4}" type="presParOf" srcId="{B14DCA18-0B6E-4334-B02A-02687A22D779}" destId="{8D60D336-9D91-482D-A959-DF948CE45381}" srcOrd="0" destOrd="0" presId="urn:microsoft.com/office/officeart/2005/8/layout/list1"/>
    <dgm:cxn modelId="{906CB63B-37D8-4227-9FA0-192AC0656543}" type="presParOf" srcId="{8D60D336-9D91-482D-A959-DF948CE45381}" destId="{CB91DFD9-3EC0-4F92-B6E7-33AB4F84DA73}" srcOrd="0" destOrd="0" presId="urn:microsoft.com/office/officeart/2005/8/layout/list1"/>
    <dgm:cxn modelId="{0E73BD5E-3686-451C-85C8-D12A59D73019}" type="presParOf" srcId="{8D60D336-9D91-482D-A959-DF948CE45381}" destId="{AFCC2C98-3711-428E-97AB-B480ECA18F91}" srcOrd="1" destOrd="0" presId="urn:microsoft.com/office/officeart/2005/8/layout/list1"/>
    <dgm:cxn modelId="{A3F0C1EC-9D48-4E41-8F33-6D2B36D248B9}" type="presParOf" srcId="{B14DCA18-0B6E-4334-B02A-02687A22D779}" destId="{3F155358-66AE-433C-BBF4-9F1D944CCBFC}" srcOrd="1" destOrd="0" presId="urn:microsoft.com/office/officeart/2005/8/layout/list1"/>
    <dgm:cxn modelId="{CED5104A-256D-4AC6-8308-13A48C443019}" type="presParOf" srcId="{B14DCA18-0B6E-4334-B02A-02687A22D779}" destId="{34414BBD-E403-4734-852F-381610B43D7E}" srcOrd="2" destOrd="0" presId="urn:microsoft.com/office/officeart/2005/8/layout/list1"/>
    <dgm:cxn modelId="{EC2425C6-27F2-4328-8208-DC901B898B95}" type="presParOf" srcId="{B14DCA18-0B6E-4334-B02A-02687A22D779}" destId="{2960BA24-9C3B-4ADE-83E2-EDEEBC467027}" srcOrd="3" destOrd="0" presId="urn:microsoft.com/office/officeart/2005/8/layout/list1"/>
    <dgm:cxn modelId="{3181D7F5-448E-4EE6-9C85-B8C04BC355F0}" type="presParOf" srcId="{B14DCA18-0B6E-4334-B02A-02687A22D779}" destId="{E98188C9-823C-41A2-AE1D-3AE1A90A0177}" srcOrd="4" destOrd="0" presId="urn:microsoft.com/office/officeart/2005/8/layout/list1"/>
    <dgm:cxn modelId="{BAB30B61-5B0E-45D1-A3F6-6909B7C8F966}" type="presParOf" srcId="{E98188C9-823C-41A2-AE1D-3AE1A90A0177}" destId="{1ED6F209-86F1-4A32-B655-B1BFE0906FC0}" srcOrd="0" destOrd="0" presId="urn:microsoft.com/office/officeart/2005/8/layout/list1"/>
    <dgm:cxn modelId="{D894F42E-CFBA-4F98-8FC5-992C5A7E7B77}" type="presParOf" srcId="{E98188C9-823C-41A2-AE1D-3AE1A90A0177}" destId="{6D63527C-DC9F-469C-B087-E80EA6325263}" srcOrd="1" destOrd="0" presId="urn:microsoft.com/office/officeart/2005/8/layout/list1"/>
    <dgm:cxn modelId="{FA417DEA-634F-4963-BE37-9038A7C2589B}" type="presParOf" srcId="{B14DCA18-0B6E-4334-B02A-02687A22D779}" destId="{A6657816-4A47-45A1-A4AA-6A4F88ECE84D}" srcOrd="5" destOrd="0" presId="urn:microsoft.com/office/officeart/2005/8/layout/list1"/>
    <dgm:cxn modelId="{370C605B-2F78-484D-BF92-2A8B52786169}" type="presParOf" srcId="{B14DCA18-0B6E-4334-B02A-02687A22D779}" destId="{75489D6C-3F96-4CF7-9E61-555BD2362E47}" srcOrd="6" destOrd="0" presId="urn:microsoft.com/office/officeart/2005/8/layout/list1"/>
    <dgm:cxn modelId="{ABCDA57A-0FE7-49B4-B65D-4FA17071B76A}" type="presParOf" srcId="{B14DCA18-0B6E-4334-B02A-02687A22D779}" destId="{35411EA3-B135-45FC-ADAD-B87B68C8651B}" srcOrd="7" destOrd="0" presId="urn:microsoft.com/office/officeart/2005/8/layout/list1"/>
    <dgm:cxn modelId="{88D9B7FA-D3E9-4507-AF60-1BD61498878A}" type="presParOf" srcId="{B14DCA18-0B6E-4334-B02A-02687A22D779}" destId="{D78E145A-159F-4240-A2C3-1AA7BF31E569}" srcOrd="8" destOrd="0" presId="urn:microsoft.com/office/officeart/2005/8/layout/list1"/>
    <dgm:cxn modelId="{1774321E-063A-4F54-92E7-F708B6F4C667}" type="presParOf" srcId="{D78E145A-159F-4240-A2C3-1AA7BF31E569}" destId="{4F5A4220-004F-495B-8B57-A30989CC45EE}" srcOrd="0" destOrd="0" presId="urn:microsoft.com/office/officeart/2005/8/layout/list1"/>
    <dgm:cxn modelId="{CDE987AB-FB02-474E-9904-EAB8559CF979}" type="presParOf" srcId="{D78E145A-159F-4240-A2C3-1AA7BF31E569}" destId="{597076B5-0BEF-4325-A570-8A09BB19F3DC}" srcOrd="1" destOrd="0" presId="urn:microsoft.com/office/officeart/2005/8/layout/list1"/>
    <dgm:cxn modelId="{C810F1A8-CF1D-40AF-B6E9-04D1B2328119}" type="presParOf" srcId="{B14DCA18-0B6E-4334-B02A-02687A22D779}" destId="{B9302783-CA34-4018-9BCB-2A1128DD5469}" srcOrd="9" destOrd="0" presId="urn:microsoft.com/office/officeart/2005/8/layout/list1"/>
    <dgm:cxn modelId="{E3F437E7-5527-4FAA-A3D8-82C62E849DCF}" type="presParOf" srcId="{B14DCA18-0B6E-4334-B02A-02687A22D779}" destId="{64C2F69B-EECF-41E9-9538-86E8ED9BCF83}" srcOrd="10" destOrd="0" presId="urn:microsoft.com/office/officeart/2005/8/layout/list1"/>
    <dgm:cxn modelId="{9C1D352E-DC63-4B17-ABD9-E108085F9E9C}" type="presParOf" srcId="{B14DCA18-0B6E-4334-B02A-02687A22D779}" destId="{C822032F-9E39-4755-A973-CE4736EC1CC8}" srcOrd="11" destOrd="0" presId="urn:microsoft.com/office/officeart/2005/8/layout/list1"/>
    <dgm:cxn modelId="{2417FB6E-ED33-48D9-AA76-28BF68844BA5}" type="presParOf" srcId="{B14DCA18-0B6E-4334-B02A-02687A22D779}" destId="{A9A6303A-9442-4F69-A9C7-7CA6CCE4CFB7}" srcOrd="12" destOrd="0" presId="urn:microsoft.com/office/officeart/2005/8/layout/list1"/>
    <dgm:cxn modelId="{21522652-3D00-499D-851C-1A7CD2D10437}" type="presParOf" srcId="{A9A6303A-9442-4F69-A9C7-7CA6CCE4CFB7}" destId="{B196125F-ADB9-46FB-98B5-46992F4B481E}" srcOrd="0" destOrd="0" presId="urn:microsoft.com/office/officeart/2005/8/layout/list1"/>
    <dgm:cxn modelId="{D96C541A-A22F-42FD-B209-3D5A75DBA9BF}" type="presParOf" srcId="{A9A6303A-9442-4F69-A9C7-7CA6CCE4CFB7}" destId="{961C57E2-4BDA-4E0D-91DF-CF77AB3BD55A}" srcOrd="1" destOrd="0" presId="urn:microsoft.com/office/officeart/2005/8/layout/list1"/>
    <dgm:cxn modelId="{DD0B70EB-C9E1-49F9-A7B7-A44C3D336CC8}" type="presParOf" srcId="{B14DCA18-0B6E-4334-B02A-02687A22D779}" destId="{D9CD27D9-1061-47B4-9A00-D739C9493265}" srcOrd="13" destOrd="0" presId="urn:microsoft.com/office/officeart/2005/8/layout/list1"/>
    <dgm:cxn modelId="{B7759C80-8C27-4BAC-8F88-C811414CC860}" type="presParOf" srcId="{B14DCA18-0B6E-4334-B02A-02687A22D779}" destId="{C74937AC-11FF-4F60-A3FF-2021C1B7CB5B}" srcOrd="14" destOrd="0" presId="urn:microsoft.com/office/officeart/2005/8/layout/list1"/>
    <dgm:cxn modelId="{A5BCE1C5-5F89-486A-AA04-30C6AB1E15D5}" type="presParOf" srcId="{B14DCA18-0B6E-4334-B02A-02687A22D779}" destId="{27975990-5CEB-4CDD-A967-0790C90A1536}" srcOrd="15" destOrd="0" presId="urn:microsoft.com/office/officeart/2005/8/layout/list1"/>
    <dgm:cxn modelId="{962CE299-333A-42F4-A1F0-612287B5510E}" type="presParOf" srcId="{B14DCA18-0B6E-4334-B02A-02687A22D779}" destId="{FF17FA45-C3B8-44E2-8CED-B8941ADB9011}" srcOrd="16" destOrd="0" presId="urn:microsoft.com/office/officeart/2005/8/layout/list1"/>
    <dgm:cxn modelId="{CDF1CDA7-7385-4D31-A049-35E466FF99B8}" type="presParOf" srcId="{FF17FA45-C3B8-44E2-8CED-B8941ADB9011}" destId="{33F76DDE-2DB3-4343-9A91-7FCF3FE6463A}" srcOrd="0" destOrd="0" presId="urn:microsoft.com/office/officeart/2005/8/layout/list1"/>
    <dgm:cxn modelId="{4B466BBE-E811-4798-8D72-81DC4EA2BE40}" type="presParOf" srcId="{FF17FA45-C3B8-44E2-8CED-B8941ADB9011}" destId="{E3CAB19E-7D9B-48C4-99A5-6A841893BE2F}" srcOrd="1" destOrd="0" presId="urn:microsoft.com/office/officeart/2005/8/layout/list1"/>
    <dgm:cxn modelId="{B87970F2-946B-4E95-B253-DD384CE0D78B}" type="presParOf" srcId="{B14DCA18-0B6E-4334-B02A-02687A22D779}" destId="{4C20613C-8D8E-4075-8BAD-B0DFF972164A}" srcOrd="17" destOrd="0" presId="urn:microsoft.com/office/officeart/2005/8/layout/list1"/>
    <dgm:cxn modelId="{BF7A4503-8F4B-43B9-B622-7AF8EA901B99}" type="presParOf" srcId="{B14DCA18-0B6E-4334-B02A-02687A22D779}" destId="{4366F4A0-B5BE-4724-835A-E3DE6C8BEBE2}" srcOrd="18" destOrd="0" presId="urn:microsoft.com/office/officeart/2005/8/layout/list1"/>
    <dgm:cxn modelId="{C80C8063-CE6F-41E0-8467-EEBCBFE2BE8B}" type="presParOf" srcId="{B14DCA18-0B6E-4334-B02A-02687A22D779}" destId="{DD1FB08B-8B75-429C-A38E-C9F661A8A81F}" srcOrd="19" destOrd="0" presId="urn:microsoft.com/office/officeart/2005/8/layout/list1"/>
    <dgm:cxn modelId="{3AAC8E7B-F64C-4DFA-BC6B-FF3FC45A08D1}" type="presParOf" srcId="{B14DCA18-0B6E-4334-B02A-02687A22D779}" destId="{D3A1C08F-4190-4BF3-A056-F38173828100}" srcOrd="20" destOrd="0" presId="urn:microsoft.com/office/officeart/2005/8/layout/list1"/>
    <dgm:cxn modelId="{531AD565-97DD-41BD-AA71-F864E3415B8E}" type="presParOf" srcId="{D3A1C08F-4190-4BF3-A056-F38173828100}" destId="{3EEB54D5-AF79-4F90-BEAA-07A17ED9B251}" srcOrd="0" destOrd="0" presId="urn:microsoft.com/office/officeart/2005/8/layout/list1"/>
    <dgm:cxn modelId="{E2C0CA26-4CD0-41B0-B963-92C9C2A53B50}" type="presParOf" srcId="{D3A1C08F-4190-4BF3-A056-F38173828100}" destId="{75038E2A-4B09-46AF-944C-F0BCBEE7EBBE}" srcOrd="1" destOrd="0" presId="urn:microsoft.com/office/officeart/2005/8/layout/list1"/>
    <dgm:cxn modelId="{F6BC56CE-177F-45BA-9226-95DE13322182}" type="presParOf" srcId="{B14DCA18-0B6E-4334-B02A-02687A22D779}" destId="{03C872B7-3337-4D1A-9444-36B1A320222B}" srcOrd="21" destOrd="0" presId="urn:microsoft.com/office/officeart/2005/8/layout/list1"/>
    <dgm:cxn modelId="{9F013AC4-8F27-435C-AAA3-E536849D7F53}" type="presParOf" srcId="{B14DCA18-0B6E-4334-B02A-02687A22D779}" destId="{FA48D21D-D668-47F3-A90B-AD1F352EC07E}"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70734D-4859-4772-9A68-3F45F708421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1157F32-7C3A-4BB0-A4A9-CF834C99D77C}">
      <dgm:prSet/>
      <dgm:spPr/>
      <dgm:t>
        <a:bodyPr/>
        <a:lstStyle/>
        <a:p>
          <a:r>
            <a:rPr lang="en-US"/>
            <a:t>We start out with an app made up of multiple services.</a:t>
          </a:r>
        </a:p>
      </dgm:t>
    </dgm:pt>
    <dgm:pt modelId="{22F9A81A-F373-401D-A568-96CEEA513314}" type="parTrans" cxnId="{D0B99317-A515-44E9-B7B0-F2BA59714AAC}">
      <dgm:prSet/>
      <dgm:spPr/>
      <dgm:t>
        <a:bodyPr/>
        <a:lstStyle/>
        <a:p>
          <a:endParaRPr lang="en-US"/>
        </a:p>
      </dgm:t>
    </dgm:pt>
    <dgm:pt modelId="{3CB9518C-341A-48AB-9906-C71B534706EC}" type="sibTrans" cxnId="{D0B99317-A515-44E9-B7B0-F2BA59714AAC}">
      <dgm:prSet/>
      <dgm:spPr/>
      <dgm:t>
        <a:bodyPr/>
        <a:lstStyle/>
        <a:p>
          <a:endParaRPr lang="en-US"/>
        </a:p>
      </dgm:t>
    </dgm:pt>
    <dgm:pt modelId="{0CCD0FC2-01A7-49DF-B77F-BB6D14D11B62}">
      <dgm:prSet/>
      <dgm:spPr/>
      <dgm:t>
        <a:bodyPr/>
        <a:lstStyle/>
        <a:p>
          <a:r>
            <a:rPr lang="en-US"/>
            <a:t>Each service is packaged as a Pod and no two services are the same.</a:t>
          </a:r>
        </a:p>
      </dgm:t>
    </dgm:pt>
    <dgm:pt modelId="{69F78868-F56B-473C-AD7F-CB704721DA3C}" type="parTrans" cxnId="{029D9B5C-1D8E-403E-A2B5-B7B1DFDE7BD0}">
      <dgm:prSet/>
      <dgm:spPr/>
      <dgm:t>
        <a:bodyPr/>
        <a:lstStyle/>
        <a:p>
          <a:endParaRPr lang="en-US"/>
        </a:p>
      </dgm:t>
    </dgm:pt>
    <dgm:pt modelId="{C46F3C66-3FC1-4230-9663-553CC482BD18}" type="sibTrans" cxnId="{029D9B5C-1D8E-403E-A2B5-B7B1DFDE7BD0}">
      <dgm:prSet/>
      <dgm:spPr/>
      <dgm:t>
        <a:bodyPr/>
        <a:lstStyle/>
        <a:p>
          <a:endParaRPr lang="en-US"/>
        </a:p>
      </dgm:t>
    </dgm:pt>
    <dgm:pt modelId="{ABBAEAF6-287B-4C52-97F1-F695D3F18952}">
      <dgm:prSet/>
      <dgm:spPr/>
      <dgm:t>
        <a:bodyPr/>
        <a:lstStyle/>
        <a:p>
          <a:r>
            <a:rPr lang="en-US"/>
            <a:t>Some might be load-balancers, some might be web servers, some might be for logging…</a:t>
          </a:r>
        </a:p>
      </dgm:t>
    </dgm:pt>
    <dgm:pt modelId="{E829C4BB-34C8-4979-9B03-800B2F74BEF4}" type="parTrans" cxnId="{4AD9CD0F-0C54-472C-8DFD-71E7CB5C38BB}">
      <dgm:prSet/>
      <dgm:spPr/>
      <dgm:t>
        <a:bodyPr/>
        <a:lstStyle/>
        <a:p>
          <a:endParaRPr lang="en-US"/>
        </a:p>
      </dgm:t>
    </dgm:pt>
    <dgm:pt modelId="{8A481A2A-9FC0-4BAE-A743-EE4C8D8DAF77}" type="sibTrans" cxnId="{4AD9CD0F-0C54-472C-8DFD-71E7CB5C38BB}">
      <dgm:prSet/>
      <dgm:spPr/>
      <dgm:t>
        <a:bodyPr/>
        <a:lstStyle/>
        <a:p>
          <a:endParaRPr lang="en-US"/>
        </a:p>
      </dgm:t>
    </dgm:pt>
    <dgm:pt modelId="{DF85B0B3-583E-405C-AAB7-D83B24C4E0E9}">
      <dgm:prSet/>
      <dgm:spPr/>
      <dgm:t>
        <a:bodyPr/>
        <a:lstStyle/>
        <a:p>
          <a:r>
            <a:rPr lang="en-US"/>
            <a:t>Kubernetes comes along - a bit like the coach in the football analogy – and organizes everything into a useful app.</a:t>
          </a:r>
        </a:p>
      </dgm:t>
    </dgm:pt>
    <dgm:pt modelId="{764A6A05-EF86-411D-895F-669BADBAECC9}" type="parTrans" cxnId="{690087F7-3C8D-4A59-BA2E-E1DA5B3263D5}">
      <dgm:prSet/>
      <dgm:spPr/>
      <dgm:t>
        <a:bodyPr/>
        <a:lstStyle/>
        <a:p>
          <a:endParaRPr lang="en-US"/>
        </a:p>
      </dgm:t>
    </dgm:pt>
    <dgm:pt modelId="{D3669E4B-864D-47ED-B2C9-50C74002F8A0}" type="sibTrans" cxnId="{690087F7-3C8D-4A59-BA2E-E1DA5B3263D5}">
      <dgm:prSet/>
      <dgm:spPr/>
      <dgm:t>
        <a:bodyPr/>
        <a:lstStyle/>
        <a:p>
          <a:endParaRPr lang="en-US"/>
        </a:p>
      </dgm:t>
    </dgm:pt>
    <dgm:pt modelId="{3E012FB8-962B-44B2-A087-BD41B887826C}" type="pres">
      <dgm:prSet presAssocID="{D970734D-4859-4772-9A68-3F45F708421D}" presName="linear" presStyleCnt="0">
        <dgm:presLayoutVars>
          <dgm:animLvl val="lvl"/>
          <dgm:resizeHandles val="exact"/>
        </dgm:presLayoutVars>
      </dgm:prSet>
      <dgm:spPr/>
    </dgm:pt>
    <dgm:pt modelId="{92D23B4D-09F5-43AE-993C-E2E199D447F0}" type="pres">
      <dgm:prSet presAssocID="{51157F32-7C3A-4BB0-A4A9-CF834C99D77C}" presName="parentText" presStyleLbl="node1" presStyleIdx="0" presStyleCnt="4">
        <dgm:presLayoutVars>
          <dgm:chMax val="0"/>
          <dgm:bulletEnabled val="1"/>
        </dgm:presLayoutVars>
      </dgm:prSet>
      <dgm:spPr/>
    </dgm:pt>
    <dgm:pt modelId="{574BA862-22B4-4E66-8D82-D53E05A1A4CB}" type="pres">
      <dgm:prSet presAssocID="{3CB9518C-341A-48AB-9906-C71B534706EC}" presName="spacer" presStyleCnt="0"/>
      <dgm:spPr/>
    </dgm:pt>
    <dgm:pt modelId="{AC44E8F0-C4D9-4B1B-AA3A-EDE4148BE5B9}" type="pres">
      <dgm:prSet presAssocID="{0CCD0FC2-01A7-49DF-B77F-BB6D14D11B62}" presName="parentText" presStyleLbl="node1" presStyleIdx="1" presStyleCnt="4">
        <dgm:presLayoutVars>
          <dgm:chMax val="0"/>
          <dgm:bulletEnabled val="1"/>
        </dgm:presLayoutVars>
      </dgm:prSet>
      <dgm:spPr/>
    </dgm:pt>
    <dgm:pt modelId="{A84752C4-5101-4719-9836-8DA39D2C1AD2}" type="pres">
      <dgm:prSet presAssocID="{C46F3C66-3FC1-4230-9663-553CC482BD18}" presName="spacer" presStyleCnt="0"/>
      <dgm:spPr/>
    </dgm:pt>
    <dgm:pt modelId="{5E0C7B33-4A73-424C-8499-258AB798596A}" type="pres">
      <dgm:prSet presAssocID="{ABBAEAF6-287B-4C52-97F1-F695D3F18952}" presName="parentText" presStyleLbl="node1" presStyleIdx="2" presStyleCnt="4">
        <dgm:presLayoutVars>
          <dgm:chMax val="0"/>
          <dgm:bulletEnabled val="1"/>
        </dgm:presLayoutVars>
      </dgm:prSet>
      <dgm:spPr/>
    </dgm:pt>
    <dgm:pt modelId="{619B9EE6-B315-4741-BD6D-BEB08EF324DF}" type="pres">
      <dgm:prSet presAssocID="{8A481A2A-9FC0-4BAE-A743-EE4C8D8DAF77}" presName="spacer" presStyleCnt="0"/>
      <dgm:spPr/>
    </dgm:pt>
    <dgm:pt modelId="{922F132A-7351-41C8-B538-D8E5B414270A}" type="pres">
      <dgm:prSet presAssocID="{DF85B0B3-583E-405C-AAB7-D83B24C4E0E9}" presName="parentText" presStyleLbl="node1" presStyleIdx="3" presStyleCnt="4">
        <dgm:presLayoutVars>
          <dgm:chMax val="0"/>
          <dgm:bulletEnabled val="1"/>
        </dgm:presLayoutVars>
      </dgm:prSet>
      <dgm:spPr/>
    </dgm:pt>
  </dgm:ptLst>
  <dgm:cxnLst>
    <dgm:cxn modelId="{A5A49A07-0C59-4C47-BFB7-128526D48AFB}" type="presOf" srcId="{0CCD0FC2-01A7-49DF-B77F-BB6D14D11B62}" destId="{AC44E8F0-C4D9-4B1B-AA3A-EDE4148BE5B9}" srcOrd="0" destOrd="0" presId="urn:microsoft.com/office/officeart/2005/8/layout/vList2"/>
    <dgm:cxn modelId="{4AD9CD0F-0C54-472C-8DFD-71E7CB5C38BB}" srcId="{D970734D-4859-4772-9A68-3F45F708421D}" destId="{ABBAEAF6-287B-4C52-97F1-F695D3F18952}" srcOrd="2" destOrd="0" parTransId="{E829C4BB-34C8-4979-9B03-800B2F74BEF4}" sibTransId="{8A481A2A-9FC0-4BAE-A743-EE4C8D8DAF77}"/>
    <dgm:cxn modelId="{D0B99317-A515-44E9-B7B0-F2BA59714AAC}" srcId="{D970734D-4859-4772-9A68-3F45F708421D}" destId="{51157F32-7C3A-4BB0-A4A9-CF834C99D77C}" srcOrd="0" destOrd="0" parTransId="{22F9A81A-F373-401D-A568-96CEEA513314}" sibTransId="{3CB9518C-341A-48AB-9906-C71B534706EC}"/>
    <dgm:cxn modelId="{8709952C-31CF-4C27-AD6E-5B1AEE254CFB}" type="presOf" srcId="{DF85B0B3-583E-405C-AAB7-D83B24C4E0E9}" destId="{922F132A-7351-41C8-B538-D8E5B414270A}" srcOrd="0" destOrd="0" presId="urn:microsoft.com/office/officeart/2005/8/layout/vList2"/>
    <dgm:cxn modelId="{029D9B5C-1D8E-403E-A2B5-B7B1DFDE7BD0}" srcId="{D970734D-4859-4772-9A68-3F45F708421D}" destId="{0CCD0FC2-01A7-49DF-B77F-BB6D14D11B62}" srcOrd="1" destOrd="0" parTransId="{69F78868-F56B-473C-AD7F-CB704721DA3C}" sibTransId="{C46F3C66-3FC1-4230-9663-553CC482BD18}"/>
    <dgm:cxn modelId="{CD9D3999-4F13-4329-A7C9-BA7D1D196E41}" type="presOf" srcId="{51157F32-7C3A-4BB0-A4A9-CF834C99D77C}" destId="{92D23B4D-09F5-43AE-993C-E2E199D447F0}" srcOrd="0" destOrd="0" presId="urn:microsoft.com/office/officeart/2005/8/layout/vList2"/>
    <dgm:cxn modelId="{2277B5A3-4925-4BBD-98DB-E17E9CB90D0D}" type="presOf" srcId="{D970734D-4859-4772-9A68-3F45F708421D}" destId="{3E012FB8-962B-44B2-A087-BD41B887826C}" srcOrd="0" destOrd="0" presId="urn:microsoft.com/office/officeart/2005/8/layout/vList2"/>
    <dgm:cxn modelId="{92A60EE7-A60E-46CA-9D89-D84328004AC5}" type="presOf" srcId="{ABBAEAF6-287B-4C52-97F1-F695D3F18952}" destId="{5E0C7B33-4A73-424C-8499-258AB798596A}" srcOrd="0" destOrd="0" presId="urn:microsoft.com/office/officeart/2005/8/layout/vList2"/>
    <dgm:cxn modelId="{690087F7-3C8D-4A59-BA2E-E1DA5B3263D5}" srcId="{D970734D-4859-4772-9A68-3F45F708421D}" destId="{DF85B0B3-583E-405C-AAB7-D83B24C4E0E9}" srcOrd="3" destOrd="0" parTransId="{764A6A05-EF86-411D-895F-669BADBAECC9}" sibTransId="{D3669E4B-864D-47ED-B2C9-50C74002F8A0}"/>
    <dgm:cxn modelId="{123774FE-4D34-4BDE-91EF-9E5BD0BD82A4}" type="presParOf" srcId="{3E012FB8-962B-44B2-A087-BD41B887826C}" destId="{92D23B4D-09F5-43AE-993C-E2E199D447F0}" srcOrd="0" destOrd="0" presId="urn:microsoft.com/office/officeart/2005/8/layout/vList2"/>
    <dgm:cxn modelId="{71E6A6CA-824C-4A9F-9003-498B8F0F0D69}" type="presParOf" srcId="{3E012FB8-962B-44B2-A087-BD41B887826C}" destId="{574BA862-22B4-4E66-8D82-D53E05A1A4CB}" srcOrd="1" destOrd="0" presId="urn:microsoft.com/office/officeart/2005/8/layout/vList2"/>
    <dgm:cxn modelId="{F6033FCA-7742-42F4-9238-F400FE54BD91}" type="presParOf" srcId="{3E012FB8-962B-44B2-A087-BD41B887826C}" destId="{AC44E8F0-C4D9-4B1B-AA3A-EDE4148BE5B9}" srcOrd="2" destOrd="0" presId="urn:microsoft.com/office/officeart/2005/8/layout/vList2"/>
    <dgm:cxn modelId="{96C56E90-D405-4FB1-BF24-2778FB214BFA}" type="presParOf" srcId="{3E012FB8-962B-44B2-A087-BD41B887826C}" destId="{A84752C4-5101-4719-9836-8DA39D2C1AD2}" srcOrd="3" destOrd="0" presId="urn:microsoft.com/office/officeart/2005/8/layout/vList2"/>
    <dgm:cxn modelId="{1C581320-0839-46A5-9422-DE831669CF0D}" type="presParOf" srcId="{3E012FB8-962B-44B2-A087-BD41B887826C}" destId="{5E0C7B33-4A73-424C-8499-258AB798596A}" srcOrd="4" destOrd="0" presId="urn:microsoft.com/office/officeart/2005/8/layout/vList2"/>
    <dgm:cxn modelId="{6A0F3B02-AFB5-4DB8-A114-008620505FE5}" type="presParOf" srcId="{3E012FB8-962B-44B2-A087-BD41B887826C}" destId="{619B9EE6-B315-4741-BD6D-BEB08EF324DF}" srcOrd="5" destOrd="0" presId="urn:microsoft.com/office/officeart/2005/8/layout/vList2"/>
    <dgm:cxn modelId="{41A260CC-C7EA-4932-B5B5-74FDC318F0CC}" type="presParOf" srcId="{3E012FB8-962B-44B2-A087-BD41B887826C}" destId="{922F132A-7351-41C8-B538-D8E5B414270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1BED7C-8CE4-448C-A37A-D612B61B0BB2}"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EB5B8E58-19CE-4653-8031-C31904B21286}">
      <dgm:prSet/>
      <dgm:spPr/>
      <dgm:t>
        <a:bodyPr/>
        <a:lstStyle/>
        <a:p>
          <a:r>
            <a:rPr lang="en-US"/>
            <a:t>Namespaces</a:t>
          </a:r>
        </a:p>
      </dgm:t>
    </dgm:pt>
    <dgm:pt modelId="{467FDF22-9BA5-472B-B907-002211911BCF}" type="parTrans" cxnId="{4591D959-0BC6-4BE9-BA3F-DD1FDD3558B7}">
      <dgm:prSet/>
      <dgm:spPr/>
      <dgm:t>
        <a:bodyPr/>
        <a:lstStyle/>
        <a:p>
          <a:endParaRPr lang="en-US"/>
        </a:p>
      </dgm:t>
    </dgm:pt>
    <dgm:pt modelId="{77AC3536-2F87-4423-BC5B-AE30C93F9CDB}" type="sibTrans" cxnId="{4591D959-0BC6-4BE9-BA3F-DD1FDD3558B7}">
      <dgm:prSet/>
      <dgm:spPr/>
      <dgm:t>
        <a:bodyPr/>
        <a:lstStyle/>
        <a:p>
          <a:endParaRPr lang="en-US"/>
        </a:p>
      </dgm:t>
    </dgm:pt>
    <dgm:pt modelId="{148EB466-4308-4110-96E9-894921FC802C}">
      <dgm:prSet/>
      <dgm:spPr/>
      <dgm:t>
        <a:bodyPr/>
        <a:lstStyle/>
        <a:p>
          <a:r>
            <a:rPr lang="en-US"/>
            <a:t>Pods</a:t>
          </a:r>
        </a:p>
      </dgm:t>
    </dgm:pt>
    <dgm:pt modelId="{468DEC07-CF9E-4E11-BCF8-67949E9E0C85}" type="parTrans" cxnId="{9C41B152-A4F2-46C5-AB60-033CB68AC8F1}">
      <dgm:prSet/>
      <dgm:spPr/>
      <dgm:t>
        <a:bodyPr/>
        <a:lstStyle/>
        <a:p>
          <a:endParaRPr lang="en-US"/>
        </a:p>
      </dgm:t>
    </dgm:pt>
    <dgm:pt modelId="{B8398573-C979-4DFB-8204-D5DAB28ED061}" type="sibTrans" cxnId="{9C41B152-A4F2-46C5-AB60-033CB68AC8F1}">
      <dgm:prSet/>
      <dgm:spPr/>
      <dgm:t>
        <a:bodyPr/>
        <a:lstStyle/>
        <a:p>
          <a:endParaRPr lang="en-US"/>
        </a:p>
      </dgm:t>
    </dgm:pt>
    <dgm:pt modelId="{65488B16-59CA-4214-9215-9E72A3CADB21}">
      <dgm:prSet/>
      <dgm:spPr/>
      <dgm:t>
        <a:bodyPr/>
        <a:lstStyle/>
        <a:p>
          <a:r>
            <a:rPr lang="en-US"/>
            <a:t>Labels</a:t>
          </a:r>
        </a:p>
      </dgm:t>
    </dgm:pt>
    <dgm:pt modelId="{DDD4245C-1282-4D4B-9E44-00A45DB5B4D8}" type="parTrans" cxnId="{649A3E02-794F-4FA6-985F-367583ED863E}">
      <dgm:prSet/>
      <dgm:spPr/>
      <dgm:t>
        <a:bodyPr/>
        <a:lstStyle/>
        <a:p>
          <a:endParaRPr lang="en-US"/>
        </a:p>
      </dgm:t>
    </dgm:pt>
    <dgm:pt modelId="{12F7D9DA-70D2-4E8C-B809-3CE9CCD1AA02}" type="sibTrans" cxnId="{649A3E02-794F-4FA6-985F-367583ED863E}">
      <dgm:prSet/>
      <dgm:spPr/>
      <dgm:t>
        <a:bodyPr/>
        <a:lstStyle/>
        <a:p>
          <a:endParaRPr lang="en-US"/>
        </a:p>
      </dgm:t>
    </dgm:pt>
    <dgm:pt modelId="{F246D94C-E63C-439A-B842-6819D0774FD3}">
      <dgm:prSet/>
      <dgm:spPr/>
      <dgm:t>
        <a:bodyPr/>
        <a:lstStyle/>
        <a:p>
          <a:r>
            <a:rPr lang="en-US"/>
            <a:t>Selectors</a:t>
          </a:r>
        </a:p>
      </dgm:t>
    </dgm:pt>
    <dgm:pt modelId="{93AAE0B4-77A1-4673-86D4-92BCDF72C5E3}" type="parTrans" cxnId="{444E8C73-A1D2-42D5-87E7-5C16E10DB630}">
      <dgm:prSet/>
      <dgm:spPr/>
      <dgm:t>
        <a:bodyPr/>
        <a:lstStyle/>
        <a:p>
          <a:endParaRPr lang="en-US"/>
        </a:p>
      </dgm:t>
    </dgm:pt>
    <dgm:pt modelId="{61EC2C2C-4A01-4896-82A5-36F875766EF1}" type="sibTrans" cxnId="{444E8C73-A1D2-42D5-87E7-5C16E10DB630}">
      <dgm:prSet/>
      <dgm:spPr/>
      <dgm:t>
        <a:bodyPr/>
        <a:lstStyle/>
        <a:p>
          <a:endParaRPr lang="en-US"/>
        </a:p>
      </dgm:t>
    </dgm:pt>
    <dgm:pt modelId="{07FD50AB-4DE2-47DC-AB3F-C69E89BFA708}">
      <dgm:prSet/>
      <dgm:spPr/>
      <dgm:t>
        <a:bodyPr/>
        <a:lstStyle/>
        <a:p>
          <a:r>
            <a:rPr lang="en-US"/>
            <a:t>Services</a:t>
          </a:r>
        </a:p>
      </dgm:t>
    </dgm:pt>
    <dgm:pt modelId="{DE15C5B7-4F0F-43F8-B2E8-0CC3E2E1D6D9}" type="parTrans" cxnId="{98283489-5236-4E6E-8D79-2A163E1A70F3}">
      <dgm:prSet/>
      <dgm:spPr/>
      <dgm:t>
        <a:bodyPr/>
        <a:lstStyle/>
        <a:p>
          <a:endParaRPr lang="en-US"/>
        </a:p>
      </dgm:t>
    </dgm:pt>
    <dgm:pt modelId="{89069F4D-5B7D-4AF9-BE78-4BCA410A2B4E}" type="sibTrans" cxnId="{98283489-5236-4E6E-8D79-2A163E1A70F3}">
      <dgm:prSet/>
      <dgm:spPr/>
      <dgm:t>
        <a:bodyPr/>
        <a:lstStyle/>
        <a:p>
          <a:endParaRPr lang="en-US"/>
        </a:p>
      </dgm:t>
    </dgm:pt>
    <dgm:pt modelId="{D66A6245-E5DA-4143-979F-A4199D0D811E}" type="pres">
      <dgm:prSet presAssocID="{581BED7C-8CE4-448C-A37A-D612B61B0BB2}" presName="linear" presStyleCnt="0">
        <dgm:presLayoutVars>
          <dgm:dir/>
          <dgm:animLvl val="lvl"/>
          <dgm:resizeHandles val="exact"/>
        </dgm:presLayoutVars>
      </dgm:prSet>
      <dgm:spPr/>
    </dgm:pt>
    <dgm:pt modelId="{207C24E4-3C5E-4A87-90D1-EBF4E1FBABC3}" type="pres">
      <dgm:prSet presAssocID="{EB5B8E58-19CE-4653-8031-C31904B21286}" presName="parentLin" presStyleCnt="0"/>
      <dgm:spPr/>
    </dgm:pt>
    <dgm:pt modelId="{A68D95A4-BD4D-4541-9F5A-F1B1F3958523}" type="pres">
      <dgm:prSet presAssocID="{EB5B8E58-19CE-4653-8031-C31904B21286}" presName="parentLeftMargin" presStyleLbl="node1" presStyleIdx="0" presStyleCnt="5"/>
      <dgm:spPr/>
    </dgm:pt>
    <dgm:pt modelId="{253205A4-C6AB-4D44-ABAE-4EACBF884B86}" type="pres">
      <dgm:prSet presAssocID="{EB5B8E58-19CE-4653-8031-C31904B21286}" presName="parentText" presStyleLbl="node1" presStyleIdx="0" presStyleCnt="5">
        <dgm:presLayoutVars>
          <dgm:chMax val="0"/>
          <dgm:bulletEnabled val="1"/>
        </dgm:presLayoutVars>
      </dgm:prSet>
      <dgm:spPr/>
    </dgm:pt>
    <dgm:pt modelId="{18A1F909-69E9-44BF-A23E-42F19EE891E3}" type="pres">
      <dgm:prSet presAssocID="{EB5B8E58-19CE-4653-8031-C31904B21286}" presName="negativeSpace" presStyleCnt="0"/>
      <dgm:spPr/>
    </dgm:pt>
    <dgm:pt modelId="{FFC0EDEB-21DC-47ED-A136-23C8BF84F864}" type="pres">
      <dgm:prSet presAssocID="{EB5B8E58-19CE-4653-8031-C31904B21286}" presName="childText" presStyleLbl="conFgAcc1" presStyleIdx="0" presStyleCnt="5">
        <dgm:presLayoutVars>
          <dgm:bulletEnabled val="1"/>
        </dgm:presLayoutVars>
      </dgm:prSet>
      <dgm:spPr/>
    </dgm:pt>
    <dgm:pt modelId="{0C4B99D0-283A-4A3F-B588-75BD2AB915DD}" type="pres">
      <dgm:prSet presAssocID="{77AC3536-2F87-4423-BC5B-AE30C93F9CDB}" presName="spaceBetweenRectangles" presStyleCnt="0"/>
      <dgm:spPr/>
    </dgm:pt>
    <dgm:pt modelId="{A450FEE7-6512-494D-9B31-53A318AC1D8D}" type="pres">
      <dgm:prSet presAssocID="{148EB466-4308-4110-96E9-894921FC802C}" presName="parentLin" presStyleCnt="0"/>
      <dgm:spPr/>
    </dgm:pt>
    <dgm:pt modelId="{EA232AC5-2EE9-4D75-BB31-F999C12DF8A8}" type="pres">
      <dgm:prSet presAssocID="{148EB466-4308-4110-96E9-894921FC802C}" presName="parentLeftMargin" presStyleLbl="node1" presStyleIdx="0" presStyleCnt="5"/>
      <dgm:spPr/>
    </dgm:pt>
    <dgm:pt modelId="{340D4160-EB34-4296-B7AD-6EB4580BBBE5}" type="pres">
      <dgm:prSet presAssocID="{148EB466-4308-4110-96E9-894921FC802C}" presName="parentText" presStyleLbl="node1" presStyleIdx="1" presStyleCnt="5">
        <dgm:presLayoutVars>
          <dgm:chMax val="0"/>
          <dgm:bulletEnabled val="1"/>
        </dgm:presLayoutVars>
      </dgm:prSet>
      <dgm:spPr/>
    </dgm:pt>
    <dgm:pt modelId="{29499CB9-441B-4886-B476-172777AF7DF6}" type="pres">
      <dgm:prSet presAssocID="{148EB466-4308-4110-96E9-894921FC802C}" presName="negativeSpace" presStyleCnt="0"/>
      <dgm:spPr/>
    </dgm:pt>
    <dgm:pt modelId="{438170CB-12A4-456B-82B6-E6B0B3DB9A50}" type="pres">
      <dgm:prSet presAssocID="{148EB466-4308-4110-96E9-894921FC802C}" presName="childText" presStyleLbl="conFgAcc1" presStyleIdx="1" presStyleCnt="5">
        <dgm:presLayoutVars>
          <dgm:bulletEnabled val="1"/>
        </dgm:presLayoutVars>
      </dgm:prSet>
      <dgm:spPr/>
    </dgm:pt>
    <dgm:pt modelId="{F977753F-0047-47F7-9A10-D2021D225DA9}" type="pres">
      <dgm:prSet presAssocID="{B8398573-C979-4DFB-8204-D5DAB28ED061}" presName="spaceBetweenRectangles" presStyleCnt="0"/>
      <dgm:spPr/>
    </dgm:pt>
    <dgm:pt modelId="{65A2F457-0F47-4F5C-9855-9CF1870D6744}" type="pres">
      <dgm:prSet presAssocID="{65488B16-59CA-4214-9215-9E72A3CADB21}" presName="parentLin" presStyleCnt="0"/>
      <dgm:spPr/>
    </dgm:pt>
    <dgm:pt modelId="{EAA470AB-5C9B-456E-ACE2-BFEFCF6A24AD}" type="pres">
      <dgm:prSet presAssocID="{65488B16-59CA-4214-9215-9E72A3CADB21}" presName="parentLeftMargin" presStyleLbl="node1" presStyleIdx="1" presStyleCnt="5"/>
      <dgm:spPr/>
    </dgm:pt>
    <dgm:pt modelId="{51257CD4-BEC7-403F-AC63-AB5275EDFE5E}" type="pres">
      <dgm:prSet presAssocID="{65488B16-59CA-4214-9215-9E72A3CADB21}" presName="parentText" presStyleLbl="node1" presStyleIdx="2" presStyleCnt="5">
        <dgm:presLayoutVars>
          <dgm:chMax val="0"/>
          <dgm:bulletEnabled val="1"/>
        </dgm:presLayoutVars>
      </dgm:prSet>
      <dgm:spPr/>
    </dgm:pt>
    <dgm:pt modelId="{8C56A4A6-BF28-409B-AD95-784A8E166D0A}" type="pres">
      <dgm:prSet presAssocID="{65488B16-59CA-4214-9215-9E72A3CADB21}" presName="negativeSpace" presStyleCnt="0"/>
      <dgm:spPr/>
    </dgm:pt>
    <dgm:pt modelId="{3B206193-4A4D-4E7A-B57D-C107698038BB}" type="pres">
      <dgm:prSet presAssocID="{65488B16-59CA-4214-9215-9E72A3CADB21}" presName="childText" presStyleLbl="conFgAcc1" presStyleIdx="2" presStyleCnt="5">
        <dgm:presLayoutVars>
          <dgm:bulletEnabled val="1"/>
        </dgm:presLayoutVars>
      </dgm:prSet>
      <dgm:spPr/>
    </dgm:pt>
    <dgm:pt modelId="{BA776DA2-D436-488D-AA8C-F531E6FA2AB5}" type="pres">
      <dgm:prSet presAssocID="{12F7D9DA-70D2-4E8C-B809-3CE9CCD1AA02}" presName="spaceBetweenRectangles" presStyleCnt="0"/>
      <dgm:spPr/>
    </dgm:pt>
    <dgm:pt modelId="{047883DE-D74A-4599-943A-A1C356BE0449}" type="pres">
      <dgm:prSet presAssocID="{F246D94C-E63C-439A-B842-6819D0774FD3}" presName="parentLin" presStyleCnt="0"/>
      <dgm:spPr/>
    </dgm:pt>
    <dgm:pt modelId="{27862616-9DFC-4439-8F73-18E75F8B26A0}" type="pres">
      <dgm:prSet presAssocID="{F246D94C-E63C-439A-B842-6819D0774FD3}" presName="parentLeftMargin" presStyleLbl="node1" presStyleIdx="2" presStyleCnt="5"/>
      <dgm:spPr/>
    </dgm:pt>
    <dgm:pt modelId="{C5AB8296-4C46-4D72-B46E-8E40A31C39F2}" type="pres">
      <dgm:prSet presAssocID="{F246D94C-E63C-439A-B842-6819D0774FD3}" presName="parentText" presStyleLbl="node1" presStyleIdx="3" presStyleCnt="5">
        <dgm:presLayoutVars>
          <dgm:chMax val="0"/>
          <dgm:bulletEnabled val="1"/>
        </dgm:presLayoutVars>
      </dgm:prSet>
      <dgm:spPr/>
    </dgm:pt>
    <dgm:pt modelId="{B1CBE43A-9812-414D-AA21-EC99F656C8FF}" type="pres">
      <dgm:prSet presAssocID="{F246D94C-E63C-439A-B842-6819D0774FD3}" presName="negativeSpace" presStyleCnt="0"/>
      <dgm:spPr/>
    </dgm:pt>
    <dgm:pt modelId="{0D61C896-D922-44F5-97A1-CE9CE0B58B66}" type="pres">
      <dgm:prSet presAssocID="{F246D94C-E63C-439A-B842-6819D0774FD3}" presName="childText" presStyleLbl="conFgAcc1" presStyleIdx="3" presStyleCnt="5">
        <dgm:presLayoutVars>
          <dgm:bulletEnabled val="1"/>
        </dgm:presLayoutVars>
      </dgm:prSet>
      <dgm:spPr/>
    </dgm:pt>
    <dgm:pt modelId="{BF27DD05-D020-44A0-9C4B-1C032CF531D8}" type="pres">
      <dgm:prSet presAssocID="{61EC2C2C-4A01-4896-82A5-36F875766EF1}" presName="spaceBetweenRectangles" presStyleCnt="0"/>
      <dgm:spPr/>
    </dgm:pt>
    <dgm:pt modelId="{B77B5645-5D3E-4F77-BBBB-ED92DB8DCEBA}" type="pres">
      <dgm:prSet presAssocID="{07FD50AB-4DE2-47DC-AB3F-C69E89BFA708}" presName="parentLin" presStyleCnt="0"/>
      <dgm:spPr/>
    </dgm:pt>
    <dgm:pt modelId="{C469358C-DF9D-49BE-AC8F-F449B7D02EC7}" type="pres">
      <dgm:prSet presAssocID="{07FD50AB-4DE2-47DC-AB3F-C69E89BFA708}" presName="parentLeftMargin" presStyleLbl="node1" presStyleIdx="3" presStyleCnt="5"/>
      <dgm:spPr/>
    </dgm:pt>
    <dgm:pt modelId="{B18AEBBD-7458-4DC9-BCC8-AE796D90059A}" type="pres">
      <dgm:prSet presAssocID="{07FD50AB-4DE2-47DC-AB3F-C69E89BFA708}" presName="parentText" presStyleLbl="node1" presStyleIdx="4" presStyleCnt="5">
        <dgm:presLayoutVars>
          <dgm:chMax val="0"/>
          <dgm:bulletEnabled val="1"/>
        </dgm:presLayoutVars>
      </dgm:prSet>
      <dgm:spPr/>
    </dgm:pt>
    <dgm:pt modelId="{6B296CAD-5229-4A1F-B8CD-A1010BCE30C1}" type="pres">
      <dgm:prSet presAssocID="{07FD50AB-4DE2-47DC-AB3F-C69E89BFA708}" presName="negativeSpace" presStyleCnt="0"/>
      <dgm:spPr/>
    </dgm:pt>
    <dgm:pt modelId="{4A3A0A5C-3A95-4480-8E32-C97B909A9630}" type="pres">
      <dgm:prSet presAssocID="{07FD50AB-4DE2-47DC-AB3F-C69E89BFA708}" presName="childText" presStyleLbl="conFgAcc1" presStyleIdx="4" presStyleCnt="5">
        <dgm:presLayoutVars>
          <dgm:bulletEnabled val="1"/>
        </dgm:presLayoutVars>
      </dgm:prSet>
      <dgm:spPr/>
    </dgm:pt>
  </dgm:ptLst>
  <dgm:cxnLst>
    <dgm:cxn modelId="{649A3E02-794F-4FA6-985F-367583ED863E}" srcId="{581BED7C-8CE4-448C-A37A-D612B61B0BB2}" destId="{65488B16-59CA-4214-9215-9E72A3CADB21}" srcOrd="2" destOrd="0" parTransId="{DDD4245C-1282-4D4B-9E44-00A45DB5B4D8}" sibTransId="{12F7D9DA-70D2-4E8C-B809-3CE9CCD1AA02}"/>
    <dgm:cxn modelId="{B0E60C1B-AE37-4CAD-A5FD-F3BA8D1569EE}" type="presOf" srcId="{EB5B8E58-19CE-4653-8031-C31904B21286}" destId="{253205A4-C6AB-4D44-ABAE-4EACBF884B86}" srcOrd="1" destOrd="0" presId="urn:microsoft.com/office/officeart/2005/8/layout/list1"/>
    <dgm:cxn modelId="{10024362-2934-409A-A4F0-35C11EB70EAD}" type="presOf" srcId="{07FD50AB-4DE2-47DC-AB3F-C69E89BFA708}" destId="{C469358C-DF9D-49BE-AC8F-F449B7D02EC7}" srcOrd="0" destOrd="0" presId="urn:microsoft.com/office/officeart/2005/8/layout/list1"/>
    <dgm:cxn modelId="{5975F06B-06F1-4BE8-AED4-6E00572216C0}" type="presOf" srcId="{07FD50AB-4DE2-47DC-AB3F-C69E89BFA708}" destId="{B18AEBBD-7458-4DC9-BCC8-AE796D90059A}" srcOrd="1" destOrd="0" presId="urn:microsoft.com/office/officeart/2005/8/layout/list1"/>
    <dgm:cxn modelId="{9C41B152-A4F2-46C5-AB60-033CB68AC8F1}" srcId="{581BED7C-8CE4-448C-A37A-D612B61B0BB2}" destId="{148EB466-4308-4110-96E9-894921FC802C}" srcOrd="1" destOrd="0" parTransId="{468DEC07-CF9E-4E11-BCF8-67949E9E0C85}" sibTransId="{B8398573-C979-4DFB-8204-D5DAB28ED061}"/>
    <dgm:cxn modelId="{444E8C73-A1D2-42D5-87E7-5C16E10DB630}" srcId="{581BED7C-8CE4-448C-A37A-D612B61B0BB2}" destId="{F246D94C-E63C-439A-B842-6819D0774FD3}" srcOrd="3" destOrd="0" parTransId="{93AAE0B4-77A1-4673-86D4-92BCDF72C5E3}" sibTransId="{61EC2C2C-4A01-4896-82A5-36F875766EF1}"/>
    <dgm:cxn modelId="{9396C258-DA26-4D90-8E96-07A5EE883F8B}" type="presOf" srcId="{581BED7C-8CE4-448C-A37A-D612B61B0BB2}" destId="{D66A6245-E5DA-4143-979F-A4199D0D811E}" srcOrd="0" destOrd="0" presId="urn:microsoft.com/office/officeart/2005/8/layout/list1"/>
    <dgm:cxn modelId="{4591D959-0BC6-4BE9-BA3F-DD1FDD3558B7}" srcId="{581BED7C-8CE4-448C-A37A-D612B61B0BB2}" destId="{EB5B8E58-19CE-4653-8031-C31904B21286}" srcOrd="0" destOrd="0" parTransId="{467FDF22-9BA5-472B-B907-002211911BCF}" sibTransId="{77AC3536-2F87-4423-BC5B-AE30C93F9CDB}"/>
    <dgm:cxn modelId="{98283489-5236-4E6E-8D79-2A163E1A70F3}" srcId="{581BED7C-8CE4-448C-A37A-D612B61B0BB2}" destId="{07FD50AB-4DE2-47DC-AB3F-C69E89BFA708}" srcOrd="4" destOrd="0" parTransId="{DE15C5B7-4F0F-43F8-B2E8-0CC3E2E1D6D9}" sibTransId="{89069F4D-5B7D-4AF9-BE78-4BCA410A2B4E}"/>
    <dgm:cxn modelId="{EED410BE-0EB6-4C50-B6F4-924ADABB7C3B}" type="presOf" srcId="{EB5B8E58-19CE-4653-8031-C31904B21286}" destId="{A68D95A4-BD4D-4541-9F5A-F1B1F3958523}" srcOrd="0" destOrd="0" presId="urn:microsoft.com/office/officeart/2005/8/layout/list1"/>
    <dgm:cxn modelId="{C905FFC9-DDA5-45DB-8BB8-84FF4B3A0128}" type="presOf" srcId="{148EB466-4308-4110-96E9-894921FC802C}" destId="{340D4160-EB34-4296-B7AD-6EB4580BBBE5}" srcOrd="1" destOrd="0" presId="urn:microsoft.com/office/officeart/2005/8/layout/list1"/>
    <dgm:cxn modelId="{4F520BCB-2375-491C-8FB4-EAFBB2EA34C3}" type="presOf" srcId="{65488B16-59CA-4214-9215-9E72A3CADB21}" destId="{51257CD4-BEC7-403F-AC63-AB5275EDFE5E}" srcOrd="1" destOrd="0" presId="urn:microsoft.com/office/officeart/2005/8/layout/list1"/>
    <dgm:cxn modelId="{08D72ACB-E312-423B-A2F0-E435CD348DF8}" type="presOf" srcId="{F246D94C-E63C-439A-B842-6819D0774FD3}" destId="{C5AB8296-4C46-4D72-B46E-8E40A31C39F2}" srcOrd="1" destOrd="0" presId="urn:microsoft.com/office/officeart/2005/8/layout/list1"/>
    <dgm:cxn modelId="{43539ADD-3FB7-4EAF-A804-057366A0DE50}" type="presOf" srcId="{65488B16-59CA-4214-9215-9E72A3CADB21}" destId="{EAA470AB-5C9B-456E-ACE2-BFEFCF6A24AD}" srcOrd="0" destOrd="0" presId="urn:microsoft.com/office/officeart/2005/8/layout/list1"/>
    <dgm:cxn modelId="{0DD8BFEA-4648-42D3-9A4F-F92BB3EA372F}" type="presOf" srcId="{F246D94C-E63C-439A-B842-6819D0774FD3}" destId="{27862616-9DFC-4439-8F73-18E75F8B26A0}" srcOrd="0" destOrd="0" presId="urn:microsoft.com/office/officeart/2005/8/layout/list1"/>
    <dgm:cxn modelId="{79ECE4FF-1776-45EF-8F99-CA449710E274}" type="presOf" srcId="{148EB466-4308-4110-96E9-894921FC802C}" destId="{EA232AC5-2EE9-4D75-BB31-F999C12DF8A8}" srcOrd="0" destOrd="0" presId="urn:microsoft.com/office/officeart/2005/8/layout/list1"/>
    <dgm:cxn modelId="{F8D44099-70B0-48E0-8EE3-3195B30348FE}" type="presParOf" srcId="{D66A6245-E5DA-4143-979F-A4199D0D811E}" destId="{207C24E4-3C5E-4A87-90D1-EBF4E1FBABC3}" srcOrd="0" destOrd="0" presId="urn:microsoft.com/office/officeart/2005/8/layout/list1"/>
    <dgm:cxn modelId="{2147BCDB-0313-44BE-BE82-15AFE6DBF571}" type="presParOf" srcId="{207C24E4-3C5E-4A87-90D1-EBF4E1FBABC3}" destId="{A68D95A4-BD4D-4541-9F5A-F1B1F3958523}" srcOrd="0" destOrd="0" presId="urn:microsoft.com/office/officeart/2005/8/layout/list1"/>
    <dgm:cxn modelId="{E7410FCC-67A4-44D3-8F97-DD4758883A70}" type="presParOf" srcId="{207C24E4-3C5E-4A87-90D1-EBF4E1FBABC3}" destId="{253205A4-C6AB-4D44-ABAE-4EACBF884B86}" srcOrd="1" destOrd="0" presId="urn:microsoft.com/office/officeart/2005/8/layout/list1"/>
    <dgm:cxn modelId="{63EFC9E9-8E2B-4308-BC54-A40AD628907F}" type="presParOf" srcId="{D66A6245-E5DA-4143-979F-A4199D0D811E}" destId="{18A1F909-69E9-44BF-A23E-42F19EE891E3}" srcOrd="1" destOrd="0" presId="urn:microsoft.com/office/officeart/2005/8/layout/list1"/>
    <dgm:cxn modelId="{7FCB0035-C3AB-49A9-899B-8C3A816682DC}" type="presParOf" srcId="{D66A6245-E5DA-4143-979F-A4199D0D811E}" destId="{FFC0EDEB-21DC-47ED-A136-23C8BF84F864}" srcOrd="2" destOrd="0" presId="urn:microsoft.com/office/officeart/2005/8/layout/list1"/>
    <dgm:cxn modelId="{5EC1A4E3-1AB5-4906-842C-8B56111D892B}" type="presParOf" srcId="{D66A6245-E5DA-4143-979F-A4199D0D811E}" destId="{0C4B99D0-283A-4A3F-B588-75BD2AB915DD}" srcOrd="3" destOrd="0" presId="urn:microsoft.com/office/officeart/2005/8/layout/list1"/>
    <dgm:cxn modelId="{8D764772-4952-47A1-8E4F-E2545F2CE3D5}" type="presParOf" srcId="{D66A6245-E5DA-4143-979F-A4199D0D811E}" destId="{A450FEE7-6512-494D-9B31-53A318AC1D8D}" srcOrd="4" destOrd="0" presId="urn:microsoft.com/office/officeart/2005/8/layout/list1"/>
    <dgm:cxn modelId="{CF3910CA-EA7F-4F71-8E35-65CF74AA2346}" type="presParOf" srcId="{A450FEE7-6512-494D-9B31-53A318AC1D8D}" destId="{EA232AC5-2EE9-4D75-BB31-F999C12DF8A8}" srcOrd="0" destOrd="0" presId="urn:microsoft.com/office/officeart/2005/8/layout/list1"/>
    <dgm:cxn modelId="{ACA8A0F0-F0C7-45B1-B88C-7989E0ACF8E0}" type="presParOf" srcId="{A450FEE7-6512-494D-9B31-53A318AC1D8D}" destId="{340D4160-EB34-4296-B7AD-6EB4580BBBE5}" srcOrd="1" destOrd="0" presId="urn:microsoft.com/office/officeart/2005/8/layout/list1"/>
    <dgm:cxn modelId="{3A503DB7-6ECC-4D03-A848-6263CA1C2309}" type="presParOf" srcId="{D66A6245-E5DA-4143-979F-A4199D0D811E}" destId="{29499CB9-441B-4886-B476-172777AF7DF6}" srcOrd="5" destOrd="0" presId="urn:microsoft.com/office/officeart/2005/8/layout/list1"/>
    <dgm:cxn modelId="{DE9ABC27-2659-4C5E-A976-CFFA467450BC}" type="presParOf" srcId="{D66A6245-E5DA-4143-979F-A4199D0D811E}" destId="{438170CB-12A4-456B-82B6-E6B0B3DB9A50}" srcOrd="6" destOrd="0" presId="urn:microsoft.com/office/officeart/2005/8/layout/list1"/>
    <dgm:cxn modelId="{7BCF4110-C3AE-4161-BBEF-8D9FF72FFFA3}" type="presParOf" srcId="{D66A6245-E5DA-4143-979F-A4199D0D811E}" destId="{F977753F-0047-47F7-9A10-D2021D225DA9}" srcOrd="7" destOrd="0" presId="urn:microsoft.com/office/officeart/2005/8/layout/list1"/>
    <dgm:cxn modelId="{7FB0B0F5-5B54-4686-A776-D09158D48E5A}" type="presParOf" srcId="{D66A6245-E5DA-4143-979F-A4199D0D811E}" destId="{65A2F457-0F47-4F5C-9855-9CF1870D6744}" srcOrd="8" destOrd="0" presId="urn:microsoft.com/office/officeart/2005/8/layout/list1"/>
    <dgm:cxn modelId="{B63FB428-C4C8-457C-A8C7-DEA5A0D355FE}" type="presParOf" srcId="{65A2F457-0F47-4F5C-9855-9CF1870D6744}" destId="{EAA470AB-5C9B-456E-ACE2-BFEFCF6A24AD}" srcOrd="0" destOrd="0" presId="urn:microsoft.com/office/officeart/2005/8/layout/list1"/>
    <dgm:cxn modelId="{E985F06B-67A6-45B8-B5D6-E212E8D09DA8}" type="presParOf" srcId="{65A2F457-0F47-4F5C-9855-9CF1870D6744}" destId="{51257CD4-BEC7-403F-AC63-AB5275EDFE5E}" srcOrd="1" destOrd="0" presId="urn:microsoft.com/office/officeart/2005/8/layout/list1"/>
    <dgm:cxn modelId="{BEBCEA9F-24D1-495B-BCD1-780914A3BA22}" type="presParOf" srcId="{D66A6245-E5DA-4143-979F-A4199D0D811E}" destId="{8C56A4A6-BF28-409B-AD95-784A8E166D0A}" srcOrd="9" destOrd="0" presId="urn:microsoft.com/office/officeart/2005/8/layout/list1"/>
    <dgm:cxn modelId="{7044603F-5076-483F-B7D1-5D186FB1F540}" type="presParOf" srcId="{D66A6245-E5DA-4143-979F-A4199D0D811E}" destId="{3B206193-4A4D-4E7A-B57D-C107698038BB}" srcOrd="10" destOrd="0" presId="urn:microsoft.com/office/officeart/2005/8/layout/list1"/>
    <dgm:cxn modelId="{7FA3AAEF-855D-4FAB-986A-76DCBA24E933}" type="presParOf" srcId="{D66A6245-E5DA-4143-979F-A4199D0D811E}" destId="{BA776DA2-D436-488D-AA8C-F531E6FA2AB5}" srcOrd="11" destOrd="0" presId="urn:microsoft.com/office/officeart/2005/8/layout/list1"/>
    <dgm:cxn modelId="{B7E83878-501F-4943-BC5C-FDA32849B3B7}" type="presParOf" srcId="{D66A6245-E5DA-4143-979F-A4199D0D811E}" destId="{047883DE-D74A-4599-943A-A1C356BE0449}" srcOrd="12" destOrd="0" presId="urn:microsoft.com/office/officeart/2005/8/layout/list1"/>
    <dgm:cxn modelId="{14AF6AC8-1AE3-458C-A78C-99A4FAFDFD98}" type="presParOf" srcId="{047883DE-D74A-4599-943A-A1C356BE0449}" destId="{27862616-9DFC-4439-8F73-18E75F8B26A0}" srcOrd="0" destOrd="0" presId="urn:microsoft.com/office/officeart/2005/8/layout/list1"/>
    <dgm:cxn modelId="{E5754E38-B947-4710-A2E2-2B60B11FDA72}" type="presParOf" srcId="{047883DE-D74A-4599-943A-A1C356BE0449}" destId="{C5AB8296-4C46-4D72-B46E-8E40A31C39F2}" srcOrd="1" destOrd="0" presId="urn:microsoft.com/office/officeart/2005/8/layout/list1"/>
    <dgm:cxn modelId="{72E47381-0908-44F4-9678-9E1784D8C727}" type="presParOf" srcId="{D66A6245-E5DA-4143-979F-A4199D0D811E}" destId="{B1CBE43A-9812-414D-AA21-EC99F656C8FF}" srcOrd="13" destOrd="0" presId="urn:microsoft.com/office/officeart/2005/8/layout/list1"/>
    <dgm:cxn modelId="{A4463D48-3D34-47E4-86A6-66CE2F44132D}" type="presParOf" srcId="{D66A6245-E5DA-4143-979F-A4199D0D811E}" destId="{0D61C896-D922-44F5-97A1-CE9CE0B58B66}" srcOrd="14" destOrd="0" presId="urn:microsoft.com/office/officeart/2005/8/layout/list1"/>
    <dgm:cxn modelId="{A882CDF6-6716-4E1A-A594-01939D81F0A6}" type="presParOf" srcId="{D66A6245-E5DA-4143-979F-A4199D0D811E}" destId="{BF27DD05-D020-44A0-9C4B-1C032CF531D8}" srcOrd="15" destOrd="0" presId="urn:microsoft.com/office/officeart/2005/8/layout/list1"/>
    <dgm:cxn modelId="{9A843E65-EC81-4B99-89DD-6B89913C4F69}" type="presParOf" srcId="{D66A6245-E5DA-4143-979F-A4199D0D811E}" destId="{B77B5645-5D3E-4F77-BBBB-ED92DB8DCEBA}" srcOrd="16" destOrd="0" presId="urn:microsoft.com/office/officeart/2005/8/layout/list1"/>
    <dgm:cxn modelId="{0E6A1B05-7136-477A-8089-F3E62B8EF482}" type="presParOf" srcId="{B77B5645-5D3E-4F77-BBBB-ED92DB8DCEBA}" destId="{C469358C-DF9D-49BE-AC8F-F449B7D02EC7}" srcOrd="0" destOrd="0" presId="urn:microsoft.com/office/officeart/2005/8/layout/list1"/>
    <dgm:cxn modelId="{A56808EF-17B2-4F54-B792-253CC182B70C}" type="presParOf" srcId="{B77B5645-5D3E-4F77-BBBB-ED92DB8DCEBA}" destId="{B18AEBBD-7458-4DC9-BCC8-AE796D90059A}" srcOrd="1" destOrd="0" presId="urn:microsoft.com/office/officeart/2005/8/layout/list1"/>
    <dgm:cxn modelId="{B542E47C-6FC3-423A-A1D1-C10B5DF4ED6B}" type="presParOf" srcId="{D66A6245-E5DA-4143-979F-A4199D0D811E}" destId="{6B296CAD-5229-4A1F-B8CD-A1010BCE30C1}" srcOrd="17" destOrd="0" presId="urn:microsoft.com/office/officeart/2005/8/layout/list1"/>
    <dgm:cxn modelId="{62B53E31-60CD-4B1D-8B03-84356B6890AD}" type="presParOf" srcId="{D66A6245-E5DA-4143-979F-A4199D0D811E}" destId="{4A3A0A5C-3A95-4480-8E32-C97B909A963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93BF3D-9B9E-47D6-BB0F-28A2C0F5A9B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87375C5-7368-4B63-9916-0270B7F73FC3}">
      <dgm:prSet/>
      <dgm:spPr/>
      <dgm:t>
        <a:bodyPr/>
        <a:lstStyle/>
        <a:p>
          <a:r>
            <a:rPr lang="en-US"/>
            <a:t>A Kubernetes cluster is made up of masters and nodes.</a:t>
          </a:r>
        </a:p>
      </dgm:t>
    </dgm:pt>
    <dgm:pt modelId="{7637CB2C-B2B9-44CA-8C17-0357659A291C}" type="parTrans" cxnId="{7E4D72A6-E5CA-4158-971D-2E22815B9971}">
      <dgm:prSet/>
      <dgm:spPr/>
      <dgm:t>
        <a:bodyPr/>
        <a:lstStyle/>
        <a:p>
          <a:endParaRPr lang="en-US"/>
        </a:p>
      </dgm:t>
    </dgm:pt>
    <dgm:pt modelId="{0E457578-0158-45E6-88CA-7F108CF1E3DD}" type="sibTrans" cxnId="{7E4D72A6-E5CA-4158-971D-2E22815B9971}">
      <dgm:prSet/>
      <dgm:spPr/>
      <dgm:t>
        <a:bodyPr/>
        <a:lstStyle/>
        <a:p>
          <a:endParaRPr lang="en-US"/>
        </a:p>
      </dgm:t>
    </dgm:pt>
    <dgm:pt modelId="{6EA0C1A9-5297-4041-B876-8FFE361DCE1C}">
      <dgm:prSet/>
      <dgm:spPr/>
      <dgm:t>
        <a:bodyPr/>
        <a:lstStyle/>
        <a:p>
          <a:r>
            <a:rPr lang="en-US"/>
            <a:t>These are Linux hosts running on anything from VMs, bare metal servers, all the way up to private and public cloud instances.</a:t>
          </a:r>
        </a:p>
      </dgm:t>
    </dgm:pt>
    <dgm:pt modelId="{5984B8E3-292B-460B-B953-9685F6E0BC57}" type="parTrans" cxnId="{17C34CBC-41BA-44D6-8024-77945D04D6D7}">
      <dgm:prSet/>
      <dgm:spPr/>
      <dgm:t>
        <a:bodyPr/>
        <a:lstStyle/>
        <a:p>
          <a:endParaRPr lang="en-US"/>
        </a:p>
      </dgm:t>
    </dgm:pt>
    <dgm:pt modelId="{9AB59CFB-A873-4A36-89B7-4537966D7DED}" type="sibTrans" cxnId="{17C34CBC-41BA-44D6-8024-77945D04D6D7}">
      <dgm:prSet/>
      <dgm:spPr/>
      <dgm:t>
        <a:bodyPr/>
        <a:lstStyle/>
        <a:p>
          <a:endParaRPr lang="en-US"/>
        </a:p>
      </dgm:t>
    </dgm:pt>
    <dgm:pt modelId="{8C5408E7-D0A1-4612-B20A-FF69179C5030}" type="pres">
      <dgm:prSet presAssocID="{FF93BF3D-9B9E-47D6-BB0F-28A2C0F5A9B8}" presName="linear" presStyleCnt="0">
        <dgm:presLayoutVars>
          <dgm:animLvl val="lvl"/>
          <dgm:resizeHandles val="exact"/>
        </dgm:presLayoutVars>
      </dgm:prSet>
      <dgm:spPr/>
    </dgm:pt>
    <dgm:pt modelId="{52446014-AB57-434E-9D85-4A9903CD2E8D}" type="pres">
      <dgm:prSet presAssocID="{E87375C5-7368-4B63-9916-0270B7F73FC3}" presName="parentText" presStyleLbl="node1" presStyleIdx="0" presStyleCnt="2">
        <dgm:presLayoutVars>
          <dgm:chMax val="0"/>
          <dgm:bulletEnabled val="1"/>
        </dgm:presLayoutVars>
      </dgm:prSet>
      <dgm:spPr/>
    </dgm:pt>
    <dgm:pt modelId="{AAC27942-324E-44D4-8D5B-5A107F2F0C0E}" type="pres">
      <dgm:prSet presAssocID="{0E457578-0158-45E6-88CA-7F108CF1E3DD}" presName="spacer" presStyleCnt="0"/>
      <dgm:spPr/>
    </dgm:pt>
    <dgm:pt modelId="{C9A46037-1374-42D9-B3F6-5D0F9E540BC3}" type="pres">
      <dgm:prSet presAssocID="{6EA0C1A9-5297-4041-B876-8FFE361DCE1C}" presName="parentText" presStyleLbl="node1" presStyleIdx="1" presStyleCnt="2">
        <dgm:presLayoutVars>
          <dgm:chMax val="0"/>
          <dgm:bulletEnabled val="1"/>
        </dgm:presLayoutVars>
      </dgm:prSet>
      <dgm:spPr/>
    </dgm:pt>
  </dgm:ptLst>
  <dgm:cxnLst>
    <dgm:cxn modelId="{CF34461D-0441-415F-BDC1-01B05BE097A9}" type="presOf" srcId="{6EA0C1A9-5297-4041-B876-8FFE361DCE1C}" destId="{C9A46037-1374-42D9-B3F6-5D0F9E540BC3}" srcOrd="0" destOrd="0" presId="urn:microsoft.com/office/officeart/2005/8/layout/vList2"/>
    <dgm:cxn modelId="{B0318894-FB49-4174-B18A-A302D25254BC}" type="presOf" srcId="{FF93BF3D-9B9E-47D6-BB0F-28A2C0F5A9B8}" destId="{8C5408E7-D0A1-4612-B20A-FF69179C5030}" srcOrd="0" destOrd="0" presId="urn:microsoft.com/office/officeart/2005/8/layout/vList2"/>
    <dgm:cxn modelId="{7E4D72A6-E5CA-4158-971D-2E22815B9971}" srcId="{FF93BF3D-9B9E-47D6-BB0F-28A2C0F5A9B8}" destId="{E87375C5-7368-4B63-9916-0270B7F73FC3}" srcOrd="0" destOrd="0" parTransId="{7637CB2C-B2B9-44CA-8C17-0357659A291C}" sibTransId="{0E457578-0158-45E6-88CA-7F108CF1E3DD}"/>
    <dgm:cxn modelId="{17C34CBC-41BA-44D6-8024-77945D04D6D7}" srcId="{FF93BF3D-9B9E-47D6-BB0F-28A2C0F5A9B8}" destId="{6EA0C1A9-5297-4041-B876-8FFE361DCE1C}" srcOrd="1" destOrd="0" parTransId="{5984B8E3-292B-460B-B953-9685F6E0BC57}" sibTransId="{9AB59CFB-A873-4A36-89B7-4537966D7DED}"/>
    <dgm:cxn modelId="{DD5F02D8-21D3-4CFD-A802-1A2F23858E2F}" type="presOf" srcId="{E87375C5-7368-4B63-9916-0270B7F73FC3}" destId="{52446014-AB57-434E-9D85-4A9903CD2E8D}" srcOrd="0" destOrd="0" presId="urn:microsoft.com/office/officeart/2005/8/layout/vList2"/>
    <dgm:cxn modelId="{75B35C97-5057-43B2-8679-6FCFEF6B95D2}" type="presParOf" srcId="{8C5408E7-D0A1-4612-B20A-FF69179C5030}" destId="{52446014-AB57-434E-9D85-4A9903CD2E8D}" srcOrd="0" destOrd="0" presId="urn:microsoft.com/office/officeart/2005/8/layout/vList2"/>
    <dgm:cxn modelId="{5320D377-E546-4522-ACE7-A26C5BC481AA}" type="presParOf" srcId="{8C5408E7-D0A1-4612-B20A-FF69179C5030}" destId="{AAC27942-324E-44D4-8D5B-5A107F2F0C0E}" srcOrd="1" destOrd="0" presId="urn:microsoft.com/office/officeart/2005/8/layout/vList2"/>
    <dgm:cxn modelId="{772CFEF6-8788-4D57-886C-EF5858EDF912}" type="presParOf" srcId="{8C5408E7-D0A1-4612-B20A-FF69179C5030}" destId="{C9A46037-1374-42D9-B3F6-5D0F9E540BC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14BBD-E403-4734-852F-381610B43D7E}">
      <dsp:nvSpPr>
        <dsp:cNvPr id="0" name=""/>
        <dsp:cNvSpPr/>
      </dsp:nvSpPr>
      <dsp:spPr>
        <a:xfrm>
          <a:off x="0" y="457368"/>
          <a:ext cx="5115491"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CC2C98-3711-428E-97AB-B480ECA18F91}">
      <dsp:nvSpPr>
        <dsp:cNvPr id="0" name=""/>
        <dsp:cNvSpPr/>
      </dsp:nvSpPr>
      <dsp:spPr>
        <a:xfrm>
          <a:off x="255774" y="206448"/>
          <a:ext cx="3580843"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755650">
            <a:lnSpc>
              <a:spcPct val="90000"/>
            </a:lnSpc>
            <a:spcBef>
              <a:spcPct val="0"/>
            </a:spcBef>
            <a:spcAft>
              <a:spcPct val="35000"/>
            </a:spcAft>
            <a:buNone/>
          </a:pPr>
          <a:r>
            <a:rPr lang="en-US" sz="1700" kern="1200"/>
            <a:t>Kubernetes from 40k feet</a:t>
          </a:r>
        </a:p>
      </dsp:txBody>
      <dsp:txXfrm>
        <a:off x="280272" y="230946"/>
        <a:ext cx="3531847" cy="452844"/>
      </dsp:txXfrm>
    </dsp:sp>
    <dsp:sp modelId="{75489D6C-3F96-4CF7-9E61-555BD2362E47}">
      <dsp:nvSpPr>
        <dsp:cNvPr id="0" name=""/>
        <dsp:cNvSpPr/>
      </dsp:nvSpPr>
      <dsp:spPr>
        <a:xfrm>
          <a:off x="0" y="1228488"/>
          <a:ext cx="5115491" cy="428400"/>
        </a:xfrm>
        <a:prstGeom prst="rect">
          <a:avLst/>
        </a:prstGeom>
        <a:solidFill>
          <a:schemeClr val="lt1">
            <a:alpha val="90000"/>
            <a:hueOff val="0"/>
            <a:satOff val="0"/>
            <a:lumOff val="0"/>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63527C-DC9F-469C-B087-E80EA6325263}">
      <dsp:nvSpPr>
        <dsp:cNvPr id="0" name=""/>
        <dsp:cNvSpPr/>
      </dsp:nvSpPr>
      <dsp:spPr>
        <a:xfrm>
          <a:off x="255774" y="977568"/>
          <a:ext cx="3580843" cy="501840"/>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755650">
            <a:lnSpc>
              <a:spcPct val="90000"/>
            </a:lnSpc>
            <a:spcBef>
              <a:spcPct val="0"/>
            </a:spcBef>
            <a:spcAft>
              <a:spcPct val="35000"/>
            </a:spcAft>
            <a:buNone/>
          </a:pPr>
          <a:r>
            <a:rPr lang="en-US" sz="1700" kern="1200"/>
            <a:t>Masters and nodes</a:t>
          </a:r>
        </a:p>
      </dsp:txBody>
      <dsp:txXfrm>
        <a:off x="280272" y="1002066"/>
        <a:ext cx="3531847" cy="452844"/>
      </dsp:txXfrm>
    </dsp:sp>
    <dsp:sp modelId="{64C2F69B-EECF-41E9-9538-86E8ED9BCF83}">
      <dsp:nvSpPr>
        <dsp:cNvPr id="0" name=""/>
        <dsp:cNvSpPr/>
      </dsp:nvSpPr>
      <dsp:spPr>
        <a:xfrm>
          <a:off x="0" y="1999608"/>
          <a:ext cx="5115491" cy="428400"/>
        </a:xfrm>
        <a:prstGeom prst="rect">
          <a:avLst/>
        </a:prstGeom>
        <a:solidFill>
          <a:schemeClr val="lt1">
            <a:alpha val="90000"/>
            <a:hueOff val="0"/>
            <a:satOff val="0"/>
            <a:lumOff val="0"/>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076B5-0BEF-4325-A570-8A09BB19F3DC}">
      <dsp:nvSpPr>
        <dsp:cNvPr id="0" name=""/>
        <dsp:cNvSpPr/>
      </dsp:nvSpPr>
      <dsp:spPr>
        <a:xfrm>
          <a:off x="255774" y="1748688"/>
          <a:ext cx="3580843" cy="501840"/>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755650">
            <a:lnSpc>
              <a:spcPct val="90000"/>
            </a:lnSpc>
            <a:spcBef>
              <a:spcPct val="0"/>
            </a:spcBef>
            <a:spcAft>
              <a:spcPct val="35000"/>
            </a:spcAft>
            <a:buNone/>
          </a:pPr>
          <a:r>
            <a:rPr lang="en-US" sz="1700" kern="1200"/>
            <a:t>Declarative model and desired state</a:t>
          </a:r>
        </a:p>
      </dsp:txBody>
      <dsp:txXfrm>
        <a:off x="280272" y="1773186"/>
        <a:ext cx="3531847" cy="452844"/>
      </dsp:txXfrm>
    </dsp:sp>
    <dsp:sp modelId="{C74937AC-11FF-4F60-A3FF-2021C1B7CB5B}">
      <dsp:nvSpPr>
        <dsp:cNvPr id="0" name=""/>
        <dsp:cNvSpPr/>
      </dsp:nvSpPr>
      <dsp:spPr>
        <a:xfrm>
          <a:off x="0" y="2770728"/>
          <a:ext cx="5115491" cy="428400"/>
        </a:xfrm>
        <a:prstGeom prst="rect">
          <a:avLst/>
        </a:prstGeom>
        <a:solidFill>
          <a:schemeClr val="lt1">
            <a:alpha val="90000"/>
            <a:hueOff val="0"/>
            <a:satOff val="0"/>
            <a:lumOff val="0"/>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1C57E2-4BDA-4E0D-91DF-CF77AB3BD55A}">
      <dsp:nvSpPr>
        <dsp:cNvPr id="0" name=""/>
        <dsp:cNvSpPr/>
      </dsp:nvSpPr>
      <dsp:spPr>
        <a:xfrm>
          <a:off x="255774" y="2519808"/>
          <a:ext cx="3580843" cy="501840"/>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755650">
            <a:lnSpc>
              <a:spcPct val="90000"/>
            </a:lnSpc>
            <a:spcBef>
              <a:spcPct val="0"/>
            </a:spcBef>
            <a:spcAft>
              <a:spcPct val="35000"/>
            </a:spcAft>
            <a:buNone/>
          </a:pPr>
          <a:r>
            <a:rPr lang="en-US" sz="1700" kern="1200"/>
            <a:t>Pods</a:t>
          </a:r>
        </a:p>
      </dsp:txBody>
      <dsp:txXfrm>
        <a:off x="280272" y="2544306"/>
        <a:ext cx="3531847" cy="452844"/>
      </dsp:txXfrm>
    </dsp:sp>
    <dsp:sp modelId="{4366F4A0-B5BE-4724-835A-E3DE6C8BEBE2}">
      <dsp:nvSpPr>
        <dsp:cNvPr id="0" name=""/>
        <dsp:cNvSpPr/>
      </dsp:nvSpPr>
      <dsp:spPr>
        <a:xfrm>
          <a:off x="0" y="3541849"/>
          <a:ext cx="5115491" cy="428400"/>
        </a:xfrm>
        <a:prstGeom prst="rect">
          <a:avLst/>
        </a:prstGeom>
        <a:solidFill>
          <a:schemeClr val="lt1">
            <a:alpha val="90000"/>
            <a:hueOff val="0"/>
            <a:satOff val="0"/>
            <a:lumOff val="0"/>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CAB19E-7D9B-48C4-99A5-6A841893BE2F}">
      <dsp:nvSpPr>
        <dsp:cNvPr id="0" name=""/>
        <dsp:cNvSpPr/>
      </dsp:nvSpPr>
      <dsp:spPr>
        <a:xfrm>
          <a:off x="255774" y="3290929"/>
          <a:ext cx="3580843" cy="501840"/>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755650">
            <a:lnSpc>
              <a:spcPct val="90000"/>
            </a:lnSpc>
            <a:spcBef>
              <a:spcPct val="0"/>
            </a:spcBef>
            <a:spcAft>
              <a:spcPct val="35000"/>
            </a:spcAft>
            <a:buNone/>
          </a:pPr>
          <a:r>
            <a:rPr lang="en-US" sz="1700" kern="1200"/>
            <a:t>Services</a:t>
          </a:r>
        </a:p>
      </dsp:txBody>
      <dsp:txXfrm>
        <a:off x="280272" y="3315427"/>
        <a:ext cx="3531847" cy="452844"/>
      </dsp:txXfrm>
    </dsp:sp>
    <dsp:sp modelId="{FA48D21D-D668-47F3-A90B-AD1F352EC07E}">
      <dsp:nvSpPr>
        <dsp:cNvPr id="0" name=""/>
        <dsp:cNvSpPr/>
      </dsp:nvSpPr>
      <dsp:spPr>
        <a:xfrm>
          <a:off x="0" y="4312969"/>
          <a:ext cx="5115491" cy="428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038E2A-4B09-46AF-944C-F0BCBEE7EBBE}">
      <dsp:nvSpPr>
        <dsp:cNvPr id="0" name=""/>
        <dsp:cNvSpPr/>
      </dsp:nvSpPr>
      <dsp:spPr>
        <a:xfrm>
          <a:off x="255774" y="4062049"/>
          <a:ext cx="3580843" cy="501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755650">
            <a:lnSpc>
              <a:spcPct val="90000"/>
            </a:lnSpc>
            <a:spcBef>
              <a:spcPct val="0"/>
            </a:spcBef>
            <a:spcAft>
              <a:spcPct val="35000"/>
            </a:spcAft>
            <a:buNone/>
          </a:pPr>
          <a:r>
            <a:rPr lang="en-US" sz="1700" kern="1200"/>
            <a:t>Deployments</a:t>
          </a:r>
        </a:p>
      </dsp:txBody>
      <dsp:txXfrm>
        <a:off x="280272" y="4086547"/>
        <a:ext cx="3531847"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23B4D-09F5-43AE-993C-E2E199D447F0}">
      <dsp:nvSpPr>
        <dsp:cNvPr id="0" name=""/>
        <dsp:cNvSpPr/>
      </dsp:nvSpPr>
      <dsp:spPr>
        <a:xfrm>
          <a:off x="0" y="37681"/>
          <a:ext cx="6513603" cy="13985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We start out with an app made up of multiple services.</a:t>
          </a:r>
        </a:p>
      </dsp:txBody>
      <dsp:txXfrm>
        <a:off x="68270" y="105951"/>
        <a:ext cx="6377063" cy="1261975"/>
      </dsp:txXfrm>
    </dsp:sp>
    <dsp:sp modelId="{AC44E8F0-C4D9-4B1B-AA3A-EDE4148BE5B9}">
      <dsp:nvSpPr>
        <dsp:cNvPr id="0" name=""/>
        <dsp:cNvSpPr/>
      </dsp:nvSpPr>
      <dsp:spPr>
        <a:xfrm>
          <a:off x="0" y="1508197"/>
          <a:ext cx="6513603" cy="139851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Each service is packaged as a Pod and no two services are the same.</a:t>
          </a:r>
        </a:p>
      </dsp:txBody>
      <dsp:txXfrm>
        <a:off x="68270" y="1576467"/>
        <a:ext cx="6377063" cy="1261975"/>
      </dsp:txXfrm>
    </dsp:sp>
    <dsp:sp modelId="{5E0C7B33-4A73-424C-8499-258AB798596A}">
      <dsp:nvSpPr>
        <dsp:cNvPr id="0" name=""/>
        <dsp:cNvSpPr/>
      </dsp:nvSpPr>
      <dsp:spPr>
        <a:xfrm>
          <a:off x="0" y="2978713"/>
          <a:ext cx="6513603" cy="139851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Some might be load-balancers, some might be web servers, some might be for logging…</a:t>
          </a:r>
        </a:p>
      </dsp:txBody>
      <dsp:txXfrm>
        <a:off x="68270" y="3046983"/>
        <a:ext cx="6377063" cy="1261975"/>
      </dsp:txXfrm>
    </dsp:sp>
    <dsp:sp modelId="{922F132A-7351-41C8-B538-D8E5B414270A}">
      <dsp:nvSpPr>
        <dsp:cNvPr id="0" name=""/>
        <dsp:cNvSpPr/>
      </dsp:nvSpPr>
      <dsp:spPr>
        <a:xfrm>
          <a:off x="0" y="4449228"/>
          <a:ext cx="6513603" cy="139851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Kubernetes comes along - a bit like the coach in the football analogy – and organizes everything into a useful app.</a:t>
          </a:r>
        </a:p>
      </dsp:txBody>
      <dsp:txXfrm>
        <a:off x="68270" y="4517498"/>
        <a:ext cx="6377063" cy="1261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0EDEB-21DC-47ED-A136-23C8BF84F864}">
      <dsp:nvSpPr>
        <dsp:cNvPr id="0" name=""/>
        <dsp:cNvSpPr/>
      </dsp:nvSpPr>
      <dsp:spPr>
        <a:xfrm>
          <a:off x="0" y="346080"/>
          <a:ext cx="6492875"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3205A4-C6AB-4D44-ABAE-4EACBF884B86}">
      <dsp:nvSpPr>
        <dsp:cNvPr id="0" name=""/>
        <dsp:cNvSpPr/>
      </dsp:nvSpPr>
      <dsp:spPr>
        <a:xfrm>
          <a:off x="324643" y="6600"/>
          <a:ext cx="4545012"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022350">
            <a:lnSpc>
              <a:spcPct val="90000"/>
            </a:lnSpc>
            <a:spcBef>
              <a:spcPct val="0"/>
            </a:spcBef>
            <a:spcAft>
              <a:spcPct val="35000"/>
            </a:spcAft>
            <a:buNone/>
          </a:pPr>
          <a:r>
            <a:rPr lang="en-US" sz="2300" kern="1200"/>
            <a:t>Namespaces</a:t>
          </a:r>
        </a:p>
      </dsp:txBody>
      <dsp:txXfrm>
        <a:off x="357787" y="39744"/>
        <a:ext cx="4478724" cy="612672"/>
      </dsp:txXfrm>
    </dsp:sp>
    <dsp:sp modelId="{438170CB-12A4-456B-82B6-E6B0B3DB9A50}">
      <dsp:nvSpPr>
        <dsp:cNvPr id="0" name=""/>
        <dsp:cNvSpPr/>
      </dsp:nvSpPr>
      <dsp:spPr>
        <a:xfrm>
          <a:off x="0" y="1389360"/>
          <a:ext cx="6492875" cy="5796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0D4160-EB34-4296-B7AD-6EB4580BBBE5}">
      <dsp:nvSpPr>
        <dsp:cNvPr id="0" name=""/>
        <dsp:cNvSpPr/>
      </dsp:nvSpPr>
      <dsp:spPr>
        <a:xfrm>
          <a:off x="324643" y="1049880"/>
          <a:ext cx="4545012" cy="67896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022350">
            <a:lnSpc>
              <a:spcPct val="90000"/>
            </a:lnSpc>
            <a:spcBef>
              <a:spcPct val="0"/>
            </a:spcBef>
            <a:spcAft>
              <a:spcPct val="35000"/>
            </a:spcAft>
            <a:buNone/>
          </a:pPr>
          <a:r>
            <a:rPr lang="en-US" sz="2300" kern="1200"/>
            <a:t>Pods</a:t>
          </a:r>
        </a:p>
      </dsp:txBody>
      <dsp:txXfrm>
        <a:off x="357787" y="1083024"/>
        <a:ext cx="4478724" cy="612672"/>
      </dsp:txXfrm>
    </dsp:sp>
    <dsp:sp modelId="{3B206193-4A4D-4E7A-B57D-C107698038BB}">
      <dsp:nvSpPr>
        <dsp:cNvPr id="0" name=""/>
        <dsp:cNvSpPr/>
      </dsp:nvSpPr>
      <dsp:spPr>
        <a:xfrm>
          <a:off x="0" y="2432640"/>
          <a:ext cx="6492875" cy="5796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257CD4-BEC7-403F-AC63-AB5275EDFE5E}">
      <dsp:nvSpPr>
        <dsp:cNvPr id="0" name=""/>
        <dsp:cNvSpPr/>
      </dsp:nvSpPr>
      <dsp:spPr>
        <a:xfrm>
          <a:off x="324643" y="2093160"/>
          <a:ext cx="4545012" cy="6789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022350">
            <a:lnSpc>
              <a:spcPct val="90000"/>
            </a:lnSpc>
            <a:spcBef>
              <a:spcPct val="0"/>
            </a:spcBef>
            <a:spcAft>
              <a:spcPct val="35000"/>
            </a:spcAft>
            <a:buNone/>
          </a:pPr>
          <a:r>
            <a:rPr lang="en-US" sz="2300" kern="1200"/>
            <a:t>Labels</a:t>
          </a:r>
        </a:p>
      </dsp:txBody>
      <dsp:txXfrm>
        <a:off x="357787" y="2126304"/>
        <a:ext cx="4478724" cy="612672"/>
      </dsp:txXfrm>
    </dsp:sp>
    <dsp:sp modelId="{0D61C896-D922-44F5-97A1-CE9CE0B58B66}">
      <dsp:nvSpPr>
        <dsp:cNvPr id="0" name=""/>
        <dsp:cNvSpPr/>
      </dsp:nvSpPr>
      <dsp:spPr>
        <a:xfrm>
          <a:off x="0" y="3475920"/>
          <a:ext cx="6492875" cy="5796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AB8296-4C46-4D72-B46E-8E40A31C39F2}">
      <dsp:nvSpPr>
        <dsp:cNvPr id="0" name=""/>
        <dsp:cNvSpPr/>
      </dsp:nvSpPr>
      <dsp:spPr>
        <a:xfrm>
          <a:off x="324643" y="3136440"/>
          <a:ext cx="4545012" cy="67896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022350">
            <a:lnSpc>
              <a:spcPct val="90000"/>
            </a:lnSpc>
            <a:spcBef>
              <a:spcPct val="0"/>
            </a:spcBef>
            <a:spcAft>
              <a:spcPct val="35000"/>
            </a:spcAft>
            <a:buNone/>
          </a:pPr>
          <a:r>
            <a:rPr lang="en-US" sz="2300" kern="1200"/>
            <a:t>Selectors</a:t>
          </a:r>
        </a:p>
      </dsp:txBody>
      <dsp:txXfrm>
        <a:off x="357787" y="3169584"/>
        <a:ext cx="4478724" cy="612672"/>
      </dsp:txXfrm>
    </dsp:sp>
    <dsp:sp modelId="{4A3A0A5C-3A95-4480-8E32-C97B909A9630}">
      <dsp:nvSpPr>
        <dsp:cNvPr id="0" name=""/>
        <dsp:cNvSpPr/>
      </dsp:nvSpPr>
      <dsp:spPr>
        <a:xfrm>
          <a:off x="0" y="4519200"/>
          <a:ext cx="6492875" cy="579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8AEBBD-7458-4DC9-BCC8-AE796D90059A}">
      <dsp:nvSpPr>
        <dsp:cNvPr id="0" name=""/>
        <dsp:cNvSpPr/>
      </dsp:nvSpPr>
      <dsp:spPr>
        <a:xfrm>
          <a:off x="324643" y="4179720"/>
          <a:ext cx="4545012" cy="678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1022350">
            <a:lnSpc>
              <a:spcPct val="90000"/>
            </a:lnSpc>
            <a:spcBef>
              <a:spcPct val="0"/>
            </a:spcBef>
            <a:spcAft>
              <a:spcPct val="35000"/>
            </a:spcAft>
            <a:buNone/>
          </a:pPr>
          <a:r>
            <a:rPr lang="en-US" sz="2300" kern="1200"/>
            <a:t>Services</a:t>
          </a:r>
        </a:p>
      </dsp:txBody>
      <dsp:txXfrm>
        <a:off x="357787" y="4212864"/>
        <a:ext cx="4478724" cy="612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46014-AB57-434E-9D85-4A9903CD2E8D}">
      <dsp:nvSpPr>
        <dsp:cNvPr id="0" name=""/>
        <dsp:cNvSpPr/>
      </dsp:nvSpPr>
      <dsp:spPr>
        <a:xfrm>
          <a:off x="0" y="412278"/>
          <a:ext cx="6513603" cy="24800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A Kubernetes cluster is made up of masters and nodes.</a:t>
          </a:r>
        </a:p>
      </dsp:txBody>
      <dsp:txXfrm>
        <a:off x="121065" y="533343"/>
        <a:ext cx="6271473" cy="2237904"/>
      </dsp:txXfrm>
    </dsp:sp>
    <dsp:sp modelId="{C9A46037-1374-42D9-B3F6-5D0F9E540BC3}">
      <dsp:nvSpPr>
        <dsp:cNvPr id="0" name=""/>
        <dsp:cNvSpPr/>
      </dsp:nvSpPr>
      <dsp:spPr>
        <a:xfrm>
          <a:off x="0" y="2993112"/>
          <a:ext cx="6513603" cy="248003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These are Linux hosts running on anything from VMs, bare metal servers, all the way up to private and public cloud instances.</a:t>
          </a:r>
        </a:p>
      </dsp:txBody>
      <dsp:txXfrm>
        <a:off x="121065" y="3114177"/>
        <a:ext cx="6271473" cy="223790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ADE07-7FC3-4451-9C84-2C18DB0CB1BA}" type="datetimeFigureOut">
              <a:rPr lang="en-US" smtClean="0"/>
              <a:t>7/1/2019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98A24-052B-44F9-AA1F-4674AE270AA4}" type="slidenum">
              <a:rPr lang="en-US" smtClean="0"/>
              <a:t>‹#›</a:t>
            </a:fld>
            <a:endParaRPr lang="en-US"/>
          </a:p>
        </p:txBody>
      </p:sp>
    </p:spTree>
    <p:extLst>
      <p:ext uri="{BB962C8B-B14F-4D97-AF65-F5344CB8AC3E}">
        <p14:creationId xmlns:p14="http://schemas.microsoft.com/office/powerpoint/2010/main" val="3619416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98A24-052B-44F9-AA1F-4674AE270AA4}" type="slidenum">
              <a:rPr lang="en-US" smtClean="0"/>
              <a:t>7</a:t>
            </a:fld>
            <a:endParaRPr lang="en-US"/>
          </a:p>
        </p:txBody>
      </p:sp>
    </p:spTree>
    <p:extLst>
      <p:ext uri="{BB962C8B-B14F-4D97-AF65-F5344CB8AC3E}">
        <p14:creationId xmlns:p14="http://schemas.microsoft.com/office/powerpoint/2010/main" val="3267799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98A24-052B-44F9-AA1F-4674AE270AA4}" type="slidenum">
              <a:rPr lang="en-US" smtClean="0"/>
              <a:t>34</a:t>
            </a:fld>
            <a:endParaRPr lang="en-US"/>
          </a:p>
        </p:txBody>
      </p:sp>
    </p:spTree>
    <p:extLst>
      <p:ext uri="{BB962C8B-B14F-4D97-AF65-F5344CB8AC3E}">
        <p14:creationId xmlns:p14="http://schemas.microsoft.com/office/powerpoint/2010/main" val="91805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model is to run a single container inside a Pod, but there are advanced use-cases where you can run multiple containers inside of a single Pod.</a:t>
            </a:r>
          </a:p>
        </p:txBody>
      </p:sp>
      <p:sp>
        <p:nvSpPr>
          <p:cNvPr id="4" name="Slide Number Placeholder 3"/>
          <p:cNvSpPr>
            <a:spLocks noGrp="1"/>
          </p:cNvSpPr>
          <p:nvPr>
            <p:ph type="sldNum" sz="quarter" idx="5"/>
          </p:nvPr>
        </p:nvSpPr>
        <p:spPr/>
        <p:txBody>
          <a:bodyPr/>
          <a:lstStyle/>
          <a:p>
            <a:fld id="{9C198A24-052B-44F9-AA1F-4674AE270AA4}" type="slidenum">
              <a:rPr lang="en-US" smtClean="0"/>
              <a:t>12</a:t>
            </a:fld>
            <a:endParaRPr lang="en-US"/>
          </a:p>
        </p:txBody>
      </p:sp>
    </p:spTree>
    <p:extLst>
      <p:ext uri="{BB962C8B-B14F-4D97-AF65-F5344CB8AC3E}">
        <p14:creationId xmlns:p14="http://schemas.microsoft.com/office/powerpoint/2010/main" val="75231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apiVersion</a:t>
            </a:r>
            <a:r>
              <a:rPr lang="en-US" sz="1200" b="0" i="0" u="none" strike="noStrike" kern="1200" baseline="0" dirty="0">
                <a:solidFill>
                  <a:schemeClr val="tx1"/>
                </a:solidFill>
                <a:latin typeface="+mn-lt"/>
                <a:ea typeface="+mn-ea"/>
                <a:cs typeface="+mn-cs"/>
              </a:rPr>
              <a:t>: v1</a:t>
            </a:r>
          </a:p>
          <a:p>
            <a:r>
              <a:rPr lang="en-US" sz="1200" b="0" i="0" u="none" strike="noStrike" kern="1200" baseline="0" dirty="0">
                <a:solidFill>
                  <a:schemeClr val="tx1"/>
                </a:solidFill>
                <a:latin typeface="+mn-lt"/>
                <a:ea typeface="+mn-ea"/>
                <a:cs typeface="+mn-cs"/>
              </a:rPr>
              <a:t>kind: Namespace</a:t>
            </a:r>
          </a:p>
          <a:p>
            <a:r>
              <a:rPr lang="en-US" sz="1200" b="0" i="0" u="none" strike="noStrike" kern="1200" baseline="0" dirty="0">
                <a:solidFill>
                  <a:schemeClr val="tx1"/>
                </a:solidFill>
                <a:latin typeface="+mn-lt"/>
                <a:ea typeface="+mn-ea"/>
                <a:cs typeface="+mn-cs"/>
              </a:rPr>
              <a:t>metadata:</a:t>
            </a:r>
          </a:p>
          <a:p>
            <a:r>
              <a:rPr lang="en-US" sz="1200" b="0" i="0" u="none" strike="noStrike" kern="1200" baseline="0" dirty="0">
                <a:solidFill>
                  <a:schemeClr val="tx1"/>
                </a:solidFill>
                <a:latin typeface="+mn-lt"/>
                <a:ea typeface="+mn-ea"/>
                <a:cs typeface="+mn-cs"/>
              </a:rPr>
              <a:t>     name: prod</a:t>
            </a:r>
          </a:p>
          <a:p>
            <a:r>
              <a:rPr lang="en-US" sz="1200" b="0" i="0" u="none" strike="noStrike" kern="1200" baseline="0" dirty="0">
                <a:solidFill>
                  <a:schemeClr val="tx1"/>
                </a:solidFill>
                <a:latin typeface="+mn-lt"/>
                <a:ea typeface="+mn-ea"/>
                <a:cs typeface="+mn-cs"/>
              </a:rPr>
              <a:t>     labels:</a:t>
            </a:r>
          </a:p>
          <a:p>
            <a:r>
              <a:rPr lang="en-US" sz="1200" b="0" i="0" u="none" strike="noStrike" kern="1200" baseline="0" dirty="0">
                <a:solidFill>
                  <a:schemeClr val="tx1"/>
                </a:solidFill>
                <a:latin typeface="+mn-lt"/>
                <a:ea typeface="+mn-ea"/>
                <a:cs typeface="+mn-cs"/>
              </a:rPr>
              <a:t>        app: </a:t>
            </a:r>
            <a:r>
              <a:rPr lang="en-US" sz="1200" b="0" i="0" u="none" strike="noStrike" kern="1200" baseline="0" dirty="0" err="1">
                <a:solidFill>
                  <a:schemeClr val="tx1"/>
                </a:solidFill>
                <a:latin typeface="+mn-lt"/>
                <a:ea typeface="+mn-ea"/>
                <a:cs typeface="+mn-cs"/>
              </a:rPr>
              <a:t>MyBigWebApp</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kubectl</a:t>
            </a:r>
            <a:r>
              <a:rPr lang="en-US" sz="1200" b="0" i="0" u="none" strike="noStrike" kern="1200" baseline="0" dirty="0">
                <a:solidFill>
                  <a:schemeClr val="tx1"/>
                </a:solidFill>
                <a:latin typeface="+mn-lt"/>
                <a:ea typeface="+mn-ea"/>
                <a:cs typeface="+mn-cs"/>
              </a:rPr>
              <a:t> get ns --show-labels</a:t>
            </a:r>
          </a:p>
          <a:p>
            <a:endParaRPr lang="en-US" dirty="0"/>
          </a:p>
        </p:txBody>
      </p:sp>
      <p:sp>
        <p:nvSpPr>
          <p:cNvPr id="4" name="Slide Number Placeholder 3"/>
          <p:cNvSpPr>
            <a:spLocks noGrp="1"/>
          </p:cNvSpPr>
          <p:nvPr>
            <p:ph type="sldNum" sz="quarter" idx="5"/>
          </p:nvPr>
        </p:nvSpPr>
        <p:spPr/>
        <p:txBody>
          <a:bodyPr/>
          <a:lstStyle/>
          <a:p>
            <a:fld id="{9C198A24-052B-44F9-AA1F-4674AE270AA4}" type="slidenum">
              <a:rPr lang="en-US" smtClean="0"/>
              <a:t>14</a:t>
            </a:fld>
            <a:endParaRPr lang="en-US"/>
          </a:p>
        </p:txBody>
      </p:sp>
    </p:spTree>
    <p:extLst>
      <p:ext uri="{BB962C8B-B14F-4D97-AF65-F5344CB8AC3E}">
        <p14:creationId xmlns:p14="http://schemas.microsoft.com/office/powerpoint/2010/main" val="408598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highest-level, a Pod is a ring-fenced environment to run containers. The Pod itself doesn’t actually run anything, it’s just a sandbox to run containers in.</a:t>
            </a:r>
          </a:p>
          <a:p>
            <a:endParaRPr lang="en-US" dirty="0"/>
          </a:p>
        </p:txBody>
      </p:sp>
      <p:sp>
        <p:nvSpPr>
          <p:cNvPr id="4" name="Slide Number Placeholder 3"/>
          <p:cNvSpPr>
            <a:spLocks noGrp="1"/>
          </p:cNvSpPr>
          <p:nvPr>
            <p:ph type="sldNum" sz="quarter" idx="5"/>
          </p:nvPr>
        </p:nvSpPr>
        <p:spPr/>
        <p:txBody>
          <a:bodyPr/>
          <a:lstStyle/>
          <a:p>
            <a:fld id="{9C198A24-052B-44F9-AA1F-4674AE270AA4}" type="slidenum">
              <a:rPr lang="en-US" smtClean="0"/>
              <a:t>15</a:t>
            </a:fld>
            <a:endParaRPr lang="en-US"/>
          </a:p>
        </p:txBody>
      </p:sp>
    </p:spTree>
    <p:extLst>
      <p:ext uri="{BB962C8B-B14F-4D97-AF65-F5344CB8AC3E}">
        <p14:creationId xmlns:p14="http://schemas.microsoft.com/office/powerpoint/2010/main" val="203321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Selectors can then be used to filter objects using label data as criteria</a:t>
            </a:r>
            <a:endParaRPr lang="en-US" dirty="0"/>
          </a:p>
        </p:txBody>
      </p:sp>
      <p:sp>
        <p:nvSpPr>
          <p:cNvPr id="4" name="Slide Number Placeholder 3"/>
          <p:cNvSpPr>
            <a:spLocks noGrp="1"/>
          </p:cNvSpPr>
          <p:nvPr>
            <p:ph type="sldNum" sz="quarter" idx="5"/>
          </p:nvPr>
        </p:nvSpPr>
        <p:spPr/>
        <p:txBody>
          <a:bodyPr/>
          <a:lstStyle/>
          <a:p>
            <a:fld id="{9C198A24-052B-44F9-AA1F-4674AE270AA4}" type="slidenum">
              <a:rPr lang="en-US" smtClean="0"/>
              <a:t>18</a:t>
            </a:fld>
            <a:endParaRPr lang="en-US"/>
          </a:p>
        </p:txBody>
      </p:sp>
    </p:spTree>
    <p:extLst>
      <p:ext uri="{BB962C8B-B14F-4D97-AF65-F5344CB8AC3E}">
        <p14:creationId xmlns:p14="http://schemas.microsoft.com/office/powerpoint/2010/main" val="2898829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98A24-052B-44F9-AA1F-4674AE270AA4}" type="slidenum">
              <a:rPr lang="en-US" smtClean="0"/>
              <a:t>19</a:t>
            </a:fld>
            <a:endParaRPr lang="en-US"/>
          </a:p>
        </p:txBody>
      </p:sp>
    </p:spTree>
    <p:extLst>
      <p:ext uri="{BB962C8B-B14F-4D97-AF65-F5344CB8AC3E}">
        <p14:creationId xmlns:p14="http://schemas.microsoft.com/office/powerpoint/2010/main" val="258450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98A24-052B-44F9-AA1F-4674AE270AA4}" type="slidenum">
              <a:rPr lang="en-US" smtClean="0"/>
              <a:t>20</a:t>
            </a:fld>
            <a:endParaRPr lang="en-US"/>
          </a:p>
        </p:txBody>
      </p:sp>
    </p:spTree>
    <p:extLst>
      <p:ext uri="{BB962C8B-B14F-4D97-AF65-F5344CB8AC3E}">
        <p14:creationId xmlns:p14="http://schemas.microsoft.com/office/powerpoint/2010/main" val="233276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masters run all of the cluster’s control plane services. </a:t>
            </a:r>
          </a:p>
          <a:p>
            <a:r>
              <a:rPr lang="en-US" dirty="0"/>
              <a:t>This is the brains of the cluster where all the control and scheduling decisions are made. </a:t>
            </a:r>
          </a:p>
          <a:p>
            <a:r>
              <a:rPr lang="en-US" dirty="0"/>
              <a:t>Behind the scenes, a master is made up of lots of small specialized services. These include the API server, the cluster store, the controller manager, and the scheduler.</a:t>
            </a:r>
          </a:p>
          <a:p>
            <a:endParaRPr lang="en-US" dirty="0"/>
          </a:p>
        </p:txBody>
      </p:sp>
      <p:sp>
        <p:nvSpPr>
          <p:cNvPr id="4" name="Slide Number Placeholder 3"/>
          <p:cNvSpPr>
            <a:spLocks noGrp="1"/>
          </p:cNvSpPr>
          <p:nvPr>
            <p:ph type="sldNum" sz="quarter" idx="5"/>
          </p:nvPr>
        </p:nvSpPr>
        <p:spPr/>
        <p:txBody>
          <a:bodyPr/>
          <a:lstStyle/>
          <a:p>
            <a:fld id="{9C198A24-052B-44F9-AA1F-4674AE270AA4}" type="slidenum">
              <a:rPr lang="en-US" smtClean="0"/>
              <a:t>30</a:t>
            </a:fld>
            <a:endParaRPr lang="en-US"/>
          </a:p>
        </p:txBody>
      </p:sp>
    </p:spTree>
    <p:extLst>
      <p:ext uri="{BB962C8B-B14F-4D97-AF65-F5344CB8AC3E}">
        <p14:creationId xmlns:p14="http://schemas.microsoft.com/office/powerpoint/2010/main" val="160083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a Pod fails on a node, the </a:t>
            </a:r>
            <a:r>
              <a:rPr lang="en-US" dirty="0" err="1"/>
              <a:t>kubelet</a:t>
            </a:r>
            <a:r>
              <a:rPr lang="en-US" dirty="0"/>
              <a:t> is not responsible for restarting it or finding another node to run it on. It simply reports back to the master. The master then decides what to do.</a:t>
            </a:r>
          </a:p>
          <a:p>
            <a:endParaRPr lang="en-US" dirty="0"/>
          </a:p>
        </p:txBody>
      </p:sp>
      <p:sp>
        <p:nvSpPr>
          <p:cNvPr id="4" name="Slide Number Placeholder 3"/>
          <p:cNvSpPr>
            <a:spLocks noGrp="1"/>
          </p:cNvSpPr>
          <p:nvPr>
            <p:ph type="sldNum" sz="quarter" idx="5"/>
          </p:nvPr>
        </p:nvSpPr>
        <p:spPr/>
        <p:txBody>
          <a:bodyPr/>
          <a:lstStyle/>
          <a:p>
            <a:fld id="{9C198A24-052B-44F9-AA1F-4674AE270AA4}" type="slidenum">
              <a:rPr lang="en-US" smtClean="0"/>
              <a:t>32</a:t>
            </a:fld>
            <a:endParaRPr lang="en-US"/>
          </a:p>
        </p:txBody>
      </p:sp>
    </p:spTree>
    <p:extLst>
      <p:ext uri="{BB962C8B-B14F-4D97-AF65-F5344CB8AC3E}">
        <p14:creationId xmlns:p14="http://schemas.microsoft.com/office/powerpoint/2010/main" val="1580967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005C-C39D-47F0-B1DA-6B07372BA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1C1F8-7106-461F-A977-B6EDA5870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251555-288A-4105-B652-52BABC14A257}"/>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5" name="Footer Placeholder 4">
            <a:extLst>
              <a:ext uri="{FF2B5EF4-FFF2-40B4-BE49-F238E27FC236}">
                <a16:creationId xmlns:a16="http://schemas.microsoft.com/office/drawing/2014/main" id="{1039FE6F-AD2F-4BCC-B612-73333FDEB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30F9B-7151-4548-9234-17C4A4B3F201}"/>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316674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D904-2BA4-4396-B49F-AF0D385271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F4228D-5884-4A78-AD49-3927682A16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40546-D12B-40F8-AF90-10DC9E222AE6}"/>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5" name="Footer Placeholder 4">
            <a:extLst>
              <a:ext uri="{FF2B5EF4-FFF2-40B4-BE49-F238E27FC236}">
                <a16:creationId xmlns:a16="http://schemas.microsoft.com/office/drawing/2014/main" id="{89DDD661-D413-463D-B115-B0463F237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FC0FC-C436-4C06-A5B1-C90171D2B903}"/>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393546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0D709-D6EE-4DF0-9C2F-428558B378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1FF90-9769-4493-8357-C1E98B6FC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895E-05A3-4EF0-8C57-93582C14EE32}"/>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5" name="Footer Placeholder 4">
            <a:extLst>
              <a:ext uri="{FF2B5EF4-FFF2-40B4-BE49-F238E27FC236}">
                <a16:creationId xmlns:a16="http://schemas.microsoft.com/office/drawing/2014/main" id="{87CF67A3-6823-41CD-908F-CCA1FE6C0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85582-118D-4617-9310-E7293029594A}"/>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386605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B982-812C-4F6A-A12C-E5C260C7DE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439C6-C1D4-4142-BCB4-5E75BC518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CB3BE-2922-4868-A821-EF8BE15EED0B}"/>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5" name="Footer Placeholder 4">
            <a:extLst>
              <a:ext uri="{FF2B5EF4-FFF2-40B4-BE49-F238E27FC236}">
                <a16:creationId xmlns:a16="http://schemas.microsoft.com/office/drawing/2014/main" id="{E7CBAC3E-0ED0-4500-A793-132722112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E29A3-5137-4941-8253-BDBF70656394}"/>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96220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0CC2-C766-482A-96CB-04FC2E54D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29BCDC-0AD7-4334-82CE-E3BE535A7B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31D33-C5EB-404B-92DB-D7871EFF2A16}"/>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5" name="Footer Placeholder 4">
            <a:extLst>
              <a:ext uri="{FF2B5EF4-FFF2-40B4-BE49-F238E27FC236}">
                <a16:creationId xmlns:a16="http://schemas.microsoft.com/office/drawing/2014/main" id="{9923A642-6AA9-4275-AACE-9532DE3A4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734A1-3C10-405C-A45F-E076540E5312}"/>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205278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7218-7272-4C04-A408-D66C383EC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1C7DA6-A619-4715-8C73-57E078F2D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D7A66-BED7-46BF-A2E2-5F4B09E21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DC3A4A-9A1C-4159-89B7-D680A215D447}"/>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6" name="Footer Placeholder 5">
            <a:extLst>
              <a:ext uri="{FF2B5EF4-FFF2-40B4-BE49-F238E27FC236}">
                <a16:creationId xmlns:a16="http://schemas.microsoft.com/office/drawing/2014/main" id="{E8C7A7D9-5D6C-4BE7-AD20-4EB0A859DF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F39CA-B405-49DC-B416-97A204A724D4}"/>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259848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1FD3-B840-40F5-98BE-E0AF528F78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B6A59E-3A03-4178-96CC-CFBD43113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F0012-77E8-4318-B764-A3C02F420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37A8D-1FA1-4B95-878A-1478986874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48B61-C252-4572-807C-F252EBE8AD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A9775C-E2B1-4487-B77C-EEB8A0DB6CCA}"/>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8" name="Footer Placeholder 7">
            <a:extLst>
              <a:ext uri="{FF2B5EF4-FFF2-40B4-BE49-F238E27FC236}">
                <a16:creationId xmlns:a16="http://schemas.microsoft.com/office/drawing/2014/main" id="{094E7548-469E-47F3-8D63-305EB68B6D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E93193-ADE8-40D1-9797-04E0ADB36E5B}"/>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4919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8858-4EA9-47A5-AFE0-D4FBE8B57A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36EA91-FB5B-4F90-8A98-68981E868A18}"/>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4" name="Footer Placeholder 3">
            <a:extLst>
              <a:ext uri="{FF2B5EF4-FFF2-40B4-BE49-F238E27FC236}">
                <a16:creationId xmlns:a16="http://schemas.microsoft.com/office/drawing/2014/main" id="{190BD4D3-F09B-41D6-854A-A7058E7192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576904-9B63-414B-9416-E912217C2653}"/>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263427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15351-2CF2-47D9-BC21-EB11B8F23577}"/>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3" name="Footer Placeholder 2">
            <a:extLst>
              <a:ext uri="{FF2B5EF4-FFF2-40B4-BE49-F238E27FC236}">
                <a16:creationId xmlns:a16="http://schemas.microsoft.com/office/drawing/2014/main" id="{94A787C1-A175-43FC-8F8E-70512E49E6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46EA7F-B02E-45C3-9442-385CF382E5BE}"/>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284287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C9B9-00EF-430A-A6CF-63E83D63D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761817-2B41-4970-9A0B-86E23842F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48016D-79F0-4DF1-BAA1-E5C364D60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C8247-672D-4C2E-8C08-3EB63DF5C654}"/>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6" name="Footer Placeholder 5">
            <a:extLst>
              <a:ext uri="{FF2B5EF4-FFF2-40B4-BE49-F238E27FC236}">
                <a16:creationId xmlns:a16="http://schemas.microsoft.com/office/drawing/2014/main" id="{8DAB7FCD-A490-4D41-9C4A-44F2A969C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5AEA5-056E-4D5C-8B0A-54D81FA8137D}"/>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1869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4AE7-7772-470B-939E-5BF73E34E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EBF9F3-48AF-4A2B-9C2F-C919BCDDB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11483-6058-4E57-9A37-ED39BA17E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21F79-6C5C-4622-8A27-CDC9EECB12C2}"/>
              </a:ext>
            </a:extLst>
          </p:cNvPr>
          <p:cNvSpPr>
            <a:spLocks noGrp="1"/>
          </p:cNvSpPr>
          <p:nvPr>
            <p:ph type="dt" sz="half" idx="10"/>
          </p:nvPr>
        </p:nvSpPr>
        <p:spPr/>
        <p:txBody>
          <a:bodyPr/>
          <a:lstStyle/>
          <a:p>
            <a:fld id="{19278983-BA55-42E2-A221-7B334EBC3784}" type="datetimeFigureOut">
              <a:rPr lang="en-US" smtClean="0"/>
              <a:t>7/1/2019</a:t>
            </a:fld>
            <a:endParaRPr lang="en-US"/>
          </a:p>
        </p:txBody>
      </p:sp>
      <p:sp>
        <p:nvSpPr>
          <p:cNvPr id="6" name="Footer Placeholder 5">
            <a:extLst>
              <a:ext uri="{FF2B5EF4-FFF2-40B4-BE49-F238E27FC236}">
                <a16:creationId xmlns:a16="http://schemas.microsoft.com/office/drawing/2014/main" id="{1ECC6718-75F9-4685-B895-F0F2E96422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EE175-CAFA-421C-8DE0-EC23347AE436}"/>
              </a:ext>
            </a:extLst>
          </p:cNvPr>
          <p:cNvSpPr>
            <a:spLocks noGrp="1"/>
          </p:cNvSpPr>
          <p:nvPr>
            <p:ph type="sldNum" sz="quarter" idx="12"/>
          </p:nvPr>
        </p:nvSpPr>
        <p:spPr/>
        <p:txBody>
          <a:bodyPr/>
          <a:lstStyle/>
          <a:p>
            <a:fld id="{7523B039-B25A-4BFD-BCDC-1F9F1D40A4B7}" type="slidenum">
              <a:rPr lang="en-US" smtClean="0"/>
              <a:t>‹#›</a:t>
            </a:fld>
            <a:endParaRPr lang="en-US"/>
          </a:p>
        </p:txBody>
      </p:sp>
    </p:spTree>
    <p:extLst>
      <p:ext uri="{BB962C8B-B14F-4D97-AF65-F5344CB8AC3E}">
        <p14:creationId xmlns:p14="http://schemas.microsoft.com/office/powerpoint/2010/main" val="4108117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E4FB0-2365-4CD5-833B-80301EC33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6F6B57-8E1E-45D5-A002-3C3224838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99E39-9035-486B-9769-B14EADF39B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78983-BA55-42E2-A221-7B334EBC3784}" type="datetimeFigureOut">
              <a:rPr lang="en-US" smtClean="0"/>
              <a:t>7/1/2019</a:t>
            </a:fld>
            <a:endParaRPr lang="en-US"/>
          </a:p>
        </p:txBody>
      </p:sp>
      <p:sp>
        <p:nvSpPr>
          <p:cNvPr id="5" name="Footer Placeholder 4">
            <a:extLst>
              <a:ext uri="{FF2B5EF4-FFF2-40B4-BE49-F238E27FC236}">
                <a16:creationId xmlns:a16="http://schemas.microsoft.com/office/drawing/2014/main" id="{A6DDB2DF-C185-4282-975A-2365DA74F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A7AA63-060B-4434-BDC1-A1EB78759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3B039-B25A-4BFD-BCDC-1F9F1D40A4B7}" type="slidenum">
              <a:rPr lang="en-US" smtClean="0"/>
              <a:t>‹#›</a:t>
            </a:fld>
            <a:endParaRPr lang="en-US"/>
          </a:p>
        </p:txBody>
      </p:sp>
    </p:spTree>
    <p:extLst>
      <p:ext uri="{BB962C8B-B14F-4D97-AF65-F5344CB8AC3E}">
        <p14:creationId xmlns:p14="http://schemas.microsoft.com/office/powerpoint/2010/main" val="346798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E8D8-D14B-4CA4-981D-A471C7AE0FC1}"/>
              </a:ext>
            </a:extLst>
          </p:cNvPr>
          <p:cNvSpPr>
            <a:spLocks noGrp="1"/>
          </p:cNvSpPr>
          <p:nvPr>
            <p:ph type="ctrTitle"/>
          </p:nvPr>
        </p:nvSpPr>
        <p:spPr>
          <a:xfrm>
            <a:off x="6746628" y="1783959"/>
            <a:ext cx="4645250" cy="2889114"/>
          </a:xfrm>
        </p:spPr>
        <p:txBody>
          <a:bodyPr anchor="b">
            <a:normAutofit/>
          </a:bodyPr>
          <a:lstStyle/>
          <a:p>
            <a:pPr algn="l"/>
            <a:r>
              <a:rPr lang="en-US" sz="2400"/>
              <a:t>Introduction to Kubernetes </a:t>
            </a:r>
            <a:br>
              <a:rPr lang="en-US" sz="2400"/>
            </a:br>
            <a:br>
              <a:rPr lang="en-US" sz="2400"/>
            </a:br>
            <a:br>
              <a:rPr lang="en-US" sz="2400"/>
            </a:br>
            <a:br>
              <a:rPr lang="en-US" sz="2400"/>
            </a:br>
            <a:br>
              <a:rPr lang="en-US" sz="2400"/>
            </a:br>
            <a:br>
              <a:rPr lang="en-US" sz="2400"/>
            </a:br>
            <a:r>
              <a:rPr lang="en-US" sz="2400"/>
              <a:t>$ whoami -  Shashank Pai </a:t>
            </a:r>
            <a:br>
              <a:rPr lang="en-US" sz="2400"/>
            </a:br>
            <a:endParaRPr lang="en-US" sz="2400"/>
          </a:p>
        </p:txBody>
      </p:sp>
      <p:sp>
        <p:nvSpPr>
          <p:cNvPr id="47" name="Freeform: Shape 4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EB5B457-AC14-41A2-B0A4-46C94100942F}"/>
              </a:ext>
            </a:extLst>
          </p:cNvPr>
          <p:cNvPicPr>
            <a:picLocks noChangeAspect="1"/>
          </p:cNvPicPr>
          <p:nvPr/>
        </p:nvPicPr>
        <p:blipFill rotWithShape="1">
          <a:blip r:embed="rId2"/>
          <a:srcRect l="9056" r="6886"/>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0376056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9C229-A4A5-4E6B-AF00-2C5EB63B6407}"/>
              </a:ext>
            </a:extLst>
          </p:cNvPr>
          <p:cNvSpPr>
            <a:spLocks noGrp="1"/>
          </p:cNvSpPr>
          <p:nvPr>
            <p:ph type="title"/>
          </p:nvPr>
        </p:nvSpPr>
        <p:spPr>
          <a:xfrm>
            <a:off x="643467" y="468351"/>
            <a:ext cx="3883928" cy="959005"/>
          </a:xfrm>
          <a:noFill/>
          <a:ln w="19050">
            <a:solidFill>
              <a:schemeClr val="bg1"/>
            </a:solidFill>
          </a:ln>
        </p:spPr>
        <p:txBody>
          <a:bodyPr wrap="square">
            <a:normAutofit/>
          </a:bodyPr>
          <a:lstStyle/>
          <a:p>
            <a:pPr algn="ctr"/>
            <a:r>
              <a:rPr lang="en-US" sz="2800">
                <a:solidFill>
                  <a:schemeClr val="bg1"/>
                </a:solidFill>
              </a:rPr>
              <a:t>Orchestration</a:t>
            </a:r>
            <a:endParaRPr lang="en-US" sz="2800" dirty="0">
              <a:solidFill>
                <a:schemeClr val="bg1"/>
              </a:solidFill>
            </a:endParaRPr>
          </a:p>
        </p:txBody>
      </p:sp>
      <p:sp>
        <p:nvSpPr>
          <p:cNvPr id="9" name="Content Placeholder 8">
            <a:extLst>
              <a:ext uri="{FF2B5EF4-FFF2-40B4-BE49-F238E27FC236}">
                <a16:creationId xmlns:a16="http://schemas.microsoft.com/office/drawing/2014/main" id="{CF258C2B-E318-43A2-BB7B-C0540A4928BE}"/>
              </a:ext>
            </a:extLst>
          </p:cNvPr>
          <p:cNvSpPr>
            <a:spLocks noGrp="1"/>
          </p:cNvSpPr>
          <p:nvPr>
            <p:ph idx="1"/>
          </p:nvPr>
        </p:nvSpPr>
        <p:spPr>
          <a:xfrm>
            <a:off x="643467" y="1809315"/>
            <a:ext cx="3805869" cy="4691846"/>
          </a:xfrm>
        </p:spPr>
        <p:txBody>
          <a:bodyPr>
            <a:normAutofit lnSpcReduction="10000"/>
          </a:bodyPr>
          <a:lstStyle/>
          <a:p>
            <a:r>
              <a:rPr lang="en-US" sz="1800" dirty="0">
                <a:solidFill>
                  <a:schemeClr val="bg1"/>
                </a:solidFill>
              </a:rPr>
              <a:t>In the application world, we call this “orchestration”.</a:t>
            </a:r>
          </a:p>
          <a:p>
            <a:r>
              <a:rPr lang="en-US" sz="1800" dirty="0">
                <a:solidFill>
                  <a:schemeClr val="bg1"/>
                </a:solidFill>
              </a:rPr>
              <a:t>To make this all happen, we start out with our app, package it up and give it to the cluster (Kubernetes).</a:t>
            </a:r>
          </a:p>
          <a:p>
            <a:r>
              <a:rPr lang="en-US" sz="1800" dirty="0">
                <a:solidFill>
                  <a:schemeClr val="bg1"/>
                </a:solidFill>
              </a:rPr>
              <a:t>The cluster is made up of one or more masters, and a bunch of nodes.</a:t>
            </a:r>
          </a:p>
          <a:p>
            <a:r>
              <a:rPr lang="en-US" sz="1800" dirty="0">
                <a:solidFill>
                  <a:schemeClr val="bg1"/>
                </a:solidFill>
              </a:rPr>
              <a:t>The masters are in-charge of the cluster and make all the decisions about which nodes to schedule application services on.</a:t>
            </a:r>
          </a:p>
          <a:p>
            <a:r>
              <a:rPr lang="en-US" sz="1800" dirty="0">
                <a:solidFill>
                  <a:schemeClr val="bg1"/>
                </a:solidFill>
              </a:rPr>
              <a:t>nodes are where our application services run.</a:t>
            </a:r>
          </a:p>
          <a:p>
            <a:r>
              <a:rPr lang="en-US" sz="1800" dirty="0">
                <a:solidFill>
                  <a:schemeClr val="bg1"/>
                </a:solidFill>
              </a:rPr>
              <a:t>They also report back to the masters and watch for changes to the work they’ve been</a:t>
            </a:r>
          </a:p>
          <a:p>
            <a:endParaRPr lang="en-US" sz="1800" dirty="0">
              <a:solidFill>
                <a:schemeClr val="bg1"/>
              </a:solidFill>
            </a:endParaRPr>
          </a:p>
          <a:p>
            <a:endParaRPr lang="en-US" sz="1800" dirty="0">
              <a:solidFill>
                <a:schemeClr val="bg1"/>
              </a:solidFill>
            </a:endParaRPr>
          </a:p>
          <a:p>
            <a:pPr marL="0" indent="0">
              <a:buNone/>
            </a:pPr>
            <a:endParaRPr lang="en-US" sz="1600" dirty="0">
              <a:solidFill>
                <a:schemeClr val="bg1"/>
              </a:solidFill>
            </a:endParaRPr>
          </a:p>
          <a:p>
            <a:pPr marL="0" indent="0">
              <a:buNone/>
            </a:pPr>
            <a:endParaRPr lang="en-US" sz="1600" dirty="0">
              <a:solidFill>
                <a:schemeClr val="bg1"/>
              </a:solidFill>
            </a:endParaRPr>
          </a:p>
        </p:txBody>
      </p:sp>
      <p:pic>
        <p:nvPicPr>
          <p:cNvPr id="7" name="Content Placeholder 3">
            <a:extLst>
              <a:ext uri="{FF2B5EF4-FFF2-40B4-BE49-F238E27FC236}">
                <a16:creationId xmlns:a16="http://schemas.microsoft.com/office/drawing/2014/main" id="{1CDF0C9D-CAF7-415C-A90D-AB3AF5207799}"/>
              </a:ext>
            </a:extLst>
          </p:cNvPr>
          <p:cNvPicPr>
            <a:picLocks noChangeAspect="1"/>
          </p:cNvPicPr>
          <p:nvPr/>
        </p:nvPicPr>
        <p:blipFill>
          <a:blip r:embed="rId2"/>
          <a:stretch>
            <a:fillRect/>
          </a:stretch>
        </p:blipFill>
        <p:spPr>
          <a:xfrm>
            <a:off x="5297763" y="1809315"/>
            <a:ext cx="6250769" cy="3078503"/>
          </a:xfrm>
          <a:prstGeom prst="rect">
            <a:avLst/>
          </a:prstGeom>
        </p:spPr>
      </p:pic>
    </p:spTree>
    <p:extLst>
      <p:ext uri="{BB962C8B-B14F-4D97-AF65-F5344CB8AC3E}">
        <p14:creationId xmlns:p14="http://schemas.microsoft.com/office/powerpoint/2010/main" val="306391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64E25-B057-4727-A8E7-C4EE2AEC4CBA}"/>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What is Pod</a:t>
            </a:r>
          </a:p>
        </p:txBody>
      </p:sp>
      <p:sp>
        <p:nvSpPr>
          <p:cNvPr id="3" name="Content Placeholder 2">
            <a:extLst>
              <a:ext uri="{FF2B5EF4-FFF2-40B4-BE49-F238E27FC236}">
                <a16:creationId xmlns:a16="http://schemas.microsoft.com/office/drawing/2014/main" id="{DE0D97BC-073A-4379-8594-5BDE3430CE41}"/>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a:solidFill>
                  <a:schemeClr val="bg1"/>
                </a:solidFill>
              </a:rPr>
              <a:t>In the VMware world, the atomic unit of deployment is the virtual machine (VM).</a:t>
            </a:r>
          </a:p>
          <a:p>
            <a:r>
              <a:rPr lang="en-US" sz="2000">
                <a:solidFill>
                  <a:schemeClr val="bg1"/>
                </a:solidFill>
              </a:rPr>
              <a:t>In the Docker world, it’s the container.</a:t>
            </a:r>
          </a:p>
          <a:p>
            <a:r>
              <a:rPr lang="en-US" sz="2000">
                <a:solidFill>
                  <a:schemeClr val="bg1"/>
                </a:solidFill>
              </a:rPr>
              <a:t>In Kubernetes world it is Pod</a:t>
            </a:r>
          </a:p>
        </p:txBody>
      </p:sp>
      <p:pic>
        <p:nvPicPr>
          <p:cNvPr id="5" name="Content Placeholder 4">
            <a:extLst>
              <a:ext uri="{FF2B5EF4-FFF2-40B4-BE49-F238E27FC236}">
                <a16:creationId xmlns:a16="http://schemas.microsoft.com/office/drawing/2014/main" id="{89C7F8C6-3C18-4C18-8251-AD2201180E6D}"/>
              </a:ext>
            </a:extLst>
          </p:cNvPr>
          <p:cNvPicPr>
            <a:picLocks noGrp="1" noChangeAspect="1"/>
          </p:cNvPicPr>
          <p:nvPr>
            <p:ph sz="half" idx="2"/>
          </p:nvPr>
        </p:nvPicPr>
        <p:blipFill>
          <a:blip r:embed="rId2"/>
          <a:stretch>
            <a:fillRect/>
          </a:stretch>
        </p:blipFill>
        <p:spPr>
          <a:xfrm>
            <a:off x="5297763" y="2450018"/>
            <a:ext cx="6250769" cy="1797096"/>
          </a:xfrm>
          <a:prstGeom prst="rect">
            <a:avLst/>
          </a:prstGeom>
        </p:spPr>
      </p:pic>
    </p:spTree>
    <p:extLst>
      <p:ext uri="{BB962C8B-B14F-4D97-AF65-F5344CB8AC3E}">
        <p14:creationId xmlns:p14="http://schemas.microsoft.com/office/powerpoint/2010/main" val="358834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5AEE8-A46E-4C73-82E3-F2BF98F038A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Pods and Containers</a:t>
            </a:r>
          </a:p>
        </p:txBody>
      </p:sp>
      <p:sp>
        <p:nvSpPr>
          <p:cNvPr id="3" name="Content Placeholder 2">
            <a:extLst>
              <a:ext uri="{FF2B5EF4-FFF2-40B4-BE49-F238E27FC236}">
                <a16:creationId xmlns:a16="http://schemas.microsoft.com/office/drawing/2014/main" id="{041C0FF5-6421-42C0-A4CC-B78F83B329A8}"/>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dirty="0">
                <a:solidFill>
                  <a:schemeClr val="bg1"/>
                </a:solidFill>
              </a:rPr>
              <a:t>Kubernetes runs containerized apps.</a:t>
            </a:r>
          </a:p>
          <a:p>
            <a:r>
              <a:rPr lang="en-US" sz="2000" dirty="0">
                <a:solidFill>
                  <a:schemeClr val="bg1"/>
                </a:solidFill>
              </a:rPr>
              <a:t>But those containers always run inside of Pods!</a:t>
            </a:r>
          </a:p>
          <a:p>
            <a:r>
              <a:rPr lang="en-US" sz="2000" dirty="0">
                <a:solidFill>
                  <a:schemeClr val="bg1"/>
                </a:solidFill>
              </a:rPr>
              <a:t>You cannot run a container directly on a Kubernetes cluster.</a:t>
            </a:r>
          </a:p>
          <a:p>
            <a:pPr marL="0" indent="0">
              <a:buNone/>
            </a:pPr>
            <a:endParaRPr lang="en-US" sz="2000" dirty="0">
              <a:solidFill>
                <a:schemeClr val="bg1"/>
              </a:solidFill>
            </a:endParaRPr>
          </a:p>
          <a:p>
            <a:pPr marL="0"/>
            <a:endParaRPr lang="en-US" sz="2000" dirty="0">
              <a:solidFill>
                <a:schemeClr val="bg1"/>
              </a:solidFill>
            </a:endParaRPr>
          </a:p>
        </p:txBody>
      </p:sp>
      <p:pic>
        <p:nvPicPr>
          <p:cNvPr id="6" name="Content Placeholder 5">
            <a:extLst>
              <a:ext uri="{FF2B5EF4-FFF2-40B4-BE49-F238E27FC236}">
                <a16:creationId xmlns:a16="http://schemas.microsoft.com/office/drawing/2014/main" id="{D34941F5-C85F-416A-AD6C-C888B6E2E713}"/>
              </a:ext>
            </a:extLst>
          </p:cNvPr>
          <p:cNvPicPr>
            <a:picLocks noGrp="1" noChangeAspect="1"/>
          </p:cNvPicPr>
          <p:nvPr>
            <p:ph sz="half" idx="2"/>
          </p:nvPr>
        </p:nvPicPr>
        <p:blipFill>
          <a:blip r:embed="rId3"/>
          <a:stretch>
            <a:fillRect/>
          </a:stretch>
        </p:blipFill>
        <p:spPr>
          <a:xfrm>
            <a:off x="5297763" y="1856195"/>
            <a:ext cx="6250769" cy="2984742"/>
          </a:xfrm>
          <a:prstGeom prst="rect">
            <a:avLst/>
          </a:prstGeom>
        </p:spPr>
      </p:pic>
    </p:spTree>
    <p:extLst>
      <p:ext uri="{BB962C8B-B14F-4D97-AF65-F5344CB8AC3E}">
        <p14:creationId xmlns:p14="http://schemas.microsoft.com/office/powerpoint/2010/main" val="346202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8483E25-6608-4226-8314-2B829E8DC162}"/>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Core Objects</a:t>
            </a:r>
          </a:p>
        </p:txBody>
      </p:sp>
      <p:graphicFrame>
        <p:nvGraphicFramePr>
          <p:cNvPr id="5" name="Content Placeholder 2">
            <a:extLst>
              <a:ext uri="{FF2B5EF4-FFF2-40B4-BE49-F238E27FC236}">
                <a16:creationId xmlns:a16="http://schemas.microsoft.com/office/drawing/2014/main" id="{97A446E4-559F-4CBF-9033-B027CFAA999E}"/>
              </a:ext>
            </a:extLst>
          </p:cNvPr>
          <p:cNvGraphicFramePr>
            <a:graphicFrameLocks noGrp="1"/>
          </p:cNvGraphicFramePr>
          <p:nvPr>
            <p:ph idx="1"/>
            <p:extLst>
              <p:ext uri="{D42A27DB-BD31-4B8C-83A1-F6EECF244321}">
                <p14:modId xmlns:p14="http://schemas.microsoft.com/office/powerpoint/2010/main" val="120710639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321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CAE38-44CB-4D0B-B1BE-BDD8262A87F1}"/>
              </a:ext>
            </a:extLst>
          </p:cNvPr>
          <p:cNvSpPr>
            <a:spLocks noGrp="1"/>
          </p:cNvSpPr>
          <p:nvPr>
            <p:ph type="title"/>
          </p:nvPr>
        </p:nvSpPr>
        <p:spPr>
          <a:xfrm>
            <a:off x="5297762" y="1053711"/>
            <a:ext cx="5638994" cy="1424446"/>
          </a:xfrm>
        </p:spPr>
        <p:txBody>
          <a:bodyPr>
            <a:normAutofit/>
          </a:bodyPr>
          <a:lstStyle/>
          <a:p>
            <a:r>
              <a:rPr lang="en-US">
                <a:solidFill>
                  <a:srgbClr val="FFFFFF"/>
                </a:solidFill>
              </a:rPr>
              <a:t>Namespaces</a:t>
            </a:r>
          </a:p>
        </p:txBody>
      </p:sp>
      <p:pic>
        <p:nvPicPr>
          <p:cNvPr id="8" name="Picture 7">
            <a:extLst>
              <a:ext uri="{FF2B5EF4-FFF2-40B4-BE49-F238E27FC236}">
                <a16:creationId xmlns:a16="http://schemas.microsoft.com/office/drawing/2014/main" id="{D3185963-CFAD-4BC7-BB33-4A26691E64EF}"/>
              </a:ext>
            </a:extLst>
          </p:cNvPr>
          <p:cNvPicPr>
            <a:picLocks noChangeAspect="1"/>
          </p:cNvPicPr>
          <p:nvPr/>
        </p:nvPicPr>
        <p:blipFill>
          <a:blip r:embed="rId3"/>
          <a:stretch>
            <a:fillRect/>
          </a:stretch>
        </p:blipFill>
        <p:spPr>
          <a:xfrm>
            <a:off x="481886" y="692376"/>
            <a:ext cx="3662730" cy="2361614"/>
          </a:xfrm>
          <a:prstGeom prst="rect">
            <a:avLst/>
          </a:prstGeom>
        </p:spPr>
      </p:pic>
      <p:cxnSp>
        <p:nvCxnSpPr>
          <p:cNvPr id="16" name="Straight Connector 15">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9AD3A45-D5A9-4FF8-BA3C-5AEBDCE23DB4}"/>
              </a:ext>
            </a:extLst>
          </p:cNvPr>
          <p:cNvPicPr>
            <a:picLocks noChangeAspect="1"/>
          </p:cNvPicPr>
          <p:nvPr/>
        </p:nvPicPr>
        <p:blipFill>
          <a:blip r:embed="rId4"/>
          <a:stretch>
            <a:fillRect/>
          </a:stretch>
        </p:blipFill>
        <p:spPr>
          <a:xfrm>
            <a:off x="481886" y="4315879"/>
            <a:ext cx="3662730" cy="1336896"/>
          </a:xfrm>
          <a:prstGeom prst="rect">
            <a:avLst/>
          </a:prstGeom>
        </p:spPr>
      </p:pic>
      <p:sp>
        <p:nvSpPr>
          <p:cNvPr id="3" name="Content Placeholder 2">
            <a:extLst>
              <a:ext uri="{FF2B5EF4-FFF2-40B4-BE49-F238E27FC236}">
                <a16:creationId xmlns:a16="http://schemas.microsoft.com/office/drawing/2014/main" id="{C2EE44D9-0903-4F0A-B40E-63173A7FC9C7}"/>
              </a:ext>
            </a:extLst>
          </p:cNvPr>
          <p:cNvSpPr>
            <a:spLocks noGrp="1"/>
          </p:cNvSpPr>
          <p:nvPr>
            <p:ph idx="1"/>
          </p:nvPr>
        </p:nvSpPr>
        <p:spPr>
          <a:xfrm>
            <a:off x="5297762" y="2799889"/>
            <a:ext cx="5747187" cy="2987543"/>
          </a:xfrm>
        </p:spPr>
        <p:txBody>
          <a:bodyPr anchor="t">
            <a:normAutofit/>
          </a:bodyPr>
          <a:lstStyle/>
          <a:p>
            <a:r>
              <a:rPr lang="en-US" sz="2400">
                <a:solidFill>
                  <a:srgbClr val="FFFFFF"/>
                </a:solidFill>
              </a:rPr>
              <a:t>Namespaces are a logical cluster or environment, and are the primary method of partitioning a cluster or scoping access.</a:t>
            </a:r>
          </a:p>
          <a:p>
            <a:pPr marL="0" indent="0">
              <a:buNone/>
            </a:pPr>
            <a:endParaRPr lang="en-US" sz="2400">
              <a:solidFill>
                <a:srgbClr val="FFFFFF"/>
              </a:solidFill>
            </a:endParaRPr>
          </a:p>
        </p:txBody>
      </p:sp>
      <p:sp>
        <p:nvSpPr>
          <p:cNvPr id="7" name="TextBox 6">
            <a:extLst>
              <a:ext uri="{FF2B5EF4-FFF2-40B4-BE49-F238E27FC236}">
                <a16:creationId xmlns:a16="http://schemas.microsoft.com/office/drawing/2014/main" id="{1DBCA38F-DB77-42DE-946E-3C09539C7635}"/>
              </a:ext>
            </a:extLst>
          </p:cNvPr>
          <p:cNvSpPr txBox="1"/>
          <p:nvPr/>
        </p:nvSpPr>
        <p:spPr>
          <a:xfrm>
            <a:off x="5636941" y="2971800"/>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91372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13A09-57DE-4388-9831-F0826BFB53D4}"/>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Pods</a:t>
            </a:r>
          </a:p>
        </p:txBody>
      </p:sp>
      <p:sp>
        <p:nvSpPr>
          <p:cNvPr id="3" name="Content Placeholder 2">
            <a:extLst>
              <a:ext uri="{FF2B5EF4-FFF2-40B4-BE49-F238E27FC236}">
                <a16:creationId xmlns:a16="http://schemas.microsoft.com/office/drawing/2014/main" id="{1E212E84-475A-4DB7-9FD7-7DC3E1D2C2D6}"/>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a:solidFill>
                  <a:schemeClr val="bg1"/>
                </a:solidFill>
              </a:rPr>
              <a:t>A pod is the </a:t>
            </a:r>
            <a:r>
              <a:rPr lang="en-US" sz="2000" b="1">
                <a:solidFill>
                  <a:schemeClr val="bg1"/>
                </a:solidFill>
              </a:rPr>
              <a:t>atomic unit </a:t>
            </a:r>
            <a:r>
              <a:rPr lang="en-US" sz="2000">
                <a:solidFill>
                  <a:schemeClr val="bg1"/>
                </a:solidFill>
              </a:rPr>
              <a:t>of Kubernetes</a:t>
            </a:r>
          </a:p>
          <a:p>
            <a:r>
              <a:rPr lang="en-US" sz="2000">
                <a:solidFill>
                  <a:schemeClr val="bg1"/>
                </a:solidFill>
              </a:rPr>
              <a:t>It is the foundational building block of Kubernetes Workloads.</a:t>
            </a:r>
          </a:p>
          <a:p>
            <a:r>
              <a:rPr lang="en-US" sz="2000">
                <a:solidFill>
                  <a:schemeClr val="bg1"/>
                </a:solidFill>
              </a:rPr>
              <a:t>Pods are one or more containers that share volumes, a network namespace, and are a part of a </a:t>
            </a:r>
            <a:r>
              <a:rPr lang="en-US" sz="2000" b="1">
                <a:solidFill>
                  <a:schemeClr val="bg1"/>
                </a:solidFill>
              </a:rPr>
              <a:t>single context</a:t>
            </a:r>
            <a:r>
              <a:rPr lang="en-US" sz="2000">
                <a:solidFill>
                  <a:schemeClr val="bg1"/>
                </a:solidFill>
              </a:rPr>
              <a:t>.</a:t>
            </a:r>
          </a:p>
        </p:txBody>
      </p:sp>
      <p:pic>
        <p:nvPicPr>
          <p:cNvPr id="5" name="Content Placeholder 4">
            <a:extLst>
              <a:ext uri="{FF2B5EF4-FFF2-40B4-BE49-F238E27FC236}">
                <a16:creationId xmlns:a16="http://schemas.microsoft.com/office/drawing/2014/main" id="{98B720E4-4656-462A-B67F-783A3F8C38C1}"/>
              </a:ext>
            </a:extLst>
          </p:cNvPr>
          <p:cNvPicPr>
            <a:picLocks noGrp="1" noChangeAspect="1"/>
          </p:cNvPicPr>
          <p:nvPr>
            <p:ph sz="half" idx="2"/>
          </p:nvPr>
        </p:nvPicPr>
        <p:blipFill>
          <a:blip r:embed="rId3"/>
          <a:stretch>
            <a:fillRect/>
          </a:stretch>
        </p:blipFill>
        <p:spPr>
          <a:xfrm>
            <a:off x="6286119" y="643467"/>
            <a:ext cx="4274056" cy="5410199"/>
          </a:xfrm>
          <a:prstGeom prst="rect">
            <a:avLst/>
          </a:prstGeom>
        </p:spPr>
      </p:pic>
    </p:spTree>
    <p:extLst>
      <p:ext uri="{BB962C8B-B14F-4D97-AF65-F5344CB8AC3E}">
        <p14:creationId xmlns:p14="http://schemas.microsoft.com/office/powerpoint/2010/main" val="399522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FB51E-DB6C-4B00-B3D9-CC3207B18E8D}"/>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Labels</a:t>
            </a:r>
          </a:p>
        </p:txBody>
      </p:sp>
      <p:sp>
        <p:nvSpPr>
          <p:cNvPr id="3" name="Content Placeholder 2">
            <a:extLst>
              <a:ext uri="{FF2B5EF4-FFF2-40B4-BE49-F238E27FC236}">
                <a16:creationId xmlns:a16="http://schemas.microsoft.com/office/drawing/2014/main" id="{B978A159-348E-435F-A797-164736A3060A}"/>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a:solidFill>
                  <a:schemeClr val="bg1"/>
                </a:solidFill>
              </a:rPr>
              <a:t>Labels are key-value pairs that are used to identify, describe and group together related sets of objects or resources.</a:t>
            </a:r>
          </a:p>
        </p:txBody>
      </p:sp>
      <p:pic>
        <p:nvPicPr>
          <p:cNvPr id="5" name="Content Placeholder 4">
            <a:extLst>
              <a:ext uri="{FF2B5EF4-FFF2-40B4-BE49-F238E27FC236}">
                <a16:creationId xmlns:a16="http://schemas.microsoft.com/office/drawing/2014/main" id="{26B03534-A990-4406-91EE-86733648B48D}"/>
              </a:ext>
            </a:extLst>
          </p:cNvPr>
          <p:cNvPicPr>
            <a:picLocks noGrp="1" noChangeAspect="1"/>
          </p:cNvPicPr>
          <p:nvPr>
            <p:ph sz="half" idx="2"/>
          </p:nvPr>
        </p:nvPicPr>
        <p:blipFill>
          <a:blip r:embed="rId2"/>
          <a:stretch>
            <a:fillRect/>
          </a:stretch>
        </p:blipFill>
        <p:spPr>
          <a:xfrm>
            <a:off x="6110287" y="643467"/>
            <a:ext cx="4625720" cy="5410199"/>
          </a:xfrm>
          <a:prstGeom prst="rect">
            <a:avLst/>
          </a:prstGeom>
        </p:spPr>
      </p:pic>
    </p:spTree>
    <p:extLst>
      <p:ext uri="{BB962C8B-B14F-4D97-AF65-F5344CB8AC3E}">
        <p14:creationId xmlns:p14="http://schemas.microsoft.com/office/powerpoint/2010/main" val="328947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90B21-ADA0-40B5-BDAD-CA78C2F3372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Label Example</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6DD821BC-DCEA-490F-A4E8-3F896CC66A3C}"/>
              </a:ext>
            </a:extLst>
          </p:cNvPr>
          <p:cNvPicPr>
            <a:picLocks noGrp="1" noChangeAspect="1"/>
          </p:cNvPicPr>
          <p:nvPr>
            <p:ph sz="half" idx="2"/>
          </p:nvPr>
        </p:nvPicPr>
        <p:blipFill>
          <a:blip r:embed="rId2"/>
          <a:stretch>
            <a:fillRect/>
          </a:stretch>
        </p:blipFill>
        <p:spPr>
          <a:xfrm>
            <a:off x="1390512" y="2426818"/>
            <a:ext cx="3338026"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D7B11E59-8E93-47E4-BB27-0A2DC4BED30D}"/>
              </a:ext>
            </a:extLst>
          </p:cNvPr>
          <p:cNvPicPr>
            <a:picLocks noGrp="1" noChangeAspect="1"/>
          </p:cNvPicPr>
          <p:nvPr>
            <p:ph sz="half" idx="1"/>
          </p:nvPr>
        </p:nvPicPr>
        <p:blipFill>
          <a:blip r:embed="rId3"/>
          <a:stretch>
            <a:fillRect/>
          </a:stretch>
        </p:blipFill>
        <p:spPr>
          <a:xfrm>
            <a:off x="6976528" y="2426818"/>
            <a:ext cx="4393007" cy="3997637"/>
          </a:xfrm>
          <a:prstGeom prst="rect">
            <a:avLst/>
          </a:prstGeom>
        </p:spPr>
      </p:pic>
    </p:spTree>
    <p:extLst>
      <p:ext uri="{BB962C8B-B14F-4D97-AF65-F5344CB8AC3E}">
        <p14:creationId xmlns:p14="http://schemas.microsoft.com/office/powerpoint/2010/main" val="188704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96367"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EDE653-A1A4-400B-A509-1BB2172A418A}"/>
              </a:ext>
            </a:extLst>
          </p:cNvPr>
          <p:cNvSpPr>
            <a:spLocks noGrp="1"/>
          </p:cNvSpPr>
          <p:nvPr>
            <p:ph type="title"/>
          </p:nvPr>
        </p:nvSpPr>
        <p:spPr>
          <a:xfrm>
            <a:off x="804673" y="1120285"/>
            <a:ext cx="3348227" cy="2809875"/>
          </a:xfrm>
        </p:spPr>
        <p:txBody>
          <a:bodyPr vert="horz" lIns="91440" tIns="45720" rIns="91440" bIns="45720" rtlCol="0" anchor="b">
            <a:normAutofit/>
          </a:bodyPr>
          <a:lstStyle/>
          <a:p>
            <a:r>
              <a:rPr lang="en-US" sz="4000" kern="1200">
                <a:solidFill>
                  <a:schemeClr val="bg1">
                    <a:lumMod val="85000"/>
                    <a:lumOff val="15000"/>
                  </a:schemeClr>
                </a:solidFill>
                <a:latin typeface="+mj-lt"/>
                <a:ea typeface="+mj-ea"/>
                <a:cs typeface="+mj-cs"/>
              </a:rPr>
              <a:t>Selectors</a:t>
            </a:r>
          </a:p>
        </p:txBody>
      </p:sp>
      <p:sp>
        <p:nvSpPr>
          <p:cNvPr id="3" name="Content Placeholder 2">
            <a:extLst>
              <a:ext uri="{FF2B5EF4-FFF2-40B4-BE49-F238E27FC236}">
                <a16:creationId xmlns:a16="http://schemas.microsoft.com/office/drawing/2014/main" id="{C6685AAA-97BF-4128-944A-B4D15A202C12}"/>
              </a:ext>
            </a:extLst>
          </p:cNvPr>
          <p:cNvSpPr>
            <a:spLocks noGrp="1"/>
          </p:cNvSpPr>
          <p:nvPr>
            <p:ph sz="half" idx="1"/>
          </p:nvPr>
        </p:nvSpPr>
        <p:spPr>
          <a:xfrm>
            <a:off x="804672" y="3930160"/>
            <a:ext cx="3348228" cy="928494"/>
          </a:xfrm>
        </p:spPr>
        <p:txBody>
          <a:bodyPr vert="horz" lIns="91440" tIns="45720" rIns="91440" bIns="45720" rtlCol="0" anchor="t">
            <a:normAutofit/>
          </a:bodyPr>
          <a:lstStyle/>
          <a:p>
            <a:pPr marL="0" indent="0">
              <a:buNone/>
            </a:pPr>
            <a:r>
              <a:rPr lang="en-US" sz="2000" kern="1200">
                <a:solidFill>
                  <a:schemeClr val="bg1">
                    <a:lumMod val="85000"/>
                    <a:lumOff val="15000"/>
                  </a:schemeClr>
                </a:solidFill>
                <a:latin typeface="+mn-lt"/>
                <a:ea typeface="+mn-ea"/>
                <a:cs typeface="+mn-cs"/>
              </a:rPr>
              <a:t>Selectors use labels to filter or select objects, and are used throughout Kubernetes</a:t>
            </a:r>
          </a:p>
        </p:txBody>
      </p:sp>
      <p:pic>
        <p:nvPicPr>
          <p:cNvPr id="5" name="Content Placeholder 4">
            <a:extLst>
              <a:ext uri="{FF2B5EF4-FFF2-40B4-BE49-F238E27FC236}">
                <a16:creationId xmlns:a16="http://schemas.microsoft.com/office/drawing/2014/main" id="{C741BA35-2B37-495D-B885-B76392E4248F}"/>
              </a:ext>
            </a:extLst>
          </p:cNvPr>
          <p:cNvPicPr>
            <a:picLocks noGrp="1" noChangeAspect="1"/>
          </p:cNvPicPr>
          <p:nvPr>
            <p:ph sz="half" idx="2"/>
          </p:nvPr>
        </p:nvPicPr>
        <p:blipFill>
          <a:blip r:embed="rId3"/>
          <a:stretch>
            <a:fillRect/>
          </a:stretch>
        </p:blipFill>
        <p:spPr>
          <a:xfrm>
            <a:off x="5458965" y="665858"/>
            <a:ext cx="6089568" cy="5526283"/>
          </a:xfrm>
          <a:prstGeom prst="rect">
            <a:avLst/>
          </a:prstGeom>
        </p:spPr>
      </p:pic>
    </p:spTree>
    <p:extLst>
      <p:ext uri="{BB962C8B-B14F-4D97-AF65-F5344CB8AC3E}">
        <p14:creationId xmlns:p14="http://schemas.microsoft.com/office/powerpoint/2010/main" val="32325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B4E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DF0F8890-AC7C-48C5-BFA3-C995D1F3A947}"/>
              </a:ext>
            </a:extLst>
          </p:cNvPr>
          <p:cNvPicPr>
            <a:picLocks noGrp="1" noChangeAspect="1"/>
          </p:cNvPicPr>
          <p:nvPr>
            <p:ph idx="1"/>
          </p:nvPr>
        </p:nvPicPr>
        <p:blipFill>
          <a:blip r:embed="rId3"/>
          <a:stretch>
            <a:fillRect/>
          </a:stretch>
        </p:blipFill>
        <p:spPr>
          <a:xfrm>
            <a:off x="643467" y="839046"/>
            <a:ext cx="10905066" cy="5179907"/>
          </a:xfrm>
          <a:prstGeom prst="rect">
            <a:avLst/>
          </a:prstGeom>
        </p:spPr>
      </p:pic>
    </p:spTree>
    <p:extLst>
      <p:ext uri="{BB962C8B-B14F-4D97-AF65-F5344CB8AC3E}">
        <p14:creationId xmlns:p14="http://schemas.microsoft.com/office/powerpoint/2010/main" val="101527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FEC8-8890-4FBA-95A8-DE264A184D91}"/>
              </a:ext>
            </a:extLst>
          </p:cNvPr>
          <p:cNvSpPr>
            <a:spLocks noGrp="1"/>
          </p:cNvSpPr>
          <p:nvPr>
            <p:ph type="title"/>
          </p:nvPr>
        </p:nvSpPr>
        <p:spPr/>
        <p:txBody>
          <a:bodyPr/>
          <a:lstStyle/>
          <a:p>
            <a:r>
              <a:rPr lang="en-US" dirty="0"/>
              <a:t>Kubernetes Background</a:t>
            </a:r>
          </a:p>
        </p:txBody>
      </p:sp>
      <p:sp>
        <p:nvSpPr>
          <p:cNvPr id="3" name="Content Placeholder 2">
            <a:extLst>
              <a:ext uri="{FF2B5EF4-FFF2-40B4-BE49-F238E27FC236}">
                <a16:creationId xmlns:a16="http://schemas.microsoft.com/office/drawing/2014/main" id="{200F0409-031A-4A32-8D23-8E416CBFA34C}"/>
              </a:ext>
            </a:extLst>
          </p:cNvPr>
          <p:cNvSpPr>
            <a:spLocks noGrp="1"/>
          </p:cNvSpPr>
          <p:nvPr>
            <p:ph idx="1"/>
          </p:nvPr>
        </p:nvSpPr>
        <p:spPr/>
        <p:txBody>
          <a:bodyPr/>
          <a:lstStyle/>
          <a:p>
            <a:r>
              <a:rPr lang="en-US" dirty="0"/>
              <a:t>Kubernetes is an orchestrator. More specifically it is an orchestrator of containerized apps. </a:t>
            </a:r>
          </a:p>
          <a:p>
            <a:r>
              <a:rPr lang="en-US" dirty="0"/>
              <a:t>It does scaling ,self-healing, load-balancing, rolling updates and lots more.</a:t>
            </a:r>
          </a:p>
          <a:p>
            <a:r>
              <a:rPr lang="en-US" dirty="0"/>
              <a:t>Like many of the container-related projects its written in Go(Golang)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21512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871EA-F2F2-4EA5-9E48-60A3251ACD7C}"/>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Services</a:t>
            </a:r>
          </a:p>
        </p:txBody>
      </p:sp>
      <p:sp>
        <p:nvSpPr>
          <p:cNvPr id="3" name="Content Placeholder 2">
            <a:extLst>
              <a:ext uri="{FF2B5EF4-FFF2-40B4-BE49-F238E27FC236}">
                <a16:creationId xmlns:a16="http://schemas.microsoft.com/office/drawing/2014/main" id="{62656729-A788-414B-A601-1A374E41543B}"/>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1700">
                <a:solidFill>
                  <a:schemeClr val="bg1"/>
                </a:solidFill>
              </a:rPr>
              <a:t>Services provide stable DNS, IP address and UDP</a:t>
            </a:r>
          </a:p>
          <a:p>
            <a:r>
              <a:rPr lang="en-US" sz="1700">
                <a:solidFill>
                  <a:schemeClr val="bg1"/>
                </a:solidFill>
              </a:rPr>
              <a:t>They also perform simple randomized load-balancing across Pods, though more advanced load balancing algorithms may be supported in the future.</a:t>
            </a:r>
          </a:p>
          <a:p>
            <a:r>
              <a:rPr lang="en-US" sz="1700">
                <a:solidFill>
                  <a:schemeClr val="bg1"/>
                </a:solidFill>
              </a:rPr>
              <a:t>Pods can come and go, the Service observes this, automatically updates itself, and continues to provide that stable networking endpoint.</a:t>
            </a:r>
          </a:p>
          <a:p>
            <a:endParaRPr lang="en-US" sz="1700">
              <a:solidFill>
                <a:schemeClr val="bg1"/>
              </a:solidFill>
            </a:endParaRPr>
          </a:p>
          <a:p>
            <a:endParaRPr lang="en-US" sz="1700">
              <a:solidFill>
                <a:schemeClr val="bg1"/>
              </a:solidFill>
            </a:endParaRPr>
          </a:p>
        </p:txBody>
      </p:sp>
      <p:pic>
        <p:nvPicPr>
          <p:cNvPr id="5" name="Content Placeholder 4">
            <a:extLst>
              <a:ext uri="{FF2B5EF4-FFF2-40B4-BE49-F238E27FC236}">
                <a16:creationId xmlns:a16="http://schemas.microsoft.com/office/drawing/2014/main" id="{3367EF46-5551-459C-A9AA-88C2078A0549}"/>
              </a:ext>
            </a:extLst>
          </p:cNvPr>
          <p:cNvPicPr>
            <a:picLocks noGrp="1" noChangeAspect="1"/>
          </p:cNvPicPr>
          <p:nvPr>
            <p:ph sz="half" idx="2"/>
          </p:nvPr>
        </p:nvPicPr>
        <p:blipFill>
          <a:blip r:embed="rId3"/>
          <a:stretch>
            <a:fillRect/>
          </a:stretch>
        </p:blipFill>
        <p:spPr>
          <a:xfrm>
            <a:off x="5297763" y="1692113"/>
            <a:ext cx="6250769" cy="3816589"/>
          </a:xfrm>
          <a:prstGeom prst="rect">
            <a:avLst/>
          </a:prstGeom>
        </p:spPr>
      </p:pic>
    </p:spTree>
    <p:extLst>
      <p:ext uri="{BB962C8B-B14F-4D97-AF65-F5344CB8AC3E}">
        <p14:creationId xmlns:p14="http://schemas.microsoft.com/office/powerpoint/2010/main" val="335217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C51C0-E6BC-4CE7-B8A2-B50226436DB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Connecting pods to services </a:t>
            </a:r>
          </a:p>
        </p:txBody>
      </p:sp>
      <p:sp>
        <p:nvSpPr>
          <p:cNvPr id="3" name="Content Placeholder 2">
            <a:extLst>
              <a:ext uri="{FF2B5EF4-FFF2-40B4-BE49-F238E27FC236}">
                <a16:creationId xmlns:a16="http://schemas.microsoft.com/office/drawing/2014/main" id="{598AE001-D984-40EE-B861-1A249E0D2FC3}"/>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dirty="0">
                <a:solidFill>
                  <a:schemeClr val="bg1"/>
                </a:solidFill>
              </a:rPr>
              <a:t>The way that a Service knows which Pods to load-balance across is via labels.</a:t>
            </a:r>
          </a:p>
          <a:p>
            <a:r>
              <a:rPr lang="en-US" sz="2000" dirty="0">
                <a:solidFill>
                  <a:schemeClr val="bg1"/>
                </a:solidFill>
              </a:rPr>
              <a:t>Figure shows a set of Pods labelled as prod, BE (short for backend) and 1.3. These Pods are loosely associated with the Service because they share the same labels as the Service.</a:t>
            </a:r>
          </a:p>
        </p:txBody>
      </p:sp>
      <p:pic>
        <p:nvPicPr>
          <p:cNvPr id="5" name="Content Placeholder 4">
            <a:extLst>
              <a:ext uri="{FF2B5EF4-FFF2-40B4-BE49-F238E27FC236}">
                <a16:creationId xmlns:a16="http://schemas.microsoft.com/office/drawing/2014/main" id="{AD5ED4BB-8E55-4B73-BAF3-45643CA21219}"/>
              </a:ext>
            </a:extLst>
          </p:cNvPr>
          <p:cNvPicPr>
            <a:picLocks noGrp="1" noChangeAspect="1"/>
          </p:cNvPicPr>
          <p:nvPr>
            <p:ph sz="half" idx="2"/>
          </p:nvPr>
        </p:nvPicPr>
        <p:blipFill>
          <a:blip r:embed="rId2"/>
          <a:stretch>
            <a:fillRect/>
          </a:stretch>
        </p:blipFill>
        <p:spPr>
          <a:xfrm>
            <a:off x="5297763" y="1559284"/>
            <a:ext cx="6250769" cy="3578564"/>
          </a:xfrm>
          <a:prstGeom prst="rect">
            <a:avLst/>
          </a:prstGeom>
        </p:spPr>
      </p:pic>
    </p:spTree>
    <p:extLst>
      <p:ext uri="{BB962C8B-B14F-4D97-AF65-F5344CB8AC3E}">
        <p14:creationId xmlns:p14="http://schemas.microsoft.com/office/powerpoint/2010/main" val="43539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3DF52-6562-43B2-AFE7-B5A8B04E67BA}"/>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dirty="0">
                <a:solidFill>
                  <a:schemeClr val="bg1"/>
                </a:solidFill>
              </a:rPr>
              <a:t>Connecting pods to services </a:t>
            </a:r>
            <a:endParaRPr lang="en-US" sz="28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72DC59AA-394F-40B0-9AA2-503504D8AEA5}"/>
              </a:ext>
            </a:extLst>
          </p:cNvPr>
          <p:cNvSpPr>
            <a:spLocks noGrp="1"/>
          </p:cNvSpPr>
          <p:nvPr>
            <p:ph sz="half" idx="1"/>
          </p:nvPr>
        </p:nvSpPr>
        <p:spPr>
          <a:xfrm>
            <a:off x="643468" y="2638044"/>
            <a:ext cx="3363974" cy="3415622"/>
          </a:xfrm>
        </p:spPr>
        <p:txBody>
          <a:bodyPr vert="horz" lIns="91440" tIns="45720" rIns="91440" bIns="45720" rtlCol="0">
            <a:normAutofit lnSpcReduction="10000"/>
          </a:bodyPr>
          <a:lstStyle/>
          <a:p>
            <a:r>
              <a:rPr lang="en-US" sz="2000" dirty="0">
                <a:solidFill>
                  <a:schemeClr val="bg1"/>
                </a:solidFill>
              </a:rPr>
              <a:t>This figure shows similar setup, but with an additional Pod that does not share the same labels as the Service. Because of this, the Service will not load balance requests to it. </a:t>
            </a:r>
          </a:p>
          <a:p>
            <a:r>
              <a:rPr lang="en-US" sz="2000" dirty="0">
                <a:solidFill>
                  <a:schemeClr val="bg1"/>
                </a:solidFill>
              </a:rPr>
              <a:t>They only send traffic to healthy Pods. This means a Pod that is failing health-checks will not receive traffic from the Service.</a:t>
            </a:r>
          </a:p>
          <a:p>
            <a:endParaRPr lang="en-US" sz="2000" dirty="0">
              <a:solidFill>
                <a:schemeClr val="bg1"/>
              </a:solidFill>
            </a:endParaRPr>
          </a:p>
          <a:p>
            <a:endParaRPr lang="en-US" sz="2000" dirty="0">
              <a:solidFill>
                <a:schemeClr val="bg1"/>
              </a:solidFill>
            </a:endParaRPr>
          </a:p>
        </p:txBody>
      </p:sp>
      <p:pic>
        <p:nvPicPr>
          <p:cNvPr id="5" name="Content Placeholder 4">
            <a:extLst>
              <a:ext uri="{FF2B5EF4-FFF2-40B4-BE49-F238E27FC236}">
                <a16:creationId xmlns:a16="http://schemas.microsoft.com/office/drawing/2014/main" id="{F91C9BBA-E091-4DE9-BD0D-5020658D93D3}"/>
              </a:ext>
            </a:extLst>
          </p:cNvPr>
          <p:cNvPicPr>
            <a:picLocks noGrp="1" noChangeAspect="1"/>
          </p:cNvPicPr>
          <p:nvPr>
            <p:ph sz="half" idx="2"/>
          </p:nvPr>
        </p:nvPicPr>
        <p:blipFill>
          <a:blip r:embed="rId2"/>
          <a:stretch>
            <a:fillRect/>
          </a:stretch>
        </p:blipFill>
        <p:spPr>
          <a:xfrm>
            <a:off x="5297763" y="1551470"/>
            <a:ext cx="6250769" cy="3594192"/>
          </a:xfrm>
          <a:prstGeom prst="rect">
            <a:avLst/>
          </a:prstGeom>
        </p:spPr>
      </p:pic>
    </p:spTree>
    <p:extLst>
      <p:ext uri="{BB962C8B-B14F-4D97-AF65-F5344CB8AC3E}">
        <p14:creationId xmlns:p14="http://schemas.microsoft.com/office/powerpoint/2010/main" val="3942838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0BF75-6644-48CE-B46F-E3F4233EC33B}"/>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Deployments</a:t>
            </a:r>
          </a:p>
        </p:txBody>
      </p:sp>
      <p:sp>
        <p:nvSpPr>
          <p:cNvPr id="3" name="Content Placeholder 2">
            <a:extLst>
              <a:ext uri="{FF2B5EF4-FFF2-40B4-BE49-F238E27FC236}">
                <a16:creationId xmlns:a16="http://schemas.microsoft.com/office/drawing/2014/main" id="{14B011A3-859F-4D6C-8493-1207CE3CB683}"/>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1700">
                <a:solidFill>
                  <a:schemeClr val="bg1"/>
                </a:solidFill>
              </a:rPr>
              <a:t>Deployments provide a way to declaratively manage a dynamic set of replica pods.</a:t>
            </a:r>
          </a:p>
          <a:p>
            <a:r>
              <a:rPr lang="en-US" sz="1700">
                <a:solidFill>
                  <a:schemeClr val="bg1"/>
                </a:solidFill>
              </a:rPr>
              <a:t>They provide powerful functionality sucha as scaling and rolling updates</a:t>
            </a:r>
          </a:p>
          <a:p>
            <a:r>
              <a:rPr lang="en-US" sz="1700">
                <a:solidFill>
                  <a:schemeClr val="bg1"/>
                </a:solidFill>
              </a:rPr>
              <a:t>A deployment defines a desired state for the replica pods</a:t>
            </a:r>
          </a:p>
          <a:p>
            <a:r>
              <a:rPr lang="en-US" sz="1700">
                <a:solidFill>
                  <a:schemeClr val="bg1"/>
                </a:solidFill>
              </a:rPr>
              <a:t>The cluster will constantly work to maintain that desired state creating removing and modifying the replica pods.</a:t>
            </a:r>
          </a:p>
        </p:txBody>
      </p:sp>
      <p:pic>
        <p:nvPicPr>
          <p:cNvPr id="5" name="Content Placeholder 4">
            <a:extLst>
              <a:ext uri="{FF2B5EF4-FFF2-40B4-BE49-F238E27FC236}">
                <a16:creationId xmlns:a16="http://schemas.microsoft.com/office/drawing/2014/main" id="{0C6BE00F-CC43-45A2-8D05-242A4AFAE260}"/>
              </a:ext>
            </a:extLst>
          </p:cNvPr>
          <p:cNvPicPr>
            <a:picLocks noGrp="1" noChangeAspect="1"/>
          </p:cNvPicPr>
          <p:nvPr>
            <p:ph sz="half" idx="2"/>
          </p:nvPr>
        </p:nvPicPr>
        <p:blipFill>
          <a:blip r:embed="rId2"/>
          <a:stretch>
            <a:fillRect/>
          </a:stretch>
        </p:blipFill>
        <p:spPr>
          <a:xfrm>
            <a:off x="5297763" y="1332693"/>
            <a:ext cx="6250769" cy="4031746"/>
          </a:xfrm>
          <a:prstGeom prst="rect">
            <a:avLst/>
          </a:prstGeom>
        </p:spPr>
      </p:pic>
    </p:spTree>
    <p:extLst>
      <p:ext uri="{BB962C8B-B14F-4D97-AF65-F5344CB8AC3E}">
        <p14:creationId xmlns:p14="http://schemas.microsoft.com/office/powerpoint/2010/main" val="3602769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709B1D-DB7C-4A37-8419-982CBF10D7AE}"/>
              </a:ext>
            </a:extLst>
          </p:cNvPr>
          <p:cNvSpPr>
            <a:spLocks noGrp="1"/>
          </p:cNvSpPr>
          <p:nvPr>
            <p:ph type="title"/>
          </p:nvPr>
        </p:nvSpPr>
        <p:spPr>
          <a:xfrm>
            <a:off x="863029" y="1012004"/>
            <a:ext cx="3416158" cy="4795408"/>
          </a:xfrm>
        </p:spPr>
        <p:txBody>
          <a:bodyPr>
            <a:normAutofit/>
          </a:bodyPr>
          <a:lstStyle/>
          <a:p>
            <a:r>
              <a:rPr lang="en-US">
                <a:solidFill>
                  <a:srgbClr val="FFFFFF"/>
                </a:solidFill>
              </a:rPr>
              <a:t>Masters and Nodes</a:t>
            </a:r>
          </a:p>
        </p:txBody>
      </p:sp>
      <p:graphicFrame>
        <p:nvGraphicFramePr>
          <p:cNvPr id="5" name="Content Placeholder 2">
            <a:extLst>
              <a:ext uri="{FF2B5EF4-FFF2-40B4-BE49-F238E27FC236}">
                <a16:creationId xmlns:a16="http://schemas.microsoft.com/office/drawing/2014/main" id="{9C335443-5713-42DB-A3DB-2F37B9BE4F93}"/>
              </a:ext>
            </a:extLst>
          </p:cNvPr>
          <p:cNvGraphicFramePr>
            <a:graphicFrameLocks noGrp="1"/>
          </p:cNvGraphicFramePr>
          <p:nvPr>
            <p:ph idx="1"/>
            <p:extLst>
              <p:ext uri="{D42A27DB-BD31-4B8C-83A1-F6EECF244321}">
                <p14:modId xmlns:p14="http://schemas.microsoft.com/office/powerpoint/2010/main" val="37445616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509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EA899-28E2-4E1C-939F-C3B783DE72A9}"/>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Masters (control plane)</a:t>
            </a:r>
          </a:p>
        </p:txBody>
      </p:sp>
      <p:sp>
        <p:nvSpPr>
          <p:cNvPr id="51" name="Content Placeholder 2">
            <a:extLst>
              <a:ext uri="{FF2B5EF4-FFF2-40B4-BE49-F238E27FC236}">
                <a16:creationId xmlns:a16="http://schemas.microsoft.com/office/drawing/2014/main" id="{8FE5E5F4-EF55-41E1-9522-3728BB139F1E}"/>
              </a:ext>
            </a:extLst>
          </p:cNvPr>
          <p:cNvSpPr>
            <a:spLocks noGrp="1"/>
          </p:cNvSpPr>
          <p:nvPr>
            <p:ph idx="1"/>
          </p:nvPr>
        </p:nvSpPr>
        <p:spPr>
          <a:xfrm>
            <a:off x="6049182" y="802638"/>
            <a:ext cx="5408696" cy="5252722"/>
          </a:xfrm>
        </p:spPr>
        <p:txBody>
          <a:bodyPr anchor="ctr">
            <a:normAutofit/>
          </a:bodyPr>
          <a:lstStyle/>
          <a:p>
            <a:r>
              <a:rPr lang="en-US" sz="2200"/>
              <a:t>A Kubernetes master is a collection of small services that make up the control plane of the cluster.</a:t>
            </a:r>
          </a:p>
          <a:p>
            <a:r>
              <a:rPr lang="en-US" sz="2200"/>
              <a:t>The simplest (and most common) setups run all the master services on a single host.</a:t>
            </a:r>
          </a:p>
          <a:p>
            <a:r>
              <a:rPr lang="en-US" sz="2200"/>
              <a:t>However, multi-master HA is becoming more and more popular, and is a must have for production environments</a:t>
            </a:r>
          </a:p>
          <a:p>
            <a:r>
              <a:rPr lang="en-US" sz="2200"/>
              <a:t>This is why many of the public cloud providers, such as AWS, GCP and Azure, are deploying highly available masters as part of their Kubernetes-as-a-Service offerings (EKS, GKE, and AKS respectively).</a:t>
            </a:r>
          </a:p>
          <a:p>
            <a:pPr marL="0" indent="0">
              <a:buNone/>
            </a:pPr>
            <a:endParaRPr lang="en-US" sz="2200"/>
          </a:p>
        </p:txBody>
      </p:sp>
    </p:spTree>
    <p:extLst>
      <p:ext uri="{BB962C8B-B14F-4D97-AF65-F5344CB8AC3E}">
        <p14:creationId xmlns:p14="http://schemas.microsoft.com/office/powerpoint/2010/main" val="2187656396"/>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8FFAD-7E28-477C-86FD-26774264E276}"/>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Master(Control Plane) components</a:t>
            </a:r>
          </a:p>
        </p:txBody>
      </p:sp>
      <p:sp>
        <p:nvSpPr>
          <p:cNvPr id="4" name="Content Placeholder 3">
            <a:extLst>
              <a:ext uri="{FF2B5EF4-FFF2-40B4-BE49-F238E27FC236}">
                <a16:creationId xmlns:a16="http://schemas.microsoft.com/office/drawing/2014/main" id="{5A0BC343-D8C0-4916-B972-E32AD555E9C0}"/>
              </a:ext>
            </a:extLst>
          </p:cNvPr>
          <p:cNvSpPr>
            <a:spLocks noGrp="1"/>
          </p:cNvSpPr>
          <p:nvPr>
            <p:ph sz="half" idx="2"/>
          </p:nvPr>
        </p:nvSpPr>
        <p:spPr>
          <a:xfrm>
            <a:off x="643468" y="2638044"/>
            <a:ext cx="3363974" cy="3415622"/>
          </a:xfrm>
        </p:spPr>
        <p:txBody>
          <a:bodyPr vert="horz" lIns="91440" tIns="45720" rIns="91440" bIns="45720" rtlCol="0">
            <a:normAutofit/>
          </a:bodyPr>
          <a:lstStyle/>
          <a:p>
            <a:r>
              <a:rPr lang="en-US" sz="2400" dirty="0">
                <a:solidFill>
                  <a:schemeClr val="bg1"/>
                </a:solidFill>
              </a:rPr>
              <a:t>The API server</a:t>
            </a:r>
          </a:p>
          <a:p>
            <a:r>
              <a:rPr lang="en-US" sz="2400" dirty="0">
                <a:solidFill>
                  <a:schemeClr val="bg1"/>
                </a:solidFill>
              </a:rPr>
              <a:t>Cluster store</a:t>
            </a:r>
          </a:p>
          <a:p>
            <a:r>
              <a:rPr lang="en-US" sz="2400" dirty="0">
                <a:solidFill>
                  <a:schemeClr val="bg1"/>
                </a:solidFill>
              </a:rPr>
              <a:t>The Scheduler</a:t>
            </a:r>
          </a:p>
          <a:p>
            <a:r>
              <a:rPr lang="en-US" sz="2400" dirty="0">
                <a:solidFill>
                  <a:schemeClr val="bg1"/>
                </a:solidFill>
              </a:rPr>
              <a:t>The Controller Manager</a:t>
            </a:r>
          </a:p>
        </p:txBody>
      </p:sp>
      <p:pic>
        <p:nvPicPr>
          <p:cNvPr id="5" name="Content Placeholder 4">
            <a:extLst>
              <a:ext uri="{FF2B5EF4-FFF2-40B4-BE49-F238E27FC236}">
                <a16:creationId xmlns:a16="http://schemas.microsoft.com/office/drawing/2014/main" id="{1415765C-185B-47AE-9B21-289B5A4F1D30}"/>
              </a:ext>
            </a:extLst>
          </p:cNvPr>
          <p:cNvPicPr>
            <a:picLocks noGrp="1" noChangeAspect="1"/>
          </p:cNvPicPr>
          <p:nvPr>
            <p:ph sz="half" idx="1"/>
          </p:nvPr>
        </p:nvPicPr>
        <p:blipFill>
          <a:blip r:embed="rId2"/>
          <a:stretch>
            <a:fillRect/>
          </a:stretch>
        </p:blipFill>
        <p:spPr>
          <a:xfrm>
            <a:off x="5297763" y="824819"/>
            <a:ext cx="6250769" cy="5047494"/>
          </a:xfrm>
          <a:prstGeom prst="rect">
            <a:avLst/>
          </a:prstGeom>
        </p:spPr>
      </p:pic>
    </p:spTree>
    <p:extLst>
      <p:ext uri="{BB962C8B-B14F-4D97-AF65-F5344CB8AC3E}">
        <p14:creationId xmlns:p14="http://schemas.microsoft.com/office/powerpoint/2010/main" val="137573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E8925-B447-4148-BC78-35D02394F73E}"/>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API Server </a:t>
            </a:r>
          </a:p>
        </p:txBody>
      </p:sp>
      <p:sp>
        <p:nvSpPr>
          <p:cNvPr id="3" name="Content Placeholder 2">
            <a:extLst>
              <a:ext uri="{FF2B5EF4-FFF2-40B4-BE49-F238E27FC236}">
                <a16:creationId xmlns:a16="http://schemas.microsoft.com/office/drawing/2014/main" id="{8AB8FE18-2C0C-49C0-93CC-0BD103FDC573}"/>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1800" dirty="0">
                <a:solidFill>
                  <a:schemeClr val="bg1"/>
                </a:solidFill>
              </a:rPr>
              <a:t>The API Server (</a:t>
            </a:r>
            <a:r>
              <a:rPr lang="en-US" sz="1800" dirty="0" err="1">
                <a:solidFill>
                  <a:schemeClr val="bg1"/>
                </a:solidFill>
              </a:rPr>
              <a:t>apiserver</a:t>
            </a:r>
            <a:r>
              <a:rPr lang="en-US" sz="1800" dirty="0">
                <a:solidFill>
                  <a:schemeClr val="bg1"/>
                </a:solidFill>
              </a:rPr>
              <a:t>) is the frontend into the Kubernetes control plane.</a:t>
            </a:r>
          </a:p>
          <a:p>
            <a:r>
              <a:rPr lang="en-US" sz="1800" dirty="0">
                <a:solidFill>
                  <a:schemeClr val="bg1"/>
                </a:solidFill>
              </a:rPr>
              <a:t>It exposes a RESTful API that preferentially consumes JSON.</a:t>
            </a:r>
          </a:p>
          <a:p>
            <a:r>
              <a:rPr lang="en-US" sz="1800" dirty="0">
                <a:solidFill>
                  <a:schemeClr val="bg1"/>
                </a:solidFill>
              </a:rPr>
              <a:t>We POST manifest files to it, these get validated, and the work they define gets deployed to the cluster.</a:t>
            </a:r>
          </a:p>
          <a:p>
            <a:r>
              <a:rPr lang="en-US" sz="1800" dirty="0">
                <a:solidFill>
                  <a:schemeClr val="bg1"/>
                </a:solidFill>
              </a:rPr>
              <a:t>You can think of the API server as the brains of the cluster.</a:t>
            </a:r>
          </a:p>
          <a:p>
            <a:endParaRPr lang="en-US" sz="1700" dirty="0">
              <a:solidFill>
                <a:schemeClr val="bg1"/>
              </a:solidFill>
            </a:endParaRPr>
          </a:p>
        </p:txBody>
      </p:sp>
      <p:pic>
        <p:nvPicPr>
          <p:cNvPr id="6" name="Content Placeholder 5">
            <a:extLst>
              <a:ext uri="{FF2B5EF4-FFF2-40B4-BE49-F238E27FC236}">
                <a16:creationId xmlns:a16="http://schemas.microsoft.com/office/drawing/2014/main" id="{D1575AEE-F97D-40F8-A7CD-653E8BAEC1E5}"/>
              </a:ext>
            </a:extLst>
          </p:cNvPr>
          <p:cNvPicPr>
            <a:picLocks noGrp="1" noChangeAspect="1"/>
          </p:cNvPicPr>
          <p:nvPr>
            <p:ph sz="half" idx="2"/>
          </p:nvPr>
        </p:nvPicPr>
        <p:blipFill>
          <a:blip r:embed="rId2"/>
          <a:stretch>
            <a:fillRect/>
          </a:stretch>
        </p:blipFill>
        <p:spPr>
          <a:xfrm>
            <a:off x="6522815" y="643467"/>
            <a:ext cx="3800665" cy="5410199"/>
          </a:xfrm>
          <a:prstGeom prst="rect">
            <a:avLst/>
          </a:prstGeom>
        </p:spPr>
      </p:pic>
    </p:spTree>
    <p:extLst>
      <p:ext uri="{BB962C8B-B14F-4D97-AF65-F5344CB8AC3E}">
        <p14:creationId xmlns:p14="http://schemas.microsoft.com/office/powerpoint/2010/main" val="2474562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71650-51D2-468B-9E94-C1D43DF7C875}"/>
              </a:ext>
            </a:extLst>
          </p:cNvPr>
          <p:cNvSpPr>
            <a:spLocks noGrp="1"/>
          </p:cNvSpPr>
          <p:nvPr>
            <p:ph type="title"/>
          </p:nvPr>
        </p:nvSpPr>
        <p:spPr>
          <a:xfrm>
            <a:off x="643466" y="643468"/>
            <a:ext cx="3761263" cy="940006"/>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The Cluster Store</a:t>
            </a:r>
          </a:p>
        </p:txBody>
      </p:sp>
      <p:sp>
        <p:nvSpPr>
          <p:cNvPr id="3" name="Content Placeholder 2">
            <a:extLst>
              <a:ext uri="{FF2B5EF4-FFF2-40B4-BE49-F238E27FC236}">
                <a16:creationId xmlns:a16="http://schemas.microsoft.com/office/drawing/2014/main" id="{1C1DC67F-E18D-4A89-A438-BEFE204FE924}"/>
              </a:ext>
            </a:extLst>
          </p:cNvPr>
          <p:cNvSpPr>
            <a:spLocks noGrp="1"/>
          </p:cNvSpPr>
          <p:nvPr>
            <p:ph sz="half" idx="1"/>
          </p:nvPr>
        </p:nvSpPr>
        <p:spPr>
          <a:xfrm>
            <a:off x="643468" y="1773044"/>
            <a:ext cx="3761264" cy="4280622"/>
          </a:xfrm>
        </p:spPr>
        <p:txBody>
          <a:bodyPr vert="horz" lIns="91440" tIns="45720" rIns="91440" bIns="45720" rtlCol="0">
            <a:normAutofit lnSpcReduction="10000"/>
          </a:bodyPr>
          <a:lstStyle/>
          <a:p>
            <a:r>
              <a:rPr lang="en-US" sz="2000" dirty="0">
                <a:solidFill>
                  <a:schemeClr val="bg1"/>
                </a:solidFill>
              </a:rPr>
              <a:t>If the API Server is the brains of the cluster, the cluster store is its memory.</a:t>
            </a:r>
          </a:p>
          <a:p>
            <a:r>
              <a:rPr lang="en-US" sz="2000" dirty="0">
                <a:solidFill>
                  <a:schemeClr val="bg1"/>
                </a:solidFill>
              </a:rPr>
              <a:t>The config and state of the cluster gets persistently stored in the cluster store,  no cluster store, no cluster!</a:t>
            </a:r>
          </a:p>
          <a:p>
            <a:r>
              <a:rPr lang="en-US" sz="2000" dirty="0">
                <a:solidFill>
                  <a:schemeClr val="bg1"/>
                </a:solidFill>
              </a:rPr>
              <a:t>The cluster store is based on </a:t>
            </a:r>
            <a:r>
              <a:rPr lang="en-US" sz="2000" dirty="0" err="1">
                <a:solidFill>
                  <a:schemeClr val="bg1"/>
                </a:solidFill>
              </a:rPr>
              <a:t>etcd</a:t>
            </a:r>
            <a:r>
              <a:rPr lang="en-US" sz="2000" dirty="0">
                <a:solidFill>
                  <a:schemeClr val="bg1"/>
                </a:solidFill>
              </a:rPr>
              <a:t>, the popular distributed, consistent and watchable key-value store.</a:t>
            </a:r>
          </a:p>
          <a:p>
            <a:r>
              <a:rPr lang="en-US" sz="2000" dirty="0">
                <a:solidFill>
                  <a:schemeClr val="bg1"/>
                </a:solidFill>
              </a:rPr>
              <a:t>You should take care to protect it and provide adequate ways to recover it</a:t>
            </a:r>
          </a:p>
          <a:p>
            <a:endParaRPr lang="en-US" sz="2000" dirty="0">
              <a:solidFill>
                <a:schemeClr val="bg1"/>
              </a:solidFill>
            </a:endParaRPr>
          </a:p>
          <a:p>
            <a:endParaRPr lang="en-US" sz="2000" dirty="0">
              <a:solidFill>
                <a:schemeClr val="bg1"/>
              </a:solidFill>
            </a:endParaRPr>
          </a:p>
        </p:txBody>
      </p:sp>
      <p:pic>
        <p:nvPicPr>
          <p:cNvPr id="5" name="Content Placeholder 4">
            <a:extLst>
              <a:ext uri="{FF2B5EF4-FFF2-40B4-BE49-F238E27FC236}">
                <a16:creationId xmlns:a16="http://schemas.microsoft.com/office/drawing/2014/main" id="{AECFE3F4-B9EC-4694-ACE8-F6F913FA652C}"/>
              </a:ext>
            </a:extLst>
          </p:cNvPr>
          <p:cNvPicPr>
            <a:picLocks noGrp="1" noChangeAspect="1"/>
          </p:cNvPicPr>
          <p:nvPr>
            <p:ph sz="half" idx="2"/>
          </p:nvPr>
        </p:nvPicPr>
        <p:blipFill>
          <a:blip r:embed="rId2"/>
          <a:stretch>
            <a:fillRect/>
          </a:stretch>
        </p:blipFill>
        <p:spPr>
          <a:xfrm>
            <a:off x="5297763" y="1473336"/>
            <a:ext cx="6250769" cy="3750461"/>
          </a:xfrm>
          <a:prstGeom prst="rect">
            <a:avLst/>
          </a:prstGeom>
        </p:spPr>
      </p:pic>
    </p:spTree>
    <p:extLst>
      <p:ext uri="{BB962C8B-B14F-4D97-AF65-F5344CB8AC3E}">
        <p14:creationId xmlns:p14="http://schemas.microsoft.com/office/powerpoint/2010/main" val="3781568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E9969-5BC7-4676-ABA4-BF6B4AFBAC5D}"/>
              </a:ext>
            </a:extLst>
          </p:cNvPr>
          <p:cNvSpPr>
            <a:spLocks noGrp="1"/>
          </p:cNvSpPr>
          <p:nvPr>
            <p:ph type="title"/>
          </p:nvPr>
        </p:nvSpPr>
        <p:spPr>
          <a:xfrm>
            <a:off x="643467" y="643467"/>
            <a:ext cx="3363974" cy="923631"/>
          </a:xfrm>
          <a:noFill/>
          <a:ln w="19050">
            <a:solidFill>
              <a:schemeClr val="bg1"/>
            </a:solidFill>
          </a:ln>
        </p:spPr>
        <p:txBody>
          <a:bodyPr vert="horz" wrap="square" lIns="91440" tIns="45720" rIns="91440" bIns="45720" rtlCol="0" anchor="ctr">
            <a:normAutofit/>
          </a:bodyPr>
          <a:lstStyle/>
          <a:p>
            <a:pPr algn="ctr"/>
            <a:r>
              <a:rPr lang="en-US" sz="2800" kern="1200" dirty="0">
                <a:solidFill>
                  <a:schemeClr val="bg1"/>
                </a:solidFill>
                <a:latin typeface="+mj-lt"/>
                <a:ea typeface="+mj-ea"/>
                <a:cs typeface="+mj-cs"/>
              </a:rPr>
              <a:t>Controller Manager</a:t>
            </a:r>
          </a:p>
        </p:txBody>
      </p:sp>
      <p:sp>
        <p:nvSpPr>
          <p:cNvPr id="3" name="Content Placeholder 2">
            <a:extLst>
              <a:ext uri="{FF2B5EF4-FFF2-40B4-BE49-F238E27FC236}">
                <a16:creationId xmlns:a16="http://schemas.microsoft.com/office/drawing/2014/main" id="{D0AED012-2BAC-4D1A-B5D6-4BF7F994A888}"/>
              </a:ext>
            </a:extLst>
          </p:cNvPr>
          <p:cNvSpPr>
            <a:spLocks noGrp="1"/>
          </p:cNvSpPr>
          <p:nvPr>
            <p:ph sz="half" idx="1"/>
          </p:nvPr>
        </p:nvSpPr>
        <p:spPr>
          <a:xfrm>
            <a:off x="643468" y="1828800"/>
            <a:ext cx="3363974" cy="4627756"/>
          </a:xfrm>
        </p:spPr>
        <p:txBody>
          <a:bodyPr vert="horz" lIns="91440" tIns="45720" rIns="91440" bIns="45720" rtlCol="0">
            <a:normAutofit/>
          </a:bodyPr>
          <a:lstStyle/>
          <a:p>
            <a:r>
              <a:rPr lang="en-US" sz="1800" dirty="0">
                <a:solidFill>
                  <a:schemeClr val="bg1"/>
                </a:solidFill>
              </a:rPr>
              <a:t>The controller manager (</a:t>
            </a:r>
            <a:r>
              <a:rPr lang="en-US" sz="1800" dirty="0" err="1">
                <a:solidFill>
                  <a:schemeClr val="bg1"/>
                </a:solidFill>
              </a:rPr>
              <a:t>kube</a:t>
            </a:r>
            <a:r>
              <a:rPr lang="en-US" sz="1800" dirty="0">
                <a:solidFill>
                  <a:schemeClr val="bg1"/>
                </a:solidFill>
              </a:rPr>
              <a:t>-controller-manager) is currently a bit of a monolith - it implements a few features and functions that’ll probably get split out and made pluggable in the future.</a:t>
            </a:r>
          </a:p>
          <a:p>
            <a:r>
              <a:rPr lang="en-US" sz="1800" dirty="0">
                <a:solidFill>
                  <a:schemeClr val="bg1"/>
                </a:solidFill>
              </a:rPr>
              <a:t>It includes things like the node controller, endpoints controller, namespace controller etc.</a:t>
            </a:r>
          </a:p>
          <a:p>
            <a:r>
              <a:rPr lang="en-US" sz="1800" dirty="0">
                <a:solidFill>
                  <a:schemeClr val="bg1"/>
                </a:solidFill>
              </a:rPr>
              <a:t>They tend to sit in loops and watch for changes – the aim of the game is to make sure the current state of the cluster matches the desired state</a:t>
            </a:r>
          </a:p>
          <a:p>
            <a:endParaRPr lang="en-US" sz="1400" dirty="0">
              <a:solidFill>
                <a:schemeClr val="bg1"/>
              </a:solidFill>
            </a:endParaRPr>
          </a:p>
        </p:txBody>
      </p:sp>
      <p:pic>
        <p:nvPicPr>
          <p:cNvPr id="5" name="Content Placeholder 4">
            <a:extLst>
              <a:ext uri="{FF2B5EF4-FFF2-40B4-BE49-F238E27FC236}">
                <a16:creationId xmlns:a16="http://schemas.microsoft.com/office/drawing/2014/main" id="{8DE5EC02-6992-48D9-98FB-4F80924604ED}"/>
              </a:ext>
            </a:extLst>
          </p:cNvPr>
          <p:cNvPicPr>
            <a:picLocks noGrp="1" noChangeAspect="1"/>
          </p:cNvPicPr>
          <p:nvPr>
            <p:ph sz="half" idx="2"/>
          </p:nvPr>
        </p:nvPicPr>
        <p:blipFill>
          <a:blip r:embed="rId2"/>
          <a:stretch>
            <a:fillRect/>
          </a:stretch>
        </p:blipFill>
        <p:spPr>
          <a:xfrm>
            <a:off x="5297763" y="1567098"/>
            <a:ext cx="6250769" cy="3562937"/>
          </a:xfrm>
          <a:prstGeom prst="rect">
            <a:avLst/>
          </a:prstGeom>
        </p:spPr>
      </p:pic>
    </p:spTree>
    <p:extLst>
      <p:ext uri="{BB962C8B-B14F-4D97-AF65-F5344CB8AC3E}">
        <p14:creationId xmlns:p14="http://schemas.microsoft.com/office/powerpoint/2010/main" val="212417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8EAEA-EF23-42EF-832C-CD7A43EC98A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What does Kubernetes mean </a:t>
            </a:r>
          </a:p>
        </p:txBody>
      </p:sp>
      <p:sp>
        <p:nvSpPr>
          <p:cNvPr id="3" name="Content Placeholder 2">
            <a:extLst>
              <a:ext uri="{FF2B5EF4-FFF2-40B4-BE49-F238E27FC236}">
                <a16:creationId xmlns:a16="http://schemas.microsoft.com/office/drawing/2014/main" id="{8147B17F-D78A-422C-B8EE-5C70FA2AA283}"/>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79D2F6"/>
                </a:solidFill>
              </a:rPr>
              <a:t>Greek for “pilot” or “Helmsman of a ship”</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sign&#10;&#10;Description automatically generated">
            <a:extLst>
              <a:ext uri="{FF2B5EF4-FFF2-40B4-BE49-F238E27FC236}">
                <a16:creationId xmlns:a16="http://schemas.microsoft.com/office/drawing/2014/main" id="{7E7AF9EA-53A9-4C0F-8F7A-0649BDBE1DDC}"/>
              </a:ext>
            </a:extLst>
          </p:cNvPr>
          <p:cNvPicPr>
            <a:picLocks noChangeAspect="1"/>
          </p:cNvPicPr>
          <p:nvPr/>
        </p:nvPicPr>
        <p:blipFill>
          <a:blip r:embed="rId2"/>
          <a:stretch>
            <a:fillRect/>
          </a:stretch>
        </p:blipFill>
        <p:spPr>
          <a:xfrm>
            <a:off x="1193496" y="2426818"/>
            <a:ext cx="3732059" cy="3997637"/>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furniture&#10;&#10;Description automatically generated">
            <a:extLst>
              <a:ext uri="{FF2B5EF4-FFF2-40B4-BE49-F238E27FC236}">
                <a16:creationId xmlns:a16="http://schemas.microsoft.com/office/drawing/2014/main" id="{BEADA5CE-E1F6-47BC-A52D-6B93E0A0B5D4}"/>
              </a:ext>
            </a:extLst>
          </p:cNvPr>
          <p:cNvPicPr>
            <a:picLocks noChangeAspect="1"/>
          </p:cNvPicPr>
          <p:nvPr/>
        </p:nvPicPr>
        <p:blipFill>
          <a:blip r:embed="rId3"/>
          <a:stretch>
            <a:fillRect/>
          </a:stretch>
        </p:blipFill>
        <p:spPr>
          <a:xfrm>
            <a:off x="6445073" y="3436751"/>
            <a:ext cx="5455917" cy="1977770"/>
          </a:xfrm>
          <a:prstGeom prst="rect">
            <a:avLst/>
          </a:prstGeom>
        </p:spPr>
      </p:pic>
    </p:spTree>
    <p:extLst>
      <p:ext uri="{BB962C8B-B14F-4D97-AF65-F5344CB8AC3E}">
        <p14:creationId xmlns:p14="http://schemas.microsoft.com/office/powerpoint/2010/main" val="3503879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10FBA-3537-4111-B3D8-859D34C6A9E0}"/>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The Scheduler</a:t>
            </a:r>
          </a:p>
        </p:txBody>
      </p:sp>
      <p:sp>
        <p:nvSpPr>
          <p:cNvPr id="3" name="Content Placeholder 2">
            <a:extLst>
              <a:ext uri="{FF2B5EF4-FFF2-40B4-BE49-F238E27FC236}">
                <a16:creationId xmlns:a16="http://schemas.microsoft.com/office/drawing/2014/main" id="{9A849F1C-E885-4B45-A03D-6F80E22A9D2D}"/>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a:solidFill>
                  <a:schemeClr val="bg1"/>
                </a:solidFill>
              </a:rPr>
              <a:t>At a high level, the scheduler (kube-scheduler) watches for new workloads and assigns them to nodes.</a:t>
            </a:r>
          </a:p>
          <a:p>
            <a:r>
              <a:rPr lang="en-US" sz="2000">
                <a:solidFill>
                  <a:schemeClr val="bg1"/>
                </a:solidFill>
              </a:rPr>
              <a:t>Behind the scenes, it does a lot of related tasks such as evaluating affinity and anti-affinity, constraints, and resource management.</a:t>
            </a:r>
          </a:p>
        </p:txBody>
      </p:sp>
      <p:pic>
        <p:nvPicPr>
          <p:cNvPr id="5" name="Content Placeholder 4">
            <a:extLst>
              <a:ext uri="{FF2B5EF4-FFF2-40B4-BE49-F238E27FC236}">
                <a16:creationId xmlns:a16="http://schemas.microsoft.com/office/drawing/2014/main" id="{DEDE71FF-22C8-4071-8DAA-50EDCE676158}"/>
              </a:ext>
            </a:extLst>
          </p:cNvPr>
          <p:cNvPicPr>
            <a:picLocks noGrp="1" noChangeAspect="1"/>
          </p:cNvPicPr>
          <p:nvPr>
            <p:ph sz="half" idx="2"/>
          </p:nvPr>
        </p:nvPicPr>
        <p:blipFill>
          <a:blip r:embed="rId3"/>
          <a:stretch>
            <a:fillRect/>
          </a:stretch>
        </p:blipFill>
        <p:spPr>
          <a:xfrm>
            <a:off x="5297763" y="2074972"/>
            <a:ext cx="6250769" cy="2547188"/>
          </a:xfrm>
          <a:prstGeom prst="rect">
            <a:avLst/>
          </a:prstGeom>
        </p:spPr>
      </p:pic>
    </p:spTree>
    <p:extLst>
      <p:ext uri="{BB962C8B-B14F-4D97-AF65-F5344CB8AC3E}">
        <p14:creationId xmlns:p14="http://schemas.microsoft.com/office/powerpoint/2010/main" val="1233113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B2387-B2DA-4062-A55D-4049F432D763}"/>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Components of Kubernetes Nodes</a:t>
            </a:r>
          </a:p>
        </p:txBody>
      </p:sp>
      <p:sp>
        <p:nvSpPr>
          <p:cNvPr id="3" name="Content Placeholder 2">
            <a:extLst>
              <a:ext uri="{FF2B5EF4-FFF2-40B4-BE49-F238E27FC236}">
                <a16:creationId xmlns:a16="http://schemas.microsoft.com/office/drawing/2014/main" id="{2EB1F400-1358-42F0-BA1B-5C1D7B72E4EF}"/>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a:solidFill>
                  <a:schemeClr val="bg1"/>
                </a:solidFill>
              </a:rPr>
              <a:t>Kubelet</a:t>
            </a:r>
          </a:p>
          <a:p>
            <a:r>
              <a:rPr lang="en-US" sz="2000">
                <a:solidFill>
                  <a:schemeClr val="bg1"/>
                </a:solidFill>
              </a:rPr>
              <a:t>Container Runtime</a:t>
            </a:r>
          </a:p>
          <a:p>
            <a:r>
              <a:rPr lang="en-US" sz="2000">
                <a:solidFill>
                  <a:schemeClr val="bg1"/>
                </a:solidFill>
              </a:rPr>
              <a:t>Kube-proxy</a:t>
            </a:r>
          </a:p>
        </p:txBody>
      </p:sp>
      <p:pic>
        <p:nvPicPr>
          <p:cNvPr id="5" name="Content Placeholder 4">
            <a:extLst>
              <a:ext uri="{FF2B5EF4-FFF2-40B4-BE49-F238E27FC236}">
                <a16:creationId xmlns:a16="http://schemas.microsoft.com/office/drawing/2014/main" id="{8438C0CD-8D55-4ED1-BE88-F958CD96CF45}"/>
              </a:ext>
            </a:extLst>
          </p:cNvPr>
          <p:cNvPicPr>
            <a:picLocks noGrp="1" noChangeAspect="1"/>
          </p:cNvPicPr>
          <p:nvPr>
            <p:ph sz="half" idx="2"/>
          </p:nvPr>
        </p:nvPicPr>
        <p:blipFill>
          <a:blip r:embed="rId2"/>
          <a:stretch>
            <a:fillRect/>
          </a:stretch>
        </p:blipFill>
        <p:spPr>
          <a:xfrm>
            <a:off x="5297763" y="824819"/>
            <a:ext cx="6250769" cy="5047494"/>
          </a:xfrm>
          <a:prstGeom prst="rect">
            <a:avLst/>
          </a:prstGeom>
        </p:spPr>
      </p:pic>
    </p:spTree>
    <p:extLst>
      <p:ext uri="{BB962C8B-B14F-4D97-AF65-F5344CB8AC3E}">
        <p14:creationId xmlns:p14="http://schemas.microsoft.com/office/powerpoint/2010/main" val="615484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288B1-BC84-4502-95DE-8D5ED67EBBBD}"/>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Kubelet</a:t>
            </a:r>
          </a:p>
        </p:txBody>
      </p:sp>
      <p:sp>
        <p:nvSpPr>
          <p:cNvPr id="3" name="Content Placeholder 2">
            <a:extLst>
              <a:ext uri="{FF2B5EF4-FFF2-40B4-BE49-F238E27FC236}">
                <a16:creationId xmlns:a16="http://schemas.microsoft.com/office/drawing/2014/main" id="{2D60A3D1-0BE2-40AE-A2CE-17B629CF5F22}"/>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dirty="0">
                <a:solidFill>
                  <a:schemeClr val="bg1"/>
                </a:solidFill>
              </a:rPr>
              <a:t>The </a:t>
            </a:r>
            <a:r>
              <a:rPr lang="en-US" sz="2000" dirty="0" err="1">
                <a:solidFill>
                  <a:schemeClr val="bg1"/>
                </a:solidFill>
              </a:rPr>
              <a:t>Kubelet</a:t>
            </a:r>
            <a:r>
              <a:rPr lang="en-US" sz="2000" dirty="0">
                <a:solidFill>
                  <a:schemeClr val="bg1"/>
                </a:solidFill>
              </a:rPr>
              <a:t> is the main Kubernetes agent that runs on all cluster nodes.</a:t>
            </a:r>
          </a:p>
          <a:p>
            <a:r>
              <a:rPr lang="en-US" sz="2000" dirty="0">
                <a:solidFill>
                  <a:schemeClr val="bg1"/>
                </a:solidFill>
              </a:rPr>
              <a:t>You install the </a:t>
            </a:r>
            <a:r>
              <a:rPr lang="en-US" sz="2000" dirty="0" err="1">
                <a:solidFill>
                  <a:schemeClr val="bg1"/>
                </a:solidFill>
              </a:rPr>
              <a:t>kubelet</a:t>
            </a:r>
            <a:r>
              <a:rPr lang="en-US" sz="2000" dirty="0">
                <a:solidFill>
                  <a:schemeClr val="bg1"/>
                </a:solidFill>
              </a:rPr>
              <a:t> on a Linux host and it registers the host with the cluster as a node.</a:t>
            </a:r>
          </a:p>
          <a:p>
            <a:r>
              <a:rPr lang="en-US" sz="2000" dirty="0">
                <a:solidFill>
                  <a:schemeClr val="bg1"/>
                </a:solidFill>
              </a:rPr>
              <a:t>Any time it sees one, it carries out the task and maintains a reporting channel back to the master.</a:t>
            </a:r>
          </a:p>
          <a:p>
            <a:endParaRPr lang="en-US" sz="2000" dirty="0">
              <a:solidFill>
                <a:schemeClr val="bg1"/>
              </a:solidFill>
            </a:endParaRPr>
          </a:p>
        </p:txBody>
      </p:sp>
      <p:pic>
        <p:nvPicPr>
          <p:cNvPr id="5" name="Content Placeholder 4">
            <a:extLst>
              <a:ext uri="{FF2B5EF4-FFF2-40B4-BE49-F238E27FC236}">
                <a16:creationId xmlns:a16="http://schemas.microsoft.com/office/drawing/2014/main" id="{D5777502-D058-4689-9977-B72D99E494E5}"/>
              </a:ext>
            </a:extLst>
          </p:cNvPr>
          <p:cNvPicPr>
            <a:picLocks noGrp="1" noChangeAspect="1"/>
          </p:cNvPicPr>
          <p:nvPr>
            <p:ph sz="half" idx="2"/>
          </p:nvPr>
        </p:nvPicPr>
        <p:blipFill>
          <a:blip r:embed="rId3"/>
          <a:stretch>
            <a:fillRect/>
          </a:stretch>
        </p:blipFill>
        <p:spPr>
          <a:xfrm>
            <a:off x="5297763" y="824819"/>
            <a:ext cx="6250769" cy="5047494"/>
          </a:xfrm>
          <a:prstGeom prst="rect">
            <a:avLst/>
          </a:prstGeom>
        </p:spPr>
      </p:pic>
    </p:spTree>
    <p:extLst>
      <p:ext uri="{BB962C8B-B14F-4D97-AF65-F5344CB8AC3E}">
        <p14:creationId xmlns:p14="http://schemas.microsoft.com/office/powerpoint/2010/main" val="1095007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A4D38-36FF-4D72-AB0A-18EFA22FA586}"/>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Container runtime</a:t>
            </a:r>
          </a:p>
        </p:txBody>
      </p:sp>
      <p:sp>
        <p:nvSpPr>
          <p:cNvPr id="3" name="Content Placeholder 2">
            <a:extLst>
              <a:ext uri="{FF2B5EF4-FFF2-40B4-BE49-F238E27FC236}">
                <a16:creationId xmlns:a16="http://schemas.microsoft.com/office/drawing/2014/main" id="{70493AA2-6ADC-4EC3-990C-F32D82060DF6}"/>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dirty="0">
                <a:solidFill>
                  <a:schemeClr val="bg1"/>
                </a:solidFill>
              </a:rPr>
              <a:t>The </a:t>
            </a:r>
            <a:r>
              <a:rPr lang="en-US" sz="2000" dirty="0" err="1">
                <a:solidFill>
                  <a:schemeClr val="bg1"/>
                </a:solidFill>
              </a:rPr>
              <a:t>Kubelet</a:t>
            </a:r>
            <a:r>
              <a:rPr lang="en-US" sz="2000" dirty="0">
                <a:solidFill>
                  <a:schemeClr val="bg1"/>
                </a:solidFill>
              </a:rPr>
              <a:t> needs to work with a container runtime to do all the container management stuff – things like pulling images and starting and stopping containers.</a:t>
            </a:r>
          </a:p>
          <a:p>
            <a:r>
              <a:rPr lang="en-US" sz="2000" dirty="0">
                <a:solidFill>
                  <a:schemeClr val="bg1"/>
                </a:solidFill>
              </a:rPr>
              <a:t>More often than not, the container runtime that Kubernetes uses is Docker.</a:t>
            </a:r>
          </a:p>
          <a:p>
            <a:endParaRPr lang="en-US" sz="2000" dirty="0">
              <a:solidFill>
                <a:schemeClr val="bg1"/>
              </a:solidFill>
            </a:endParaRPr>
          </a:p>
        </p:txBody>
      </p:sp>
      <p:pic>
        <p:nvPicPr>
          <p:cNvPr id="5" name="Content Placeholder 4">
            <a:extLst>
              <a:ext uri="{FF2B5EF4-FFF2-40B4-BE49-F238E27FC236}">
                <a16:creationId xmlns:a16="http://schemas.microsoft.com/office/drawing/2014/main" id="{98852827-3EE5-4A53-835B-1E2F9CCB6D91}"/>
              </a:ext>
            </a:extLst>
          </p:cNvPr>
          <p:cNvPicPr>
            <a:picLocks noGrp="1" noChangeAspect="1"/>
          </p:cNvPicPr>
          <p:nvPr>
            <p:ph sz="half" idx="2"/>
          </p:nvPr>
        </p:nvPicPr>
        <p:blipFill>
          <a:blip r:embed="rId2"/>
          <a:stretch>
            <a:fillRect/>
          </a:stretch>
        </p:blipFill>
        <p:spPr>
          <a:xfrm>
            <a:off x="5297763" y="824819"/>
            <a:ext cx="6250769" cy="5047494"/>
          </a:xfrm>
          <a:prstGeom prst="rect">
            <a:avLst/>
          </a:prstGeom>
        </p:spPr>
      </p:pic>
    </p:spTree>
    <p:extLst>
      <p:ext uri="{BB962C8B-B14F-4D97-AF65-F5344CB8AC3E}">
        <p14:creationId xmlns:p14="http://schemas.microsoft.com/office/powerpoint/2010/main" val="3166794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F8F4F-ADD6-448A-AB19-F758CECCBF3D}"/>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chor="ctr">
            <a:normAutofit/>
          </a:bodyPr>
          <a:lstStyle/>
          <a:p>
            <a:pPr algn="ctr"/>
            <a:r>
              <a:rPr lang="en-US" sz="2800" kern="1200">
                <a:solidFill>
                  <a:schemeClr val="bg1"/>
                </a:solidFill>
                <a:latin typeface="+mj-lt"/>
                <a:ea typeface="+mj-ea"/>
                <a:cs typeface="+mj-cs"/>
              </a:rPr>
              <a:t>Kube-proxy</a:t>
            </a:r>
            <a:br>
              <a:rPr lang="en-US" sz="2800" kern="1200">
                <a:solidFill>
                  <a:schemeClr val="bg1"/>
                </a:solidFill>
                <a:latin typeface="+mj-lt"/>
                <a:ea typeface="+mj-ea"/>
                <a:cs typeface="+mj-cs"/>
              </a:rPr>
            </a:br>
            <a:endParaRPr lang="en-US" sz="2800" kern="120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44C70C1E-CD2E-45D2-832D-CF6416BC8D4A}"/>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sz="2000" dirty="0">
                <a:solidFill>
                  <a:schemeClr val="bg1"/>
                </a:solidFill>
              </a:rPr>
              <a:t>This is like the network brains of the node.</a:t>
            </a:r>
          </a:p>
          <a:p>
            <a:r>
              <a:rPr lang="en-US" sz="2000" dirty="0">
                <a:solidFill>
                  <a:schemeClr val="bg1"/>
                </a:solidFill>
              </a:rPr>
              <a:t>One of its jobs is to make sure that every Pod gets its own unique IP address.</a:t>
            </a:r>
          </a:p>
          <a:p>
            <a:r>
              <a:rPr lang="en-US" sz="2000" dirty="0">
                <a:solidFill>
                  <a:schemeClr val="bg1"/>
                </a:solidFill>
              </a:rPr>
              <a:t>It also does lightweight load-balancing on the node.</a:t>
            </a:r>
          </a:p>
          <a:p>
            <a:pPr marL="0"/>
            <a:endParaRPr lang="en-US" sz="2000" dirty="0">
              <a:solidFill>
                <a:schemeClr val="bg1"/>
              </a:solidFill>
            </a:endParaRPr>
          </a:p>
        </p:txBody>
      </p:sp>
      <p:pic>
        <p:nvPicPr>
          <p:cNvPr id="5" name="Content Placeholder 4">
            <a:extLst>
              <a:ext uri="{FF2B5EF4-FFF2-40B4-BE49-F238E27FC236}">
                <a16:creationId xmlns:a16="http://schemas.microsoft.com/office/drawing/2014/main" id="{C560FD49-C813-41EF-8D45-875CC7321DBC}"/>
              </a:ext>
            </a:extLst>
          </p:cNvPr>
          <p:cNvPicPr>
            <a:picLocks noGrp="1" noChangeAspect="1"/>
          </p:cNvPicPr>
          <p:nvPr>
            <p:ph sz="half" idx="2"/>
          </p:nvPr>
        </p:nvPicPr>
        <p:blipFill>
          <a:blip r:embed="rId3"/>
          <a:stretch>
            <a:fillRect/>
          </a:stretch>
        </p:blipFill>
        <p:spPr>
          <a:xfrm>
            <a:off x="5297763" y="824819"/>
            <a:ext cx="6250769" cy="5047494"/>
          </a:xfrm>
          <a:prstGeom prst="rect">
            <a:avLst/>
          </a:prstGeom>
        </p:spPr>
      </p:pic>
    </p:spTree>
    <p:extLst>
      <p:ext uri="{BB962C8B-B14F-4D97-AF65-F5344CB8AC3E}">
        <p14:creationId xmlns:p14="http://schemas.microsoft.com/office/powerpoint/2010/main" val="156142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61BF-0E32-42B5-B803-EFC18A2A5992}"/>
              </a:ext>
            </a:extLst>
          </p:cNvPr>
          <p:cNvSpPr>
            <a:spLocks noGrp="1"/>
          </p:cNvSpPr>
          <p:nvPr>
            <p:ph type="title"/>
          </p:nvPr>
        </p:nvSpPr>
        <p:spPr>
          <a:xfrm>
            <a:off x="1571811" y="1573586"/>
            <a:ext cx="9122584" cy="1325563"/>
          </a:xfrm>
        </p:spPr>
        <p:txBody>
          <a:bodyPr>
            <a:normAutofit/>
          </a:bodyPr>
          <a:lstStyle/>
          <a:p>
            <a:r>
              <a:rPr lang="en-US" dirty="0"/>
              <a:t>What is Kubernetes?				</a:t>
            </a:r>
          </a:p>
        </p:txBody>
      </p:sp>
      <p:sp>
        <p:nvSpPr>
          <p:cNvPr id="3" name="Content Placeholder 2">
            <a:extLst>
              <a:ext uri="{FF2B5EF4-FFF2-40B4-BE49-F238E27FC236}">
                <a16:creationId xmlns:a16="http://schemas.microsoft.com/office/drawing/2014/main" id="{739792DD-8BB8-4FAC-ADEA-0162EB10792E}"/>
              </a:ext>
            </a:extLst>
          </p:cNvPr>
          <p:cNvSpPr>
            <a:spLocks noGrp="1"/>
          </p:cNvSpPr>
          <p:nvPr>
            <p:ph idx="1"/>
          </p:nvPr>
        </p:nvSpPr>
        <p:spPr>
          <a:xfrm>
            <a:off x="1571811" y="3060017"/>
            <a:ext cx="6066118" cy="2438546"/>
          </a:xfrm>
        </p:spPr>
        <p:txBody>
          <a:bodyPr>
            <a:normAutofit/>
          </a:bodyPr>
          <a:lstStyle/>
          <a:p>
            <a:r>
              <a:rPr lang="en-US" sz="2000" dirty="0"/>
              <a:t>Originally sprung out of decades of container experience from inside Google (Borg, Omega, LMCTFY, etc.) </a:t>
            </a:r>
          </a:p>
          <a:p>
            <a:r>
              <a:rPr lang="en-US" sz="2000" dirty="0"/>
              <a:t>Independent OSS project within the CNCF </a:t>
            </a:r>
          </a:p>
          <a:p>
            <a:r>
              <a:rPr lang="en-US" sz="2000" dirty="0"/>
              <a:t>Production ready since July 2015. </a:t>
            </a:r>
          </a:p>
          <a:p>
            <a:r>
              <a:rPr lang="en-US" sz="2000" dirty="0"/>
              <a:t>Automates deployment, scaling, and management of application containers</a:t>
            </a:r>
          </a:p>
        </p:txBody>
      </p:sp>
      <p:sp>
        <p:nvSpPr>
          <p:cNvPr id="9"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1"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4" name="Picture 3">
            <a:extLst>
              <a:ext uri="{FF2B5EF4-FFF2-40B4-BE49-F238E27FC236}">
                <a16:creationId xmlns:a16="http://schemas.microsoft.com/office/drawing/2014/main" id="{F30025C5-C96A-4FB5-BEA8-0EBD917F9032}"/>
              </a:ext>
            </a:extLst>
          </p:cNvPr>
          <p:cNvPicPr>
            <a:picLocks noChangeAspect="1"/>
          </p:cNvPicPr>
          <p:nvPr/>
        </p:nvPicPr>
        <p:blipFill>
          <a:blip r:embed="rId2"/>
          <a:stretch>
            <a:fillRect/>
          </a:stretch>
        </p:blipFill>
        <p:spPr>
          <a:xfrm>
            <a:off x="8334893" y="3191551"/>
            <a:ext cx="2176570" cy="2194559"/>
          </a:xfrm>
          <a:prstGeom prst="rect">
            <a:avLst/>
          </a:prstGeom>
        </p:spPr>
      </p:pic>
    </p:spTree>
    <p:extLst>
      <p:ext uri="{BB962C8B-B14F-4D97-AF65-F5344CB8AC3E}">
        <p14:creationId xmlns:p14="http://schemas.microsoft.com/office/powerpoint/2010/main" val="233742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0F9CD7E-FBAD-4268-8AFD-8BA6F0C0D427}"/>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Kubernetes Principles of operations</a:t>
            </a:r>
          </a:p>
        </p:txBody>
      </p:sp>
      <p:graphicFrame>
        <p:nvGraphicFramePr>
          <p:cNvPr id="12" name="Content Placeholder 2">
            <a:extLst>
              <a:ext uri="{FF2B5EF4-FFF2-40B4-BE49-F238E27FC236}">
                <a16:creationId xmlns:a16="http://schemas.microsoft.com/office/drawing/2014/main" id="{20DDBF4A-5944-42D0-B053-049F7CB70F92}"/>
              </a:ext>
            </a:extLst>
          </p:cNvPr>
          <p:cNvGraphicFramePr>
            <a:graphicFrameLocks noGrp="1"/>
          </p:cNvGraphicFramePr>
          <p:nvPr>
            <p:ph idx="1"/>
            <p:extLst>
              <p:ext uri="{D42A27DB-BD31-4B8C-83A1-F6EECF244321}">
                <p14:modId xmlns:p14="http://schemas.microsoft.com/office/powerpoint/2010/main" val="711785738"/>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524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AE7C7D-3FD6-425F-AB93-1FB75B4F62D6}"/>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sz="4400">
                <a:solidFill>
                  <a:srgbClr val="FFFFFF"/>
                </a:solidFill>
              </a:rPr>
              <a:t>Kubernetes from 40K feet</a:t>
            </a:r>
          </a:p>
        </p:txBody>
      </p:sp>
      <p:pic>
        <p:nvPicPr>
          <p:cNvPr id="5" name="Picture 4">
            <a:extLst>
              <a:ext uri="{FF2B5EF4-FFF2-40B4-BE49-F238E27FC236}">
                <a16:creationId xmlns:a16="http://schemas.microsoft.com/office/drawing/2014/main" id="{24DFB1E3-4463-4660-A302-F15081B57B2C}"/>
              </a:ext>
            </a:extLst>
          </p:cNvPr>
          <p:cNvPicPr>
            <a:picLocks noChangeAspect="1"/>
          </p:cNvPicPr>
          <p:nvPr/>
        </p:nvPicPr>
        <p:blipFill rotWithShape="1">
          <a:blip r:embed="rId2"/>
          <a:srcRect l="19667" r="2144"/>
          <a:stretch/>
        </p:blipFill>
        <p:spPr>
          <a:xfrm>
            <a:off x="327547" y="321733"/>
            <a:ext cx="7058306" cy="4107392"/>
          </a:xfrm>
          <a:prstGeom prst="rect">
            <a:avLst/>
          </a:prstGeom>
        </p:spPr>
      </p:pic>
      <p:sp>
        <p:nvSpPr>
          <p:cNvPr id="15"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E80DCDCF-E9CC-4F09-8A2C-36066AA4CB81}"/>
              </a:ext>
            </a:extLst>
          </p:cNvPr>
          <p:cNvSpPr>
            <a:spLocks noGrp="1"/>
          </p:cNvSpPr>
          <p:nvPr>
            <p:ph type="body" sz="half" idx="2"/>
          </p:nvPr>
        </p:nvSpPr>
        <p:spPr>
          <a:xfrm>
            <a:off x="8029319" y="917725"/>
            <a:ext cx="3424739" cy="4852362"/>
          </a:xfrm>
        </p:spPr>
        <p:txBody>
          <a:bodyPr vert="horz" lIns="91440" tIns="45720" rIns="91440" bIns="45720" rtlCol="0" anchor="ctr">
            <a:normAutofit/>
          </a:bodyPr>
          <a:lstStyle/>
          <a:p>
            <a:pPr marL="342900" indent="-228600">
              <a:buFont typeface="Arial" panose="020B0604020202020204" pitchFamily="34" charset="0"/>
              <a:buChar char="•"/>
            </a:pPr>
            <a:r>
              <a:rPr lang="en-US" sz="2000">
                <a:solidFill>
                  <a:srgbClr val="FFFFFF"/>
                </a:solidFill>
              </a:rPr>
              <a:t>At the highest level, Kubernetes is an orchestrator of containerized apps.</a:t>
            </a:r>
          </a:p>
          <a:p>
            <a:pPr marL="342900" indent="-228600">
              <a:buFont typeface="Arial" panose="020B0604020202020204" pitchFamily="34" charset="0"/>
              <a:buChar char="•"/>
            </a:pPr>
            <a:r>
              <a:rPr lang="en-US" sz="2000">
                <a:solidFill>
                  <a:srgbClr val="FFFFFF"/>
                </a:solidFill>
              </a:rPr>
              <a:t>Ideally microservice apps. Microservice app is just a fancy name for an application that’s made of lots of small and independent parts</a:t>
            </a:r>
          </a:p>
          <a:p>
            <a:pPr marL="342900" indent="-228600">
              <a:buFont typeface="Arial" panose="020B0604020202020204" pitchFamily="34" charset="0"/>
              <a:buChar char="•"/>
            </a:pPr>
            <a:r>
              <a:rPr lang="en-US" sz="2000">
                <a:solidFill>
                  <a:srgbClr val="FFFFFF"/>
                </a:solidFill>
              </a:rPr>
              <a:t>These small independent services work together to create a meaningful/useful app.</a:t>
            </a:r>
          </a:p>
        </p:txBody>
      </p:sp>
    </p:spTree>
    <p:extLst>
      <p:ext uri="{BB962C8B-B14F-4D97-AF65-F5344CB8AC3E}">
        <p14:creationId xmlns:p14="http://schemas.microsoft.com/office/powerpoint/2010/main" val="257217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00F8A-F89E-4ACE-B846-13A7F627A94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Quick analogy to understand kubernetes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1091C84-93A1-4CA3-A241-F7BBDDC17505}"/>
              </a:ext>
            </a:extLst>
          </p:cNvPr>
          <p:cNvPicPr>
            <a:picLocks noGrp="1" noChangeAspect="1"/>
          </p:cNvPicPr>
          <p:nvPr>
            <p:ph sz="half" idx="1"/>
          </p:nvPr>
        </p:nvPicPr>
        <p:blipFill>
          <a:blip r:embed="rId3"/>
          <a:stretch>
            <a:fillRect/>
          </a:stretch>
        </p:blipFill>
        <p:spPr>
          <a:xfrm>
            <a:off x="441147" y="2426818"/>
            <a:ext cx="5236756"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07D3B995-2FB0-46FC-8CD8-20B56A7D1106}"/>
              </a:ext>
            </a:extLst>
          </p:cNvPr>
          <p:cNvPicPr>
            <a:picLocks noGrp="1" noChangeAspect="1"/>
          </p:cNvPicPr>
          <p:nvPr>
            <p:ph sz="half" idx="2"/>
          </p:nvPr>
        </p:nvPicPr>
        <p:blipFill>
          <a:blip r:embed="rId4"/>
          <a:stretch>
            <a:fillRect/>
          </a:stretch>
        </p:blipFill>
        <p:spPr>
          <a:xfrm>
            <a:off x="6445073" y="2604707"/>
            <a:ext cx="5455917" cy="3641858"/>
          </a:xfrm>
          <a:prstGeom prst="rect">
            <a:avLst/>
          </a:prstGeom>
        </p:spPr>
      </p:pic>
    </p:spTree>
    <p:extLst>
      <p:ext uri="{BB962C8B-B14F-4D97-AF65-F5344CB8AC3E}">
        <p14:creationId xmlns:p14="http://schemas.microsoft.com/office/powerpoint/2010/main" val="209138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15344-842D-4C09-BA9B-6031DD7E1202}"/>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Role of Coach in football team</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893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CFE3E4-4CBC-4F6C-A383-80335DE8665B}"/>
              </a:ext>
            </a:extLst>
          </p:cNvPr>
          <p:cNvSpPr>
            <a:spLocks noGrp="1"/>
          </p:cNvSpPr>
          <p:nvPr>
            <p:ph type="title"/>
          </p:nvPr>
        </p:nvSpPr>
        <p:spPr>
          <a:xfrm>
            <a:off x="863029" y="1012004"/>
            <a:ext cx="3416158" cy="4795408"/>
          </a:xfrm>
        </p:spPr>
        <p:txBody>
          <a:bodyPr>
            <a:normAutofit/>
          </a:bodyPr>
          <a:lstStyle/>
          <a:p>
            <a:r>
              <a:rPr lang="en-US">
                <a:solidFill>
                  <a:srgbClr val="FFFFFF"/>
                </a:solidFill>
              </a:rPr>
              <a:t>Microservices apps in Kubernetes world</a:t>
            </a:r>
          </a:p>
        </p:txBody>
      </p:sp>
      <p:graphicFrame>
        <p:nvGraphicFramePr>
          <p:cNvPr id="17" name="Content Placeholder 2">
            <a:extLst>
              <a:ext uri="{FF2B5EF4-FFF2-40B4-BE49-F238E27FC236}">
                <a16:creationId xmlns:a16="http://schemas.microsoft.com/office/drawing/2014/main" id="{4FFBDFD2-0A47-4DDB-89B1-C1AEA72E5B8B}"/>
              </a:ext>
            </a:extLst>
          </p:cNvPr>
          <p:cNvGraphicFramePr>
            <a:graphicFrameLocks noGrp="1"/>
          </p:cNvGraphicFramePr>
          <p:nvPr>
            <p:ph idx="1"/>
            <p:extLst>
              <p:ext uri="{D42A27DB-BD31-4B8C-83A1-F6EECF244321}">
                <p14:modId xmlns:p14="http://schemas.microsoft.com/office/powerpoint/2010/main" val="125667354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561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1543</Words>
  <Application>Microsoft Office PowerPoint</Application>
  <PresentationFormat>Widescreen</PresentationFormat>
  <Paragraphs>149</Paragraphs>
  <Slides>34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Introduction to Kubernetes       $ whoami -  Shashank Pai  </vt:lpstr>
      <vt:lpstr>Kubernetes Background</vt:lpstr>
      <vt:lpstr>What does Kubernetes mean </vt:lpstr>
      <vt:lpstr>What is Kubernetes?    </vt:lpstr>
      <vt:lpstr>Kubernetes Principles of operations</vt:lpstr>
      <vt:lpstr>Kubernetes from 40K feet</vt:lpstr>
      <vt:lpstr>Quick analogy to understand kubernetes</vt:lpstr>
      <vt:lpstr>Role of Coach in football team</vt:lpstr>
      <vt:lpstr>Microservices apps in Kubernetes world</vt:lpstr>
      <vt:lpstr>Orchestration</vt:lpstr>
      <vt:lpstr>What is Pod</vt:lpstr>
      <vt:lpstr>Pods and Containers</vt:lpstr>
      <vt:lpstr>Core Objects</vt:lpstr>
      <vt:lpstr>Namespaces</vt:lpstr>
      <vt:lpstr>Pods</vt:lpstr>
      <vt:lpstr>Labels</vt:lpstr>
      <vt:lpstr>Label Example</vt:lpstr>
      <vt:lpstr>Selectors</vt:lpstr>
      <vt:lpstr>PowerPoint Presentation</vt:lpstr>
      <vt:lpstr>Services</vt:lpstr>
      <vt:lpstr>Connecting pods to services </vt:lpstr>
      <vt:lpstr>Connecting pods to services </vt:lpstr>
      <vt:lpstr>Deployments</vt:lpstr>
      <vt:lpstr>Masters and Nodes</vt:lpstr>
      <vt:lpstr>Masters (control plane)</vt:lpstr>
      <vt:lpstr>Master(Control Plane) components</vt:lpstr>
      <vt:lpstr>API Server </vt:lpstr>
      <vt:lpstr>The Cluster Store</vt:lpstr>
      <vt:lpstr>Controller Manager</vt:lpstr>
      <vt:lpstr>The Scheduler</vt:lpstr>
      <vt:lpstr>Components of Kubernetes Nodes</vt:lpstr>
      <vt:lpstr>Kubelet</vt:lpstr>
      <vt:lpstr>Container runtime</vt:lpstr>
      <vt:lpstr>Kube-proxy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Kubernetes       $ whoami -  Shashank Pai  </dc:title>
  <dc:creator>Shashank Pai</dc:creator>
  <cp:lastModifiedBy>Shashank Pai</cp:lastModifiedBy>
  <cp:revision>1</cp:revision>
  <dcterms:created xsi:type="dcterms:W3CDTF">2019-07-01T07:46:23Z</dcterms:created>
  <dcterms:modified xsi:type="dcterms:W3CDTF">2019-07-01T07:46:45Z</dcterms:modified>
</cp:coreProperties>
</file>