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Nunito"/>
      <p:regular r:id="rId54"/>
      <p:bold r:id="rId55"/>
      <p:italic r:id="rId56"/>
      <p:boldItalic r:id="rId57"/>
    </p:embeddedFont>
    <p:embeddedFont>
      <p:font typeface="Fira Sans Extra Condensed Medium"/>
      <p:regular r:id="rId58"/>
      <p:bold r:id="rId59"/>
      <p:italic r:id="rId60"/>
      <p:boldItalic r:id="rId61"/>
    </p:embeddedFont>
    <p:embeddedFont>
      <p:font typeface="Maven Pro"/>
      <p:regular r:id="rId62"/>
      <p:bold r:id="rId63"/>
    </p:embeddedFont>
    <p:embeddedFont>
      <p:font typeface="Average"/>
      <p:regular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avenPro-regular.fntdata"/><Relationship Id="rId61" Type="http://schemas.openxmlformats.org/officeDocument/2006/relationships/font" Target="fonts/FiraSansExtraCondensedMedium-boldItalic.fntdata"/><Relationship Id="rId20" Type="http://schemas.openxmlformats.org/officeDocument/2006/relationships/slide" Target="slides/slide14.xml"/><Relationship Id="rId64" Type="http://schemas.openxmlformats.org/officeDocument/2006/relationships/font" Target="fonts/Average-regular.fntdata"/><Relationship Id="rId63" Type="http://schemas.openxmlformats.org/officeDocument/2006/relationships/font" Target="fonts/MavenPro-bold.fntdata"/><Relationship Id="rId22" Type="http://schemas.openxmlformats.org/officeDocument/2006/relationships/slide" Target="slides/slide16.xml"/><Relationship Id="rId66" Type="http://schemas.openxmlformats.org/officeDocument/2006/relationships/font" Target="fonts/Oswald-bold.fntdata"/><Relationship Id="rId21" Type="http://schemas.openxmlformats.org/officeDocument/2006/relationships/slide" Target="slides/slide15.xml"/><Relationship Id="rId65" Type="http://schemas.openxmlformats.org/officeDocument/2006/relationships/font" Target="fonts/Oswa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Medium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Nunito-bold.fntdata"/><Relationship Id="rId10" Type="http://schemas.openxmlformats.org/officeDocument/2006/relationships/slide" Target="slides/slide4.xml"/><Relationship Id="rId54" Type="http://schemas.openxmlformats.org/officeDocument/2006/relationships/font" Target="fonts/Nunito-regular.fntdata"/><Relationship Id="rId13" Type="http://schemas.openxmlformats.org/officeDocument/2006/relationships/slide" Target="slides/slide7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6.xml"/><Relationship Id="rId56" Type="http://schemas.openxmlformats.org/officeDocument/2006/relationships/font" Target="fonts/Nunito-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Medium-bold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080c138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080c138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080c138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e080c138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080c138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e080c138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080c138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080c138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e080c138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e080c138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080c138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080c138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080c1388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e080c1388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080c1388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e080c1388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080c1388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080c1388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e080c138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e080c138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080c13755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080c13755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080c1388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e080c1388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080c1388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e080c1388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080c138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080c138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e080c138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e080c138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080c138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e080c138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080c1388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080c138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e080c138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e080c138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080c1388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e080c1388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e080c138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e080c138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e080c1388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e080c1388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6ccb634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6ccb634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080c1388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e080c1388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080c1388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e080c1388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080c1388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080c1388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e080c1388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e080c1388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080c1388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e080c1388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080c1388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e080c1388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e080c1388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e080c1388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080c1388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e080c1388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e080c1388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e080c1388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e080c138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e080c138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6ccb6346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6ccb6346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e080c1388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e080c1388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e080c1388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e080c1388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080c1388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e080c1388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a7e9c821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a7e9c821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080c13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080c13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080c138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e080c138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080c138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080c138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080c138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e080c138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080c138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080c138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" name="Google Shape;7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80" name="Google Shape;8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3" name="Google Shape;8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8" name="Google Shape;8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2" name="Google Shape;102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5" name="Google Shape;105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9" name="Google Shape;109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6" name="Google Shape;136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3" name="Google Shape;14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1" name="Google Shape;15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5" name="Google Shape;16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9" name="Google Shape;16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73" name="Google Shape;17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9" name="Google Shape;17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7" name="Google Shape;18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0" name="Google Shape;21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14" name="Google Shape;21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5" name="Google Shape;22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5" name="Google Shape;24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9" name="Google Shape;25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0" name="Google Shape;27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9" name="Google Shape;27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0" name="Google Shape;29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94" name="Google Shape;29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0" name="Google Shape;31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14" name="Google Shape;31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researchgate.net/publication/364733005_Cellular_Automata_Temporal_Stochasticity_and_Computability" TargetMode="External"/><Relationship Id="rId4" Type="http://schemas.openxmlformats.org/officeDocument/2006/relationships/hyperlink" Target="https://arxiv.org/abs/2210.13971" TargetMode="External"/><Relationship Id="rId11" Type="http://schemas.openxmlformats.org/officeDocument/2006/relationships/hyperlink" Target="https://arxiv.org/abs/2210.13971" TargetMode="External"/><Relationship Id="rId10" Type="http://schemas.openxmlformats.org/officeDocument/2006/relationships/hyperlink" Target="https://arxiv.org/abs/2210.13971" TargetMode="External"/><Relationship Id="rId12" Type="http://schemas.openxmlformats.org/officeDocument/2006/relationships/hyperlink" Target="https://arxiv.org/abs/2210.13971" TargetMode="External"/><Relationship Id="rId9" Type="http://schemas.openxmlformats.org/officeDocument/2006/relationships/hyperlink" Target="https://arxiv.org/abs/2210.13971" TargetMode="External"/><Relationship Id="rId5" Type="http://schemas.openxmlformats.org/officeDocument/2006/relationships/hyperlink" Target="https://arxiv.org/abs/2210.13971" TargetMode="External"/><Relationship Id="rId6" Type="http://schemas.openxmlformats.org/officeDocument/2006/relationships/hyperlink" Target="https://arxiv.org/abs/2210.13971" TargetMode="External"/><Relationship Id="rId7" Type="http://schemas.openxmlformats.org/officeDocument/2006/relationships/hyperlink" Target="https://arxiv.org/abs/2210.13971" TargetMode="External"/><Relationship Id="rId8" Type="http://schemas.openxmlformats.org/officeDocument/2006/relationships/hyperlink" Target="https://arxiv.org/abs/2210.13971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ctrTitle"/>
          </p:nvPr>
        </p:nvSpPr>
        <p:spPr>
          <a:xfrm>
            <a:off x="671250" y="583325"/>
            <a:ext cx="7801500" cy="22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348"/>
              <a:buNone/>
            </a:pPr>
            <a:r>
              <a:rPr lang="en" sz="362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3620">
                <a:latin typeface="Verdana"/>
                <a:ea typeface="Verdana"/>
                <a:cs typeface="Verdana"/>
                <a:sym typeface="Verdana"/>
              </a:rPr>
              <a:t>Project Presentation </a:t>
            </a:r>
            <a:endParaRPr sz="362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348"/>
              <a:buNone/>
            </a:pPr>
            <a:r>
              <a:rPr lang="en" sz="3620">
                <a:latin typeface="Verdana"/>
                <a:ea typeface="Verdana"/>
                <a:cs typeface="Verdana"/>
                <a:sym typeface="Verdana"/>
              </a:rPr>
              <a:t>On         </a:t>
            </a:r>
            <a:endParaRPr sz="362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5505"/>
              <a:buNone/>
            </a:pPr>
            <a:r>
              <a:rPr lang="en" sz="2175">
                <a:latin typeface="Verdana"/>
                <a:ea typeface="Verdana"/>
                <a:cs typeface="Verdana"/>
                <a:sym typeface="Verdana"/>
              </a:rPr>
              <a:t>          Exploring </a:t>
            </a:r>
            <a:r>
              <a:rPr lang="en" sz="2175">
                <a:latin typeface="Verdana"/>
                <a:ea typeface="Verdana"/>
                <a:cs typeface="Verdana"/>
                <a:sym typeface="Verdana"/>
              </a:rPr>
              <a:t>optimization problems on</a:t>
            </a:r>
            <a:r>
              <a:rPr lang="en" sz="2175">
                <a:latin typeface="Verdana"/>
                <a:ea typeface="Verdana"/>
                <a:cs typeface="Verdana"/>
                <a:sym typeface="Verdana"/>
              </a:rPr>
              <a:t> Cayley Tree:</a:t>
            </a:r>
            <a:endParaRPr sz="217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5505"/>
              <a:buNone/>
            </a:pPr>
            <a:r>
              <a:rPr lang="en" sz="2175">
                <a:latin typeface="Verdana"/>
                <a:ea typeface="Verdana"/>
                <a:cs typeface="Verdana"/>
                <a:sym typeface="Verdana"/>
              </a:rPr>
              <a:t>Theory and Experiments </a:t>
            </a:r>
            <a:endParaRPr sz="217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348"/>
              <a:buNone/>
            </a:pPr>
            <a:r>
              <a:t/>
            </a:r>
            <a:endParaRPr sz="36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25"/>
          <p:cNvSpPr txBox="1"/>
          <p:nvPr>
            <p:ph idx="1" type="subTitle"/>
          </p:nvPr>
        </p:nvSpPr>
        <p:spPr>
          <a:xfrm>
            <a:off x="2211925" y="3177050"/>
            <a:ext cx="59859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948"/>
              <a:buNone/>
            </a:pPr>
            <a:r>
              <a:rPr lang="en" sz="1642"/>
              <a:t>                                         </a:t>
            </a:r>
            <a:r>
              <a:rPr b="1" lang="en" sz="1542">
                <a:latin typeface="Verdana"/>
                <a:ea typeface="Verdana"/>
                <a:cs typeface="Verdana"/>
                <a:sym typeface="Verdana"/>
              </a:rPr>
              <a:t>Contributed By :</a:t>
            </a:r>
            <a:endParaRPr b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lang="en" sz="1542">
                <a:latin typeface="Verdana"/>
                <a:ea typeface="Verdana"/>
                <a:cs typeface="Verdana"/>
                <a:sym typeface="Verdana"/>
              </a:rPr>
              <a:t>                           </a:t>
            </a: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Pravin Kumar - 2020itb093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 Panyam Hema - 2020itb103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                           Ramavath Nokshith- 2020itb086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948"/>
              <a:buNone/>
            </a:pPr>
            <a:r>
              <a:t/>
            </a:r>
            <a:endParaRPr sz="1642"/>
          </a:p>
        </p:txBody>
      </p:sp>
      <p:sp>
        <p:nvSpPr>
          <p:cNvPr id="329" name="Google Shape;329;p25"/>
          <p:cNvSpPr txBox="1"/>
          <p:nvPr>
            <p:ph idx="1" type="subTitle"/>
          </p:nvPr>
        </p:nvSpPr>
        <p:spPr>
          <a:xfrm>
            <a:off x="-1153150" y="3177050"/>
            <a:ext cx="59859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948"/>
              <a:buNone/>
            </a:pPr>
            <a:r>
              <a:rPr lang="en" sz="1642"/>
              <a:t>                                         </a:t>
            </a:r>
            <a:r>
              <a:rPr b="1" lang="en" sz="1542">
                <a:latin typeface="Verdana"/>
                <a:ea typeface="Verdana"/>
                <a:cs typeface="Verdana"/>
                <a:sym typeface="Verdana"/>
              </a:rPr>
              <a:t>Under Guidance</a:t>
            </a:r>
            <a:r>
              <a:rPr b="1" lang="en" sz="1542">
                <a:latin typeface="Verdana"/>
                <a:ea typeface="Verdana"/>
                <a:cs typeface="Verdana"/>
                <a:sym typeface="Verdana"/>
              </a:rPr>
              <a:t> :</a:t>
            </a:r>
            <a:endParaRPr b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lang="en" sz="1542">
                <a:latin typeface="Verdana"/>
                <a:ea typeface="Verdana"/>
                <a:cs typeface="Verdana"/>
                <a:sym typeface="Verdana"/>
              </a:rPr>
              <a:t>                                </a:t>
            </a: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Dr. Sukanta Das</a:t>
            </a: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 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			      Associate Professor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946"/>
              <a:buNone/>
            </a:pPr>
            <a:r>
              <a:rPr i="1" lang="en" sz="1542">
                <a:latin typeface="Verdana"/>
                <a:ea typeface="Verdana"/>
                <a:cs typeface="Verdana"/>
                <a:sym typeface="Verdana"/>
              </a:rPr>
              <a:t>                                IIEST Shibpur</a:t>
            </a:r>
            <a:endParaRPr i="1" sz="1542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948"/>
              <a:buNone/>
            </a:pPr>
            <a:r>
              <a:t/>
            </a:r>
            <a:endParaRPr sz="16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Structure of other node in proposed model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75" y="773587"/>
            <a:ext cx="7221976" cy="4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Node Components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State: Represent the current condition or status of the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Register : A four bit register with distinct functions managing incoming signals and node activity.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Element: it is used to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for computational purpose and using a 32 bit left shift register.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Flag Register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Flag[0]: indicates incoming signal from left child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Flag[1]: Indicates incoming signal from right child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Flag[2]: Incoming signals from middle child nodes for root node and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 for other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Flag[3]: Indicates node is active or not.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Flag Register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710575" y="1047175"/>
            <a:ext cx="79473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838200"/>
            <a:ext cx="7239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Node Functions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Send(): this function used to send the node state too its parent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Recv(): using this node receives signal from its child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G(): It is used to bind the memory to the node current state.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Fun(): It is used to compare the child states and memory element and final result stored in current state of node.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Model Processing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467475" y="1140675"/>
            <a:ext cx="82947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clock pulse begins a computational cycle among all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receives signal from child node via Recv(), Update their state via G(), and send state via send() to its parent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continues until entire memory has been processed.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Model Simulation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begins from initial configuration.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receive, update and sending the signals at each cycle.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is executing but initially leaf node send the signal to upper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signals transmitted upward and reaches to the root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Upon completing the computation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cycle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the root node obtains the final resultant value(maximum or minimum).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Model Simulation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4" name="Google Shape;4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300" y="0"/>
            <a:ext cx="63016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1"/>
          <p:cNvSpPr txBox="1"/>
          <p:nvPr/>
        </p:nvSpPr>
        <p:spPr>
          <a:xfrm>
            <a:off x="243100" y="1047175"/>
            <a:ext cx="23934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demonstration of solving optimization problems through parallel computations.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311700" y="1918800"/>
            <a:ext cx="8664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Application of cayley tree in optimization problems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In-Memory Computing Implementation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Our computational model designed on this concept.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computation performed by this model directly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Within the memory.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completion of computation, the final value stored at root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reduces the cpu overhead and workload.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Effectively solve optimization problems for large dataset.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6"/>
          <p:cNvGrpSpPr/>
          <p:nvPr/>
        </p:nvGrpSpPr>
        <p:grpSpPr>
          <a:xfrm>
            <a:off x="1436600" y="1347425"/>
            <a:ext cx="2967000" cy="2967000"/>
            <a:chOff x="1436600" y="1347425"/>
            <a:chExt cx="2967000" cy="2967000"/>
          </a:xfrm>
        </p:grpSpPr>
        <p:sp>
          <p:nvSpPr>
            <p:cNvPr id="335" name="Google Shape;335;p26"/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fmla="val 17813811" name="adj1"/>
                <a:gd fmla="val 3845812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082846" y="1993559"/>
              <a:ext cx="1674508" cy="1674508"/>
            </a:xfrm>
            <a:custGeom>
              <a:rect b="b" l="l" r="r" t="t"/>
              <a:pathLst>
                <a:path extrusionOk="0" h="95156" w="95156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155031" y="2065717"/>
              <a:ext cx="1530138" cy="1530190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Table of</a:t>
              </a:r>
              <a:b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Contents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729496" y="2259292"/>
              <a:ext cx="381209" cy="312466"/>
            </a:xfrm>
            <a:custGeom>
              <a:rect b="b" l="l" r="r" t="t"/>
              <a:pathLst>
                <a:path extrusionOk="0" h="9809" w="11967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6"/>
          <p:cNvSpPr txBox="1"/>
          <p:nvPr>
            <p:ph type="title"/>
          </p:nvPr>
        </p:nvSpPr>
        <p:spPr>
          <a:xfrm>
            <a:off x="1232325" y="294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Presentation Contents</a:t>
            </a:r>
            <a:endParaRPr>
              <a:solidFill>
                <a:srgbClr val="0000FF"/>
              </a:solidFill>
            </a:endParaRPr>
          </a:p>
        </p:txBody>
      </p:sp>
      <p:grpSp>
        <p:nvGrpSpPr>
          <p:cNvPr id="340" name="Google Shape;340;p26"/>
          <p:cNvGrpSpPr/>
          <p:nvPr/>
        </p:nvGrpSpPr>
        <p:grpSpPr>
          <a:xfrm>
            <a:off x="3287528" y="1175725"/>
            <a:ext cx="4363957" cy="618916"/>
            <a:chOff x="3287528" y="1175725"/>
            <a:chExt cx="4363957" cy="618916"/>
          </a:xfrm>
        </p:grpSpPr>
        <p:sp>
          <p:nvSpPr>
            <p:cNvPr id="341" name="Google Shape;341;p26"/>
            <p:cNvSpPr/>
            <p:nvPr/>
          </p:nvSpPr>
          <p:spPr>
            <a:xfrm>
              <a:off x="3287528" y="1193159"/>
              <a:ext cx="601462" cy="60148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4346199" y="1175725"/>
              <a:ext cx="3305286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Cayley tree</a:t>
              </a:r>
              <a:endParaRPr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319075" y="1224713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344" name="Google Shape;344;p26"/>
          <p:cNvGrpSpPr/>
          <p:nvPr/>
        </p:nvGrpSpPr>
        <p:grpSpPr>
          <a:xfrm>
            <a:off x="3287418" y="3947827"/>
            <a:ext cx="4518765" cy="618928"/>
            <a:chOff x="3287528" y="3849825"/>
            <a:chExt cx="4506597" cy="636364"/>
          </a:xfrm>
        </p:grpSpPr>
        <p:sp>
          <p:nvSpPr>
            <p:cNvPr id="345" name="Google Shape;345;p26"/>
            <p:cNvSpPr/>
            <p:nvPr/>
          </p:nvSpPr>
          <p:spPr>
            <a:xfrm>
              <a:off x="3287528" y="3867284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346" name="Google Shape;346;p26"/>
            <p:cNvGrpSpPr/>
            <p:nvPr/>
          </p:nvGrpSpPr>
          <p:grpSpPr>
            <a:xfrm>
              <a:off x="4346199" y="3849825"/>
              <a:ext cx="3447927" cy="636364"/>
              <a:chOff x="5222693" y="3658293"/>
              <a:chExt cx="4256700" cy="636364"/>
            </a:xfrm>
          </p:grpSpPr>
          <p:sp>
            <p:nvSpPr>
              <p:cNvPr id="347" name="Google Shape;347;p26"/>
              <p:cNvSpPr txBox="1"/>
              <p:nvPr/>
            </p:nvSpPr>
            <p:spPr>
              <a:xfrm>
                <a:off x="5222697" y="3928957"/>
                <a:ext cx="38712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Summary, challenges &amp; future scope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8" name="Google Shape;348;p26"/>
              <p:cNvSpPr txBox="1"/>
              <p:nvPr/>
            </p:nvSpPr>
            <p:spPr>
              <a:xfrm>
                <a:off x="5222693" y="3658293"/>
                <a:ext cx="4256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Conclusion</a:t>
                </a:r>
                <a:r>
                  <a:rPr lang="en" sz="1700">
                    <a:solidFill>
                      <a:srgbClr val="0000F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&amp; Discussion</a:t>
                </a:r>
                <a:endParaRPr sz="1700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49" name="Google Shape;349;p26"/>
            <p:cNvSpPr/>
            <p:nvPr/>
          </p:nvSpPr>
          <p:spPr>
            <a:xfrm>
              <a:off x="3319075" y="389853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350" name="Google Shape;350;p26"/>
          <p:cNvGrpSpPr/>
          <p:nvPr/>
        </p:nvGrpSpPr>
        <p:grpSpPr>
          <a:xfrm>
            <a:off x="3833513" y="3235113"/>
            <a:ext cx="4866472" cy="636337"/>
            <a:chOff x="3833488" y="3235175"/>
            <a:chExt cx="4866472" cy="636337"/>
          </a:xfrm>
        </p:grpSpPr>
        <p:sp>
          <p:nvSpPr>
            <p:cNvPr id="351" name="Google Shape;351;p26"/>
            <p:cNvSpPr/>
            <p:nvPr/>
          </p:nvSpPr>
          <p:spPr>
            <a:xfrm>
              <a:off x="3833488" y="3252612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352" name="Google Shape;352;p26"/>
            <p:cNvGrpSpPr/>
            <p:nvPr/>
          </p:nvGrpSpPr>
          <p:grpSpPr>
            <a:xfrm>
              <a:off x="4892150" y="3235175"/>
              <a:ext cx="3807810" cy="636337"/>
              <a:chOff x="5222694" y="3658312"/>
              <a:chExt cx="4701000" cy="636337"/>
            </a:xfrm>
          </p:grpSpPr>
          <p:sp>
            <p:nvSpPr>
              <p:cNvPr id="353" name="Google Shape;353;p26"/>
              <p:cNvSpPr txBox="1"/>
              <p:nvPr/>
            </p:nvSpPr>
            <p:spPr>
              <a:xfrm>
                <a:off x="5222694" y="3928949"/>
                <a:ext cx="4701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Algorithm and simulation on set of natural numbers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" name="Google Shape;354;p26"/>
              <p:cNvSpPr txBox="1"/>
              <p:nvPr/>
            </p:nvSpPr>
            <p:spPr>
              <a:xfrm>
                <a:off x="5222695" y="3658312"/>
                <a:ext cx="4161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Model Experimentation</a:t>
                </a:r>
                <a:endParaRPr sz="1700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55" name="Google Shape;355;p26"/>
            <p:cNvSpPr/>
            <p:nvPr/>
          </p:nvSpPr>
          <p:spPr>
            <a:xfrm>
              <a:off x="3865050" y="3284163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356" name="Google Shape;356;p26"/>
          <p:cNvGrpSpPr/>
          <p:nvPr/>
        </p:nvGrpSpPr>
        <p:grpSpPr>
          <a:xfrm>
            <a:off x="3833520" y="1899614"/>
            <a:ext cx="3659495" cy="618914"/>
            <a:chOff x="3833488" y="1801681"/>
            <a:chExt cx="3659495" cy="636350"/>
          </a:xfrm>
        </p:grpSpPr>
        <p:sp>
          <p:nvSpPr>
            <p:cNvPr id="357" name="Google Shape;357;p26"/>
            <p:cNvSpPr/>
            <p:nvPr/>
          </p:nvSpPr>
          <p:spPr>
            <a:xfrm>
              <a:off x="3833488" y="1819113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358" name="Google Shape;358;p26"/>
            <p:cNvGrpSpPr/>
            <p:nvPr/>
          </p:nvGrpSpPr>
          <p:grpSpPr>
            <a:xfrm>
              <a:off x="4892154" y="1801681"/>
              <a:ext cx="2600829" cy="636350"/>
              <a:chOff x="5222700" y="3658300"/>
              <a:chExt cx="3210900" cy="636350"/>
            </a:xfrm>
          </p:grpSpPr>
          <p:sp>
            <p:nvSpPr>
              <p:cNvPr id="359" name="Google Shape;359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Proposed Model &amp; simulation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0" name="Google Shape;360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Model Framework</a:t>
                </a:r>
                <a:endParaRPr sz="1700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61" name="Google Shape;361;p26"/>
            <p:cNvSpPr/>
            <p:nvPr/>
          </p:nvSpPr>
          <p:spPr>
            <a:xfrm>
              <a:off x="3865050" y="185065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362" name="Google Shape;362;p26"/>
          <p:cNvGrpSpPr/>
          <p:nvPr/>
        </p:nvGrpSpPr>
        <p:grpSpPr>
          <a:xfrm>
            <a:off x="4082811" y="2530250"/>
            <a:ext cx="4107100" cy="636363"/>
            <a:chOff x="4082798" y="2530216"/>
            <a:chExt cx="4107100" cy="618910"/>
          </a:xfrm>
        </p:grpSpPr>
        <p:sp>
          <p:nvSpPr>
            <p:cNvPr id="363" name="Google Shape;363;p26"/>
            <p:cNvSpPr/>
            <p:nvPr/>
          </p:nvSpPr>
          <p:spPr>
            <a:xfrm>
              <a:off x="4082798" y="2530216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98" y="1"/>
                  </a:moveTo>
                  <a:cubicBezTo>
                    <a:pt x="6537" y="1"/>
                    <a:pt x="1" y="6525"/>
                    <a:pt x="1" y="14586"/>
                  </a:cubicBezTo>
                  <a:cubicBezTo>
                    <a:pt x="1" y="22646"/>
                    <a:pt x="6537" y="29183"/>
                    <a:pt x="14598" y="29183"/>
                  </a:cubicBezTo>
                  <a:cubicBezTo>
                    <a:pt x="22646" y="29183"/>
                    <a:pt x="29183" y="22646"/>
                    <a:pt x="29183" y="14586"/>
                  </a:cubicBezTo>
                  <a:cubicBezTo>
                    <a:pt x="29183" y="6525"/>
                    <a:pt x="22646" y="1"/>
                    <a:pt x="145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364" name="Google Shape;364;p26"/>
            <p:cNvGrpSpPr/>
            <p:nvPr/>
          </p:nvGrpSpPr>
          <p:grpSpPr>
            <a:xfrm>
              <a:off x="5141462" y="2540987"/>
              <a:ext cx="3048435" cy="608138"/>
              <a:chOff x="5222710" y="3686519"/>
              <a:chExt cx="3763500" cy="608138"/>
            </a:xfrm>
          </p:grpSpPr>
          <p:sp>
            <p:nvSpPr>
              <p:cNvPr id="365" name="Google Shape;365;p26"/>
              <p:cNvSpPr txBox="1"/>
              <p:nvPr/>
            </p:nvSpPr>
            <p:spPr>
              <a:xfrm>
                <a:off x="5222710" y="3928957"/>
                <a:ext cx="35886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Maximum and Minimization Problems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6" name="Google Shape;366;p26"/>
              <p:cNvSpPr txBox="1"/>
              <p:nvPr/>
            </p:nvSpPr>
            <p:spPr>
              <a:xfrm>
                <a:off x="5222711" y="3686519"/>
                <a:ext cx="37635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Optimization Problems</a:t>
                </a:r>
                <a:endParaRPr sz="1700">
                  <a:solidFill>
                    <a:srgbClr val="0000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67" name="Google Shape;367;p26"/>
            <p:cNvSpPr/>
            <p:nvPr/>
          </p:nvSpPr>
          <p:spPr>
            <a:xfrm>
              <a:off x="4114350" y="256740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Optimization Problems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optimization problems our proposed model focusing on.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Finding Maximum and Minimum values within sequence of natural numbers.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array based it takes O(n).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cayley tree it takes O(log n) due to parallel computations.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Maximization Problems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sequence of natural numbers distributed on each node of cayley tree except root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final computation process, the root node contains max value.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this process each node involve in their computing operations.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Computational process at each node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Root node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 node receives signals from its three children.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comparing among three signals and based on flag register it stores the max signal value in its memory.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shifted left to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next signal value.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Once memory gets full then it contains max value and root node stop the execution.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Computational process at each node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Intermediate node -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Intermediate node receives signals from its two children. After comparing with two children state and its memory element.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updates the current state with maximum value obtained from the result.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send the updated current state to its parent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Computational process at each node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Leaf node -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Leaf node with no children, treated its child node state as 0.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compairing the child state and its memory element, it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current state with maximum value obtained from it.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it send the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 to its parent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98750" y="45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Memory used as left shift register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49"/>
          <p:cNvSpPr txBox="1"/>
          <p:nvPr/>
        </p:nvSpPr>
        <p:spPr>
          <a:xfrm>
            <a:off x="424650" y="1383750"/>
            <a:ext cx="82947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left shift register, memory value shift one position to the left on each clock pulse.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reduces extra memory consumption and eliminates the need for counter registers.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Minimization Problem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50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the maximum problem process,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taking maximum signals, it takes minimum signals from its child node.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update its state. Then send it to its parent node.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Finally, root node contains the minimum value.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type="title"/>
          </p:nvPr>
        </p:nvSpPr>
        <p:spPr>
          <a:xfrm>
            <a:off x="1613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Experiment Procedures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2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For Maximization Problem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elements: 22 (n = 22)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Elements: X = [14, 2, 13, 11, 9, 11, 2, 13, 10, 2, 3, 8, 6, 5, 9, 2, 1, 7, 8, 2, 12, 7]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Cayley tree height: h = 4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Cayley tree order: η = 2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nodes in the tree: 22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Distribution of elements over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Finally, Root node contains a maximum value of 14.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53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 i. to viii. illustrates the structure of the tree and describes each node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shows from initial configuration to final configuration state.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configuration, root node contains max value.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311700" y="18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Verdana"/>
                <a:ea typeface="Verdana"/>
                <a:cs typeface="Verdana"/>
                <a:sym typeface="Verdana"/>
              </a:rPr>
              <a:t>Introduction of </a:t>
            </a:r>
            <a:r>
              <a:rPr lang="en" sz="2200">
                <a:latin typeface="Verdana"/>
                <a:ea typeface="Verdana"/>
                <a:cs typeface="Verdana"/>
                <a:sym typeface="Verdana"/>
              </a:rPr>
              <a:t>Cayley Tree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11700" y="1076875"/>
            <a:ext cx="65364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Cayley tree, also known as a Bethe lattice, is a connected, acyclic graph with a hierarchical structure.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79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is connected to a fixed no of child nodes.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forms a regular and recursive pattern.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 cayley tree of order n, each node has exactly n no of children, with only root node having n+1 children.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5"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935"/>
              <a:buNone/>
            </a:pPr>
            <a:r>
              <a:t/>
            </a:r>
            <a:endParaRPr sz="1305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475" y="1941200"/>
            <a:ext cx="2168974" cy="21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2" name="Google Shape;5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0962"/>
            <a:ext cx="8294702" cy="43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8" name="Google Shape;548;p55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9" name="Google Shape;5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0962"/>
            <a:ext cx="8294702" cy="43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25" y="744100"/>
            <a:ext cx="8822349" cy="43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6" name="Google Shape;556;p56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7" name="Google Shape;5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25" y="670950"/>
            <a:ext cx="7992351" cy="44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57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4" name="Google Shape;5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75" y="560975"/>
            <a:ext cx="8004475" cy="45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1" name="Google Shape;5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9" y="0"/>
            <a:ext cx="86202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59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8" name="Google Shape;5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" y="635775"/>
            <a:ext cx="8327199" cy="45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0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p60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5" name="Google Shape;5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00" y="579675"/>
            <a:ext cx="7998397" cy="45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Simulation configuration - viii (final)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1" name="Google Shape;591;p61"/>
          <p:cNvSpPr txBox="1"/>
          <p:nvPr/>
        </p:nvSpPr>
        <p:spPr>
          <a:xfrm>
            <a:off x="424650" y="1178050"/>
            <a:ext cx="82947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2" name="Google Shape;5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5" y="654475"/>
            <a:ext cx="8153149" cy="4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For Minimization Problem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8" name="Google Shape;598;p62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elements: 22 (n = 22)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Elements: X = [14, 2, 13, 11, 9, 11, 2, 13, 10, 2, 3, 8, 6, 5, 9, 2, 1, 7, 8, 2, 12, 7]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Cayley tree height: h = 4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Cayley tree order: η = 2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nodes in the tree: 22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Distribution of elements over nodes.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Finally, Root node contains a minimum value of 1.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"/>
          <p:cNvSpPr txBox="1"/>
          <p:nvPr>
            <p:ph type="title"/>
          </p:nvPr>
        </p:nvSpPr>
        <p:spPr>
          <a:xfrm>
            <a:off x="198750" y="37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Time complexity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4" name="Google Shape;604;p63"/>
          <p:cNvSpPr txBox="1"/>
          <p:nvPr/>
        </p:nvSpPr>
        <p:spPr>
          <a:xfrm>
            <a:off x="424650" y="1308950"/>
            <a:ext cx="82947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both case it takes O(log n) for all cases.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Whether elements are sorted or not the time complexity is fixed.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Special Case of Cayley Tree (Order n = 2)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 node has three children, each intermediate node has two children and leaf node has no children.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No. of nodes at a given height h, 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Formula : n=(3 x 2^h) - 2   if h&gt;=0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Cayley tree with height of h = 3 has 22 nodes.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4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Conclusion &amp; discussion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0" name="Google Shape;610;p64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shows that how our computational model addressing some optimization problems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through innovative approaches.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left shift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register, we can use counter register for storing index of memory.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study shows the caleye tree properties and its uses in optimization problems.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time complexity O(logn) due to parallel computational process.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Challenges and future directions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65"/>
          <p:cNvSpPr txBox="1"/>
          <p:nvPr/>
        </p:nvSpPr>
        <p:spPr>
          <a:xfrm>
            <a:off x="424650" y="916800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memory register, if takes left shift register then other nodes can not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retain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values due to continuous shifting.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uses counter register it takes extra memory.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can be one challenges.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future direction, finding solutions for other optimization problems such as sorting problem using this model.</a:t>
            </a:r>
            <a:b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>
            <p:ph type="title"/>
          </p:nvPr>
        </p:nvSpPr>
        <p:spPr>
          <a:xfrm>
            <a:off x="19875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377700" y="515100"/>
            <a:ext cx="83886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[1] HASAN AKIN. Cellular automata on cayley tree. arXiv preprint arXiv:1211.7362, 2012. 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[</a:t>
            </a: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2] Hasan Akın and Chih-Hung Chang. The entropy and reversibility of cellular automata on cayley tree. International Journal of Bifurcation and Chaos, 30(04):2050061, 2020.</a:t>
            </a: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[3] Sukanta Das. Game of Life, Athenian Democracy and Computation, pages 159–169. Springer International Publishing, Cham, 2022.</a:t>
            </a: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[</a:t>
            </a: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4] Yueting Li, Tianshuo Bai, Xinyi Xu, Yundong Zhang, Bi Wu, Hao Cai, Biao Pan, and Weisheng Zhao. A survey of mram-centric computing: From near memory to in memory. IEEE Transactions on Emerging Topics in Computing, 2022.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[5] Massimo Ostilli. Cayley trees and bethe lattices: A concise analysis for mathematicians and physicists. Physica A: Statistical Mechanics and its Applications, 391(12):3417–3423, 2012.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lang="en" sz="15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[6] Subrata Paul. Cellular automata: Temporal stochasticity and computability. arXiv preprint arXiv:2210.13971, 2022.</a:t>
            </a:r>
            <a:b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Thank You</a:t>
            </a:r>
            <a:endParaRPr/>
          </a:p>
        </p:txBody>
      </p:sp>
      <p:sp>
        <p:nvSpPr>
          <p:cNvPr id="628" name="Google Shape;628;p67"/>
          <p:cNvSpPr txBox="1"/>
          <p:nvPr>
            <p:ph idx="1" type="body"/>
          </p:nvPr>
        </p:nvSpPr>
        <p:spPr>
          <a:xfrm>
            <a:off x="311700" y="11524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850" y="1934850"/>
            <a:ext cx="2274300" cy="127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Visualizing the cayley tree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Height h = 3 and total no of nodes is 22.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 node at central position.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23427" l="16874" r="22749" t="8069"/>
          <a:stretch/>
        </p:blipFill>
        <p:spPr>
          <a:xfrm>
            <a:off x="5474623" y="2182100"/>
            <a:ext cx="3061451" cy="26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Root node and Intermediate node structure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Root node has three children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Intermediate node has two children.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74" y="2194175"/>
            <a:ext cx="2111976" cy="235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75" y="2213800"/>
            <a:ext cx="2707549" cy="27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22" y="2053800"/>
            <a:ext cx="3077978" cy="2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Framework</a:t>
            </a:r>
            <a:endParaRPr b="1" sz="2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Proposed Computational Model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model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resembles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network structure where each cell with processing element represent a node in cayley tree.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Consist of three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State, Flag register and Memory Element.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Along with It also contains three function send(), Recv() and G().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24165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Structure of root node in proposed model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467475" y="1140675"/>
            <a:ext cx="8294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5" y="776099"/>
            <a:ext cx="7140824" cy="437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