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8" r:id="rId2"/>
    <p:sldId id="332" r:id="rId3"/>
    <p:sldId id="329" r:id="rId4"/>
    <p:sldId id="339" r:id="rId5"/>
    <p:sldId id="330" r:id="rId6"/>
    <p:sldId id="340" r:id="rId7"/>
    <p:sldId id="257" r:id="rId8"/>
    <p:sldId id="258" r:id="rId9"/>
    <p:sldId id="259" r:id="rId10"/>
    <p:sldId id="338" r:id="rId11"/>
    <p:sldId id="335" r:id="rId12"/>
    <p:sldId id="337" r:id="rId13"/>
    <p:sldId id="336"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xavierigneous/Vehicle-Loan-Default-Predi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mamtadhaker/lt-vehicle-loan-default-predictio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6248943" y="3947984"/>
            <a:ext cx="2088574"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6276195" y="4451686"/>
            <a:ext cx="2696570" cy="1631216"/>
          </a:xfrm>
          <a:prstGeom prst="rect">
            <a:avLst/>
          </a:prstGeom>
          <a:noFill/>
        </p:spPr>
        <p:txBody>
          <a:bodyPr wrap="square" rtlCol="0">
            <a:spAutoFit/>
          </a:bodyPr>
          <a:lstStyle/>
          <a:p>
            <a:r>
              <a:rPr lang="en-US" sz="2000" dirty="0">
                <a:solidFill>
                  <a:srgbClr val="FF0000"/>
                </a:solidFill>
              </a:rPr>
              <a:t>Krishnamurthy S</a:t>
            </a:r>
          </a:p>
          <a:p>
            <a:r>
              <a:rPr lang="en-US" sz="2000" dirty="0" err="1">
                <a:solidFill>
                  <a:srgbClr val="FF0000"/>
                </a:solidFill>
              </a:rPr>
              <a:t>Krishnaraj</a:t>
            </a:r>
            <a:r>
              <a:rPr lang="en-US" sz="2000" dirty="0">
                <a:solidFill>
                  <a:srgbClr val="FF0000"/>
                </a:solidFill>
              </a:rPr>
              <a:t> Palanychamy</a:t>
            </a:r>
          </a:p>
          <a:p>
            <a:r>
              <a:rPr lang="en-US" sz="2000" dirty="0">
                <a:solidFill>
                  <a:srgbClr val="FF0000"/>
                </a:solidFill>
              </a:rPr>
              <a:t>Prabhakaran S</a:t>
            </a:r>
          </a:p>
          <a:p>
            <a:r>
              <a:rPr lang="en-US" sz="2000" dirty="0">
                <a:solidFill>
                  <a:srgbClr val="FF0000"/>
                </a:solidFill>
              </a:rPr>
              <a:t>Pravin Kumar S</a:t>
            </a:r>
          </a:p>
          <a:p>
            <a:r>
              <a:rPr lang="en-US" sz="2000" dirty="0">
                <a:solidFill>
                  <a:srgbClr val="FF0000"/>
                </a:solidFill>
              </a:rPr>
              <a:t>Vishwanath Kannan</a:t>
            </a:r>
          </a:p>
        </p:txBody>
      </p:sp>
      <p:sp>
        <p:nvSpPr>
          <p:cNvPr id="9" name="TextBox 8">
            <a:extLst>
              <a:ext uri="{FF2B5EF4-FFF2-40B4-BE49-F238E27FC236}">
                <a16:creationId xmlns:a16="http://schemas.microsoft.com/office/drawing/2014/main" id="{F0925139-94CD-4C6B-A9C3-EF453909B24F}"/>
              </a:ext>
            </a:extLst>
          </p:cNvPr>
          <p:cNvSpPr txBox="1"/>
          <p:nvPr/>
        </p:nvSpPr>
        <p:spPr>
          <a:xfrm>
            <a:off x="609600" y="3947984"/>
            <a:ext cx="2362200" cy="523220"/>
          </a:xfrm>
          <a:prstGeom prst="rect">
            <a:avLst/>
          </a:prstGeom>
          <a:noFill/>
        </p:spPr>
        <p:txBody>
          <a:bodyPr wrap="square" rtlCol="0">
            <a:spAutoFit/>
          </a:bodyPr>
          <a:lstStyle/>
          <a:p>
            <a:r>
              <a:rPr lang="en-US" sz="2800" dirty="0"/>
              <a:t>Guided by</a:t>
            </a:r>
          </a:p>
        </p:txBody>
      </p:sp>
      <p:sp>
        <p:nvSpPr>
          <p:cNvPr id="10" name="TextBox 9">
            <a:extLst>
              <a:ext uri="{FF2B5EF4-FFF2-40B4-BE49-F238E27FC236}">
                <a16:creationId xmlns:a16="http://schemas.microsoft.com/office/drawing/2014/main" id="{F16BA0AC-D071-4127-8D44-544C643DFE1F}"/>
              </a:ext>
            </a:extLst>
          </p:cNvPr>
          <p:cNvSpPr txBox="1"/>
          <p:nvPr/>
        </p:nvSpPr>
        <p:spPr>
          <a:xfrm>
            <a:off x="429168" y="4451686"/>
            <a:ext cx="1981200" cy="400110"/>
          </a:xfrm>
          <a:prstGeom prst="rect">
            <a:avLst/>
          </a:prstGeom>
          <a:noFill/>
        </p:spPr>
        <p:txBody>
          <a:bodyPr wrap="square" rtlCol="0">
            <a:spAutoFit/>
          </a:bodyPr>
          <a:lstStyle/>
          <a:p>
            <a:pPr algn="r"/>
            <a:r>
              <a:rPr lang="en-US" sz="2000" dirty="0" err="1">
                <a:solidFill>
                  <a:srgbClr val="FF0000"/>
                </a:solidFill>
              </a:rPr>
              <a:t>Animesh</a:t>
            </a:r>
            <a:r>
              <a:rPr lang="en-US" sz="2000" dirty="0">
                <a:solidFill>
                  <a:srgbClr val="FF0000"/>
                </a:solidFill>
              </a:rPr>
              <a:t> Tiwari</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3798-AC9D-4740-8653-01EC298A70B8}"/>
              </a:ext>
            </a:extLst>
          </p:cNvPr>
          <p:cNvSpPr>
            <a:spLocks noGrp="1"/>
          </p:cNvSpPr>
          <p:nvPr>
            <p:ph type="title"/>
          </p:nvPr>
        </p:nvSpPr>
        <p:spPr/>
        <p:txBody>
          <a:bodyPr>
            <a:normAutofit fontScale="90000"/>
          </a:bodyPr>
          <a:lstStyle/>
          <a:p>
            <a:r>
              <a:rPr lang="en-US" dirty="0"/>
              <a:t>Loan Default from Employment Type</a:t>
            </a:r>
          </a:p>
        </p:txBody>
      </p:sp>
      <p:pic>
        <p:nvPicPr>
          <p:cNvPr id="5" name="Content Placeholder 4">
            <a:extLst>
              <a:ext uri="{FF2B5EF4-FFF2-40B4-BE49-F238E27FC236}">
                <a16:creationId xmlns:a16="http://schemas.microsoft.com/office/drawing/2014/main" id="{3CE1B430-A11B-49FC-BFAC-6265DEF3CC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 t="4871" r="-234" b="4209"/>
          <a:stretch/>
        </p:blipFill>
        <p:spPr>
          <a:xfrm>
            <a:off x="457200" y="2057400"/>
            <a:ext cx="8534400" cy="4267200"/>
          </a:xfrm>
        </p:spPr>
      </p:pic>
      <p:sp>
        <p:nvSpPr>
          <p:cNvPr id="6" name="TextBox 5">
            <a:extLst>
              <a:ext uri="{FF2B5EF4-FFF2-40B4-BE49-F238E27FC236}">
                <a16:creationId xmlns:a16="http://schemas.microsoft.com/office/drawing/2014/main" id="{A9207DB9-9FE6-4200-801D-6AF13131EED7}"/>
              </a:ext>
            </a:extLst>
          </p:cNvPr>
          <p:cNvSpPr txBox="1"/>
          <p:nvPr/>
        </p:nvSpPr>
        <p:spPr>
          <a:xfrm>
            <a:off x="1981200" y="1981200"/>
            <a:ext cx="1600200" cy="369332"/>
          </a:xfrm>
          <a:prstGeom prst="rect">
            <a:avLst/>
          </a:prstGeom>
          <a:solidFill>
            <a:schemeClr val="bg1"/>
          </a:solidFill>
        </p:spPr>
        <p:txBody>
          <a:bodyPr wrap="square" rtlCol="0">
            <a:spAutoFit/>
          </a:bodyPr>
          <a:lstStyle/>
          <a:p>
            <a:r>
              <a:rPr lang="en-US" dirty="0"/>
              <a:t>Not Defaulted</a:t>
            </a:r>
          </a:p>
        </p:txBody>
      </p:sp>
      <p:sp>
        <p:nvSpPr>
          <p:cNvPr id="7" name="TextBox 6">
            <a:extLst>
              <a:ext uri="{FF2B5EF4-FFF2-40B4-BE49-F238E27FC236}">
                <a16:creationId xmlns:a16="http://schemas.microsoft.com/office/drawing/2014/main" id="{015D19A7-76D6-4B90-8482-E07C37484E64}"/>
              </a:ext>
            </a:extLst>
          </p:cNvPr>
          <p:cNvSpPr txBox="1"/>
          <p:nvPr/>
        </p:nvSpPr>
        <p:spPr>
          <a:xfrm>
            <a:off x="5867400" y="1973344"/>
            <a:ext cx="1600200" cy="369332"/>
          </a:xfrm>
          <a:prstGeom prst="rect">
            <a:avLst/>
          </a:prstGeom>
          <a:solidFill>
            <a:schemeClr val="bg1"/>
          </a:solidFill>
        </p:spPr>
        <p:txBody>
          <a:bodyPr wrap="square" rtlCol="0">
            <a:spAutoFit/>
          </a:bodyPr>
          <a:lstStyle/>
          <a:p>
            <a:r>
              <a:rPr lang="en-US" dirty="0"/>
              <a:t>Defaulted</a:t>
            </a:r>
          </a:p>
        </p:txBody>
      </p:sp>
    </p:spTree>
    <p:extLst>
      <p:ext uri="{BB962C8B-B14F-4D97-AF65-F5344CB8AC3E}">
        <p14:creationId xmlns:p14="http://schemas.microsoft.com/office/powerpoint/2010/main" val="387178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a:xfrm>
            <a:off x="457200" y="304800"/>
            <a:ext cx="8229600" cy="1143000"/>
          </a:xfrm>
        </p:spPr>
        <p:txBody>
          <a:bodyPr/>
          <a:lstStyle/>
          <a:p>
            <a:pPr algn="l"/>
            <a:r>
              <a:rPr lang="en-US" dirty="0"/>
              <a:t>Statistical significance of variables</a:t>
            </a:r>
          </a:p>
        </p:txBody>
      </p:sp>
      <p:graphicFrame>
        <p:nvGraphicFramePr>
          <p:cNvPr id="4" name="Table 4">
            <a:extLst>
              <a:ext uri="{FF2B5EF4-FFF2-40B4-BE49-F238E27FC236}">
                <a16:creationId xmlns:a16="http://schemas.microsoft.com/office/drawing/2014/main" id="{C31553A5-5FEC-47AD-B734-E5F229DAE130}"/>
              </a:ext>
            </a:extLst>
          </p:cNvPr>
          <p:cNvGraphicFramePr>
            <a:graphicFrameLocks noGrp="1"/>
          </p:cNvGraphicFramePr>
          <p:nvPr>
            <p:ph idx="1"/>
            <p:extLst>
              <p:ext uri="{D42A27DB-BD31-4B8C-83A1-F6EECF244321}">
                <p14:modId xmlns:p14="http://schemas.microsoft.com/office/powerpoint/2010/main" val="2492861082"/>
              </p:ext>
            </p:extLst>
          </p:nvPr>
        </p:nvGraphicFramePr>
        <p:xfrm>
          <a:off x="457200" y="1600200"/>
          <a:ext cx="8229600" cy="4114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658138492"/>
                    </a:ext>
                  </a:extLst>
                </a:gridCol>
                <a:gridCol w="4114800">
                  <a:extLst>
                    <a:ext uri="{9D8B030D-6E8A-4147-A177-3AD203B41FA5}">
                      <a16:colId xmlns:a16="http://schemas.microsoft.com/office/drawing/2014/main" val="3593707040"/>
                    </a:ext>
                  </a:extLst>
                </a:gridCol>
              </a:tblGrid>
              <a:tr h="370840">
                <a:tc>
                  <a:txBody>
                    <a:bodyPr/>
                    <a:lstStyle/>
                    <a:p>
                      <a:r>
                        <a:rPr lang="en-IN" sz="2400" dirty="0"/>
                        <a:t>Numerical</a:t>
                      </a:r>
                    </a:p>
                  </a:txBody>
                  <a:tcPr/>
                </a:tc>
                <a:tc>
                  <a:txBody>
                    <a:bodyPr/>
                    <a:lstStyle/>
                    <a:p>
                      <a:r>
                        <a:rPr lang="en-IN" sz="2400" dirty="0"/>
                        <a:t>Categorical</a:t>
                      </a:r>
                    </a:p>
                  </a:txBody>
                  <a:tcPr/>
                </a:tc>
                <a:extLst>
                  <a:ext uri="{0D108BD9-81ED-4DB2-BD59-A6C34878D82A}">
                    <a16:rowId xmlns:a16="http://schemas.microsoft.com/office/drawing/2014/main" val="160021087"/>
                  </a:ext>
                </a:extLst>
              </a:tr>
              <a:tr h="370840">
                <a:tc>
                  <a:txBody>
                    <a:bodyPr/>
                    <a:lstStyle/>
                    <a:p>
                      <a:r>
                        <a:rPr lang="en-IN" sz="2400" dirty="0"/>
                        <a:t>Disbursed amount</a:t>
                      </a:r>
                    </a:p>
                  </a:txBody>
                  <a:tcPr/>
                </a:tc>
                <a:tc>
                  <a:txBody>
                    <a:bodyPr/>
                    <a:lstStyle/>
                    <a:p>
                      <a:r>
                        <a:rPr lang="en-IN" sz="2400" dirty="0"/>
                        <a:t>No. of accounts</a:t>
                      </a:r>
                    </a:p>
                  </a:txBody>
                  <a:tcPr/>
                </a:tc>
                <a:extLst>
                  <a:ext uri="{0D108BD9-81ED-4DB2-BD59-A6C34878D82A}">
                    <a16:rowId xmlns:a16="http://schemas.microsoft.com/office/drawing/2014/main" val="323034610"/>
                  </a:ext>
                </a:extLst>
              </a:tr>
              <a:tr h="370840">
                <a:tc>
                  <a:txBody>
                    <a:bodyPr/>
                    <a:lstStyle/>
                    <a:p>
                      <a:r>
                        <a:rPr lang="en-IN" sz="2400" dirty="0"/>
                        <a:t>Asset cost</a:t>
                      </a:r>
                    </a:p>
                  </a:txBody>
                  <a:tcPr/>
                </a:tc>
                <a:tc>
                  <a:txBody>
                    <a:bodyPr/>
                    <a:lstStyle/>
                    <a:p>
                      <a:r>
                        <a:rPr lang="en-IN" sz="2400" dirty="0"/>
                        <a:t>Active accounts</a:t>
                      </a:r>
                    </a:p>
                  </a:txBody>
                  <a:tcPr/>
                </a:tc>
                <a:extLst>
                  <a:ext uri="{0D108BD9-81ED-4DB2-BD59-A6C34878D82A}">
                    <a16:rowId xmlns:a16="http://schemas.microsoft.com/office/drawing/2014/main" val="2332941236"/>
                  </a:ext>
                </a:extLst>
              </a:tr>
              <a:tr h="370840">
                <a:tc>
                  <a:txBody>
                    <a:bodyPr/>
                    <a:lstStyle/>
                    <a:p>
                      <a:r>
                        <a:rPr lang="en-IN" sz="2400" dirty="0"/>
                        <a:t>loan-to-value ratio</a:t>
                      </a:r>
                    </a:p>
                  </a:txBody>
                  <a:tcPr/>
                </a:tc>
                <a:tc>
                  <a:txBody>
                    <a:bodyPr/>
                    <a:lstStyle/>
                    <a:p>
                      <a:r>
                        <a:rPr lang="en-IN" sz="2400" dirty="0"/>
                        <a:t>Overdue accounts</a:t>
                      </a:r>
                    </a:p>
                  </a:txBody>
                  <a:tcPr/>
                </a:tc>
                <a:extLst>
                  <a:ext uri="{0D108BD9-81ED-4DB2-BD59-A6C34878D82A}">
                    <a16:rowId xmlns:a16="http://schemas.microsoft.com/office/drawing/2014/main" val="2130091456"/>
                  </a:ext>
                </a:extLst>
              </a:tr>
              <a:tr h="370840">
                <a:tc>
                  <a:txBody>
                    <a:bodyPr/>
                    <a:lstStyle/>
                    <a:p>
                      <a:r>
                        <a:rPr lang="en-IN" sz="2400" dirty="0"/>
                        <a:t>current-balance</a:t>
                      </a:r>
                    </a:p>
                  </a:txBody>
                  <a:tcPr/>
                </a:tc>
                <a:tc>
                  <a:txBody>
                    <a:bodyPr/>
                    <a:lstStyle/>
                    <a:p>
                      <a:r>
                        <a:rPr lang="en-IN" sz="2400" dirty="0"/>
                        <a:t>New accounts in last 6 months</a:t>
                      </a:r>
                    </a:p>
                  </a:txBody>
                  <a:tcPr/>
                </a:tc>
                <a:extLst>
                  <a:ext uri="{0D108BD9-81ED-4DB2-BD59-A6C34878D82A}">
                    <a16:rowId xmlns:a16="http://schemas.microsoft.com/office/drawing/2014/main" val="16964432"/>
                  </a:ext>
                </a:extLst>
              </a:tr>
              <a:tr h="370840">
                <a:tc>
                  <a:txBody>
                    <a:bodyPr/>
                    <a:lstStyle/>
                    <a:p>
                      <a:r>
                        <a:rPr lang="en-IN" sz="2400" dirty="0" err="1"/>
                        <a:t>installment</a:t>
                      </a:r>
                      <a:r>
                        <a:rPr lang="en-IN" sz="2400" dirty="0"/>
                        <a:t>-amount</a:t>
                      </a:r>
                    </a:p>
                  </a:txBody>
                  <a:tcPr/>
                </a:tc>
                <a:tc>
                  <a:txBody>
                    <a:bodyPr/>
                    <a:lstStyle/>
                    <a:p>
                      <a:r>
                        <a:rPr lang="en-IN" sz="2400" dirty="0"/>
                        <a:t>No of inquiries</a:t>
                      </a:r>
                    </a:p>
                  </a:txBody>
                  <a:tcPr/>
                </a:tc>
                <a:extLst>
                  <a:ext uri="{0D108BD9-81ED-4DB2-BD59-A6C34878D82A}">
                    <a16:rowId xmlns:a16="http://schemas.microsoft.com/office/drawing/2014/main" val="3877611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Primary current balance</a:t>
                      </a:r>
                    </a:p>
                  </a:txBody>
                  <a:tcPr/>
                </a:tc>
                <a:tc>
                  <a:txBody>
                    <a:bodyPr/>
                    <a:lstStyle/>
                    <a:p>
                      <a:r>
                        <a:rPr lang="en-IN" sz="2400" dirty="0" err="1"/>
                        <a:t>Avg</a:t>
                      </a:r>
                      <a:r>
                        <a:rPr lang="en-IN" sz="2400" dirty="0"/>
                        <a:t> Loan tenure</a:t>
                      </a:r>
                    </a:p>
                  </a:txBody>
                  <a:tcPr/>
                </a:tc>
                <a:extLst>
                  <a:ext uri="{0D108BD9-81ED-4DB2-BD59-A6C34878D82A}">
                    <a16:rowId xmlns:a16="http://schemas.microsoft.com/office/drawing/2014/main" val="22666309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err="1"/>
                        <a:t>Age_at_disbursal</a:t>
                      </a:r>
                      <a:endParaRPr lang="en-IN" sz="2400" dirty="0"/>
                    </a:p>
                  </a:txBody>
                  <a:tcPr/>
                </a:tc>
                <a:tc>
                  <a:txBody>
                    <a:bodyPr/>
                    <a:lstStyle/>
                    <a:p>
                      <a:r>
                        <a:rPr lang="en-IN" sz="2400" dirty="0"/>
                        <a:t>Time_since_1st_loan</a:t>
                      </a:r>
                    </a:p>
                  </a:txBody>
                  <a:tcPr/>
                </a:tc>
                <a:extLst>
                  <a:ext uri="{0D108BD9-81ED-4DB2-BD59-A6C34878D82A}">
                    <a16:rowId xmlns:a16="http://schemas.microsoft.com/office/drawing/2014/main" val="1936936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p>
                  </a:txBody>
                  <a:tcPr/>
                </a:tc>
                <a:tc>
                  <a:txBody>
                    <a:bodyPr/>
                    <a:lstStyle/>
                    <a:p>
                      <a:r>
                        <a:rPr lang="en-IN" sz="2400" dirty="0"/>
                        <a:t>Aadhar Flag</a:t>
                      </a:r>
                    </a:p>
                  </a:txBody>
                  <a:tcPr/>
                </a:tc>
                <a:extLst>
                  <a:ext uri="{0D108BD9-81ED-4DB2-BD59-A6C34878D82A}">
                    <a16:rowId xmlns:a16="http://schemas.microsoft.com/office/drawing/2014/main" val="122713326"/>
                  </a:ext>
                </a:extLst>
              </a:tr>
            </a:tbl>
          </a:graphicData>
        </a:graphic>
      </p:graphicFrame>
    </p:spTree>
    <p:extLst>
      <p:ext uri="{BB962C8B-B14F-4D97-AF65-F5344CB8AC3E}">
        <p14:creationId xmlns:p14="http://schemas.microsoft.com/office/powerpoint/2010/main" val="14661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pPr algn="l"/>
            <a:r>
              <a:rPr lang="en-US" dirty="0"/>
              <a:t>Feature Engineering</a:t>
            </a:r>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normAutofit/>
          </a:bodyPr>
          <a:lstStyle/>
          <a:p>
            <a:pPr marL="0" indent="0">
              <a:buNone/>
            </a:pPr>
            <a:r>
              <a:rPr lang="en-IN" sz="2400" dirty="0"/>
              <a:t>1. </a:t>
            </a:r>
            <a:r>
              <a:rPr lang="en-IN" sz="2400" b="1" dirty="0"/>
              <a:t>Transformations</a:t>
            </a:r>
            <a:r>
              <a:rPr lang="en-IN" sz="2400" dirty="0"/>
              <a:t> :</a:t>
            </a:r>
          </a:p>
          <a:p>
            <a:pPr marL="0" indent="0">
              <a:buNone/>
            </a:pPr>
            <a:r>
              <a:rPr lang="en-IN" sz="2400" dirty="0"/>
              <a:t>Yes . Since the data is not normally distributed (Highly right skewed), We tried Log transform, Sqrt transform.</a:t>
            </a:r>
          </a:p>
          <a:p>
            <a:pPr marL="0" indent="0">
              <a:buNone/>
            </a:pPr>
            <a:r>
              <a:rPr lang="en-IN" sz="2400" dirty="0"/>
              <a:t>2. </a:t>
            </a:r>
            <a:r>
              <a:rPr lang="en-IN" sz="2400" b="1" dirty="0"/>
              <a:t>Scaling the data </a:t>
            </a:r>
            <a:r>
              <a:rPr lang="en-IN" sz="2400" dirty="0"/>
              <a:t>:</a:t>
            </a:r>
          </a:p>
          <a:p>
            <a:pPr marL="0" indent="0">
              <a:buNone/>
            </a:pPr>
            <a:r>
              <a:rPr lang="en-IN" sz="2400" dirty="0"/>
              <a:t>Yes, the data has been scaled.</a:t>
            </a:r>
          </a:p>
          <a:p>
            <a:pPr marL="0" indent="0">
              <a:buNone/>
            </a:pPr>
            <a:r>
              <a:rPr lang="en-IN" sz="2400" dirty="0"/>
              <a:t>3. </a:t>
            </a:r>
            <a:r>
              <a:rPr lang="en-IN" sz="2400" b="1" dirty="0"/>
              <a:t>Dimensionality reduction </a:t>
            </a:r>
            <a:r>
              <a:rPr lang="en-IN" sz="2400" dirty="0"/>
              <a:t>:</a:t>
            </a:r>
          </a:p>
          <a:p>
            <a:pPr marL="0" indent="0">
              <a:buNone/>
            </a:pPr>
            <a:r>
              <a:rPr lang="en-US" sz="2400" dirty="0"/>
              <a:t>Since there is no multicollinearity in our data presently(removed after checking VIF), We haven’t done PCA.</a:t>
            </a:r>
            <a:endParaRPr lang="en-IN" sz="2400" dirty="0"/>
          </a:p>
        </p:txBody>
      </p:sp>
    </p:spTree>
    <p:extLst>
      <p:ext uri="{BB962C8B-B14F-4D97-AF65-F5344CB8AC3E}">
        <p14:creationId xmlns:p14="http://schemas.microsoft.com/office/powerpoint/2010/main" val="322752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a:xfrm>
            <a:off x="696798" y="228600"/>
            <a:ext cx="8229600" cy="1143000"/>
          </a:xfrm>
        </p:spPr>
        <p:txBody>
          <a:bodyPr/>
          <a:lstStyle/>
          <a:p>
            <a:pPr algn="l"/>
            <a:r>
              <a:rPr lang="en-US" dirty="0"/>
              <a:t>Assumptions</a:t>
            </a:r>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a:xfrm>
            <a:off x="446988" y="1295400"/>
            <a:ext cx="8229600" cy="2362200"/>
          </a:xfrm>
        </p:spPr>
        <p:txBody>
          <a:bodyPr>
            <a:normAutofit/>
          </a:bodyPr>
          <a:lstStyle/>
          <a:p>
            <a:r>
              <a:rPr lang="en-IN" sz="2400" b="1" dirty="0"/>
              <a:t>General Assumptions: </a:t>
            </a:r>
          </a:p>
          <a:p>
            <a:pPr marL="0" indent="0">
              <a:buNone/>
            </a:pPr>
            <a:r>
              <a:rPr lang="en-IN" sz="2400" dirty="0"/>
              <a:t>      1. No redundant data.</a:t>
            </a:r>
          </a:p>
          <a:p>
            <a:pPr marL="0" indent="0">
              <a:buNone/>
            </a:pPr>
            <a:r>
              <a:rPr lang="en-IN" sz="2400" b="1" dirty="0"/>
              <a:t>      </a:t>
            </a:r>
            <a:r>
              <a:rPr lang="en-IN" sz="2400" dirty="0"/>
              <a:t>2.  Absence of Multicollinearity</a:t>
            </a:r>
          </a:p>
          <a:p>
            <a:r>
              <a:rPr lang="en-IN" sz="2400" b="1" dirty="0"/>
              <a:t>Naive Bayes</a:t>
            </a:r>
            <a:r>
              <a:rPr lang="en-US" sz="2400" b="1" dirty="0"/>
              <a:t> -  </a:t>
            </a:r>
            <a:r>
              <a:rPr lang="en-US" sz="2400" dirty="0"/>
              <a:t>Attributes are conditionally independent.</a:t>
            </a:r>
          </a:p>
          <a:p>
            <a:r>
              <a:rPr lang="en-US" sz="2400" dirty="0"/>
              <a:t>Decision Tree, Random Forest, KNN – No assumptions</a:t>
            </a:r>
          </a:p>
          <a:p>
            <a:endParaRPr lang="en-IN" sz="2400" b="1" dirty="0"/>
          </a:p>
        </p:txBody>
      </p:sp>
      <p:sp>
        <p:nvSpPr>
          <p:cNvPr id="4" name="Title 1">
            <a:extLst>
              <a:ext uri="{FF2B5EF4-FFF2-40B4-BE49-F238E27FC236}">
                <a16:creationId xmlns:a16="http://schemas.microsoft.com/office/drawing/2014/main" id="{A148EF26-8D46-4B15-973B-75E03A95CDAE}"/>
              </a:ext>
            </a:extLst>
          </p:cNvPr>
          <p:cNvSpPr txBox="1">
            <a:spLocks/>
          </p:cNvSpPr>
          <p:nvPr/>
        </p:nvSpPr>
        <p:spPr>
          <a:xfrm>
            <a:off x="685800" y="3657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Reference</a:t>
            </a:r>
          </a:p>
        </p:txBody>
      </p:sp>
      <p:sp>
        <p:nvSpPr>
          <p:cNvPr id="5" name="Content Placeholder 2">
            <a:extLst>
              <a:ext uri="{FF2B5EF4-FFF2-40B4-BE49-F238E27FC236}">
                <a16:creationId xmlns:a16="http://schemas.microsoft.com/office/drawing/2014/main" id="{AC2B98C8-1410-4EE3-98A2-9AA56034D000}"/>
              </a:ext>
            </a:extLst>
          </p:cNvPr>
          <p:cNvSpPr txBox="1">
            <a:spLocks/>
          </p:cNvSpPr>
          <p:nvPr/>
        </p:nvSpPr>
        <p:spPr>
          <a:xfrm>
            <a:off x="685800" y="47244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hlinkClick r:id="rId2"/>
              </a:rPr>
              <a:t>https://github.com/xavierigneous/Vehicle-Loan-Default-Prediction</a:t>
            </a:r>
            <a:endParaRPr lang="en-IN" sz="2400" b="1" dirty="0"/>
          </a:p>
        </p:txBody>
      </p:sp>
    </p:spTree>
    <p:extLst>
      <p:ext uri="{BB962C8B-B14F-4D97-AF65-F5344CB8AC3E}">
        <p14:creationId xmlns:p14="http://schemas.microsoft.com/office/powerpoint/2010/main" val="1235205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 You</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normAutofit/>
          </a:bodyPr>
          <a:lstStyle/>
          <a:p>
            <a:pPr algn="l"/>
            <a:r>
              <a:rPr lang="en-US" sz="4000"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a:xfrm>
            <a:off x="457200" y="1295400"/>
            <a:ext cx="8686800" cy="5562600"/>
          </a:xfrm>
        </p:spPr>
        <p:txBody>
          <a:bodyPr>
            <a:normAutofit/>
          </a:bodyPr>
          <a:lstStyle/>
          <a:p>
            <a:r>
              <a:rPr lang="en-US" sz="2400" dirty="0"/>
              <a:t>People avail vehicle loan from banks to buy their dream cars. Car loans have taken off in India witnessing an increase in growth of 18-20% which is a huge increase in 2019.</a:t>
            </a:r>
          </a:p>
          <a:p>
            <a:r>
              <a:rPr lang="en-US" sz="2400" dirty="0"/>
              <a:t>Bank and vehicle finance companies are making this dream come true by providing the vehicle loan facility.</a:t>
            </a:r>
          </a:p>
          <a:p>
            <a:r>
              <a:rPr lang="en-US" sz="2400" dirty="0"/>
              <a:t>Indian Banks has lost 200 Crore Rupees each year due to defaulters.</a:t>
            </a:r>
          </a:p>
          <a:p>
            <a:r>
              <a:rPr lang="en-US" sz="2400" dirty="0"/>
              <a:t>Financing a vehicle involves a lot of technicalities like the kind of vehicle to be financed, the route on which the vehicle will be plying, the operating expenses of the customer, etc. </a:t>
            </a:r>
          </a:p>
          <a:p>
            <a:r>
              <a:rPr lang="en-US" sz="2400" dirty="0"/>
              <a:t>It is also being influenced by processing fee, loan clearance time, requirement of documentation and methodology being followed in computation of interest.</a:t>
            </a:r>
          </a:p>
          <a:p>
            <a:endParaRPr lang="en-US" sz="2800" dirty="0"/>
          </a:p>
          <a:p>
            <a:endParaRPr lang="en-US" dirty="0"/>
          </a:p>
        </p:txBody>
      </p:sp>
    </p:spTree>
    <p:extLst>
      <p:ext uri="{BB962C8B-B14F-4D97-AF65-F5344CB8AC3E}">
        <p14:creationId xmlns:p14="http://schemas.microsoft.com/office/powerpoint/2010/main" val="35614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IN" sz="2400" dirty="0">
                <a:solidFill>
                  <a:srgbClr val="0055A0"/>
                </a:solidFill>
              </a:rPr>
              <a:t>Reduce bad loans by filtering out potential defaulting customers and identify potential non-defaulters so as to offer good LTV for their loan.</a:t>
            </a:r>
          </a:p>
          <a:p>
            <a:pPr algn="l"/>
            <a:r>
              <a:rPr lang="en-IN" sz="2400">
                <a:solidFill>
                  <a:srgbClr val="0055A0"/>
                </a:solidFill>
              </a:rPr>
              <a:t>We are using ML algorithms to predict whether up to a statistical degree whether he default in his first EMI payment or not.</a:t>
            </a:r>
          </a:p>
          <a:p>
            <a:pPr algn="l"/>
            <a:endParaRPr lang="en-US"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extBox 5"/>
          <p:cNvSpPr txBox="1"/>
          <p:nvPr/>
        </p:nvSpPr>
        <p:spPr>
          <a:xfrm>
            <a:off x="457200" y="751820"/>
            <a:ext cx="8001000" cy="523220"/>
          </a:xfrm>
          <a:prstGeom prst="rect">
            <a:avLst/>
          </a:prstGeom>
          <a:noFill/>
        </p:spPr>
        <p:txBody>
          <a:bodyPr wrap="square" rtlCol="0">
            <a:spAutoFit/>
          </a:bodyPr>
          <a:lstStyle/>
          <a:p>
            <a:r>
              <a:rPr lang="en-US" sz="2800" b="1" dirty="0">
                <a:latin typeface="+mj-lt"/>
                <a:cs typeface="Times New Roman" pitchFamily="18" charset="0"/>
              </a:rPr>
              <a:t>Data Dictionary:</a:t>
            </a:r>
          </a:p>
        </p:txBody>
      </p:sp>
      <p:sp>
        <p:nvSpPr>
          <p:cNvPr id="9" name="TextBox 8"/>
          <p:cNvSpPr txBox="1"/>
          <p:nvPr/>
        </p:nvSpPr>
        <p:spPr>
          <a:xfrm>
            <a:off x="518562" y="1275040"/>
            <a:ext cx="8305800" cy="2862322"/>
          </a:xfrm>
          <a:prstGeom prst="rect">
            <a:avLst/>
          </a:prstGeom>
          <a:noFill/>
        </p:spPr>
        <p:txBody>
          <a:bodyPr wrap="square" rtlCol="0">
            <a:spAutoFit/>
          </a:bodyPr>
          <a:lstStyle/>
          <a:p>
            <a:r>
              <a:rPr lang="en-US" dirty="0">
                <a:hlinkClick r:id="rId2"/>
              </a:rPr>
              <a:t>https://www.kaggle.com/mamtadhaker/lt-vehicle-loan-default-prediction</a:t>
            </a:r>
            <a:endParaRPr lang="en-US" dirty="0"/>
          </a:p>
          <a:p>
            <a:endParaRPr lang="en-US" dirty="0"/>
          </a:p>
          <a:p>
            <a:r>
              <a:rPr lang="en-US" dirty="0"/>
              <a:t>The Dataset contains 233154 Rows and 41 Columns</a:t>
            </a:r>
          </a:p>
          <a:p>
            <a:pPr marL="285750" indent="-285750">
              <a:buFont typeface="Arial" pitchFamily="34" charset="0"/>
              <a:buChar char="•"/>
            </a:pPr>
            <a:r>
              <a:rPr lang="en-US" dirty="0"/>
              <a:t>14 Numerical columns,2 </a:t>
            </a:r>
            <a:r>
              <a:rPr lang="en-US" dirty="0" err="1"/>
              <a:t>Datetype</a:t>
            </a:r>
            <a:r>
              <a:rPr lang="en-US" dirty="0"/>
              <a:t> columns and 25 Categorical columns</a:t>
            </a:r>
          </a:p>
          <a:p>
            <a:pPr marL="285750" indent="-285750">
              <a:buFont typeface="Arial" pitchFamily="34" charset="0"/>
              <a:buChar char="•"/>
            </a:pPr>
            <a:r>
              <a:rPr lang="en-US" dirty="0"/>
              <a:t>The Only column with missing values is Employment Type. It has 7661 missing values which is about 3.3%  of the data </a:t>
            </a:r>
          </a:p>
          <a:p>
            <a:pPr marL="285750" indent="-285750">
              <a:buFont typeface="Arial" pitchFamily="34" charset="0"/>
              <a:buChar char="•"/>
            </a:pPr>
            <a:r>
              <a:rPr lang="en-US" dirty="0"/>
              <a:t>Current Balance has 1,50,000 Entries as zero, out of which 70,000 entries have applied for their first loan </a:t>
            </a:r>
          </a:p>
          <a:p>
            <a:pPr marL="285750" indent="-285750">
              <a:buFont typeface="Arial" pitchFamily="34" charset="0"/>
              <a:buChar char="•"/>
            </a:pPr>
            <a:endParaRPr lang="en-US" dirty="0"/>
          </a:p>
          <a:p>
            <a:endParaRPr lang="en-US" dirty="0"/>
          </a:p>
        </p:txBody>
      </p:sp>
      <p:sp>
        <p:nvSpPr>
          <p:cNvPr id="8" name="TextBox 7"/>
          <p:cNvSpPr txBox="1"/>
          <p:nvPr/>
        </p:nvSpPr>
        <p:spPr>
          <a:xfrm>
            <a:off x="536237" y="3783419"/>
            <a:ext cx="8277682" cy="1754326"/>
          </a:xfrm>
          <a:prstGeom prst="rect">
            <a:avLst/>
          </a:prstGeom>
          <a:noFill/>
        </p:spPr>
        <p:txBody>
          <a:bodyPr wrap="square" rtlCol="0">
            <a:spAutoFit/>
          </a:bodyPr>
          <a:lstStyle/>
          <a:p>
            <a:r>
              <a:rPr lang="en-US" dirty="0"/>
              <a:t>There are few possible columns which can be requested to better predict the data , namely –</a:t>
            </a:r>
          </a:p>
          <a:p>
            <a:pPr marL="342900" indent="-342900">
              <a:buFont typeface="+mj-lt"/>
              <a:buAutoNum type="arabicPeriod"/>
            </a:pPr>
            <a:r>
              <a:rPr lang="en-US" dirty="0"/>
              <a:t>Interest Rate : The Interest rate which is charged for the current Loan.</a:t>
            </a:r>
          </a:p>
          <a:p>
            <a:pPr marL="342900" indent="-342900">
              <a:buFont typeface="+mj-lt"/>
              <a:buAutoNum type="arabicPeriod"/>
            </a:pPr>
            <a:r>
              <a:rPr lang="en-US" dirty="0"/>
              <a:t>Total Previous loan : Total Amount of loan which was availed by the customer before taking the current loan.</a:t>
            </a:r>
          </a:p>
          <a:p>
            <a:pPr marL="342900" indent="-342900">
              <a:buFont typeface="+mj-lt"/>
              <a:buAutoNum type="arabicPeriod"/>
            </a:pPr>
            <a:r>
              <a:rPr lang="en-US" dirty="0"/>
              <a:t>Age of the vehicle : zero for new vehicle and no of years if it’s a used vehicle.</a:t>
            </a:r>
          </a:p>
        </p:txBody>
      </p:sp>
    </p:spTree>
    <p:extLst>
      <p:ext uri="{BB962C8B-B14F-4D97-AF65-F5344CB8AC3E}">
        <p14:creationId xmlns:p14="http://schemas.microsoft.com/office/powerpoint/2010/main" val="133897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488275" y="1787604"/>
          <a:ext cx="6096000" cy="3774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Column 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algn="ctr"/>
                      <a:r>
                        <a:rPr lang="en-US" dirty="0"/>
                        <a:t>Disbursed</a:t>
                      </a:r>
                      <a:r>
                        <a:rPr lang="en-US" baseline="0" dirty="0"/>
                        <a:t> Amount</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Amount of Loan disbursed</a:t>
                      </a:r>
                    </a:p>
                  </a:txBody>
                  <a:tcPr marL="7620" marR="7620" marT="7620" marB="0" anchor="ctr"/>
                </a:tc>
                <a:extLst>
                  <a:ext uri="{0D108BD9-81ED-4DB2-BD59-A6C34878D82A}">
                    <a16:rowId xmlns:a16="http://schemas.microsoft.com/office/drawing/2014/main" val="10001"/>
                  </a:ext>
                </a:extLst>
              </a:tr>
              <a:tr h="370840">
                <a:tc>
                  <a:txBody>
                    <a:bodyPr/>
                    <a:lstStyle/>
                    <a:p>
                      <a:pPr algn="ctr"/>
                      <a:r>
                        <a:rPr lang="en-US" dirty="0"/>
                        <a:t>Asset Cost</a:t>
                      </a:r>
                    </a:p>
                  </a:txBody>
                  <a:tcPr/>
                </a:tc>
                <a:tc>
                  <a:txBody>
                    <a:bodyPr/>
                    <a:lstStyle/>
                    <a:p>
                      <a:pPr algn="ctr"/>
                      <a:r>
                        <a:rPr lang="en-US" dirty="0"/>
                        <a:t>Cost of the Vehicle</a:t>
                      </a:r>
                    </a:p>
                  </a:txBody>
                  <a:tcPr/>
                </a:tc>
                <a:extLst>
                  <a:ext uri="{0D108BD9-81ED-4DB2-BD59-A6C34878D82A}">
                    <a16:rowId xmlns:a16="http://schemas.microsoft.com/office/drawing/2014/main" val="10002"/>
                  </a:ext>
                </a:extLst>
              </a:tr>
              <a:tr h="370840">
                <a:tc>
                  <a:txBody>
                    <a:bodyPr/>
                    <a:lstStyle/>
                    <a:p>
                      <a:pPr algn="ctr"/>
                      <a:r>
                        <a:rPr lang="en-US" dirty="0"/>
                        <a:t>LTV</a:t>
                      </a:r>
                    </a:p>
                  </a:txBody>
                  <a:tcPr/>
                </a:tc>
                <a:tc>
                  <a:txBody>
                    <a:bodyPr/>
                    <a:lstStyle/>
                    <a:p>
                      <a:pPr algn="ctr"/>
                      <a:r>
                        <a:rPr lang="en-US" dirty="0"/>
                        <a:t>Loan to Asset</a:t>
                      </a:r>
                      <a:r>
                        <a:rPr lang="en-US" baseline="0" dirty="0"/>
                        <a:t> Value Ratio</a:t>
                      </a:r>
                      <a:endParaRPr lang="en-US" dirty="0"/>
                    </a:p>
                  </a:txBody>
                  <a:tcPr/>
                </a:tc>
                <a:extLst>
                  <a:ext uri="{0D108BD9-81ED-4DB2-BD59-A6C34878D82A}">
                    <a16:rowId xmlns:a16="http://schemas.microsoft.com/office/drawing/2014/main" val="10003"/>
                  </a:ext>
                </a:extLst>
              </a:tr>
              <a:tr h="370840">
                <a:tc>
                  <a:txBody>
                    <a:bodyPr/>
                    <a:lstStyle/>
                    <a:p>
                      <a:pPr algn="ctr"/>
                      <a:r>
                        <a:rPr lang="en-US" dirty="0"/>
                        <a:t>Primary Current Balance</a:t>
                      </a:r>
                    </a:p>
                  </a:txBody>
                  <a:tcPr/>
                </a:tc>
                <a:tc>
                  <a:txBody>
                    <a:bodyPr/>
                    <a:lstStyle/>
                    <a:p>
                      <a:pPr algn="ctr"/>
                      <a:r>
                        <a:rPr lang="en-US" dirty="0"/>
                        <a:t>Total</a:t>
                      </a:r>
                      <a:r>
                        <a:rPr lang="en-US" baseline="0" dirty="0"/>
                        <a:t> Outstanding Amount of Loan at Disbursement</a:t>
                      </a:r>
                      <a:endParaRPr lang="en-US" dirty="0"/>
                    </a:p>
                  </a:txBody>
                  <a:tcPr/>
                </a:tc>
                <a:extLst>
                  <a:ext uri="{0D108BD9-81ED-4DB2-BD59-A6C34878D82A}">
                    <a16:rowId xmlns:a16="http://schemas.microsoft.com/office/drawing/2014/main" val="10004"/>
                  </a:ext>
                </a:extLst>
              </a:tr>
              <a:tr h="370840">
                <a:tc>
                  <a:txBody>
                    <a:bodyPr/>
                    <a:lstStyle/>
                    <a:p>
                      <a:pPr algn="ctr"/>
                      <a:r>
                        <a:rPr lang="en-US" dirty="0"/>
                        <a:t>Installment Amount</a:t>
                      </a:r>
                    </a:p>
                  </a:txBody>
                  <a:tcPr/>
                </a:tc>
                <a:tc>
                  <a:txBody>
                    <a:bodyPr/>
                    <a:lstStyle/>
                    <a:p>
                      <a:pPr algn="ctr"/>
                      <a:r>
                        <a:rPr lang="en-US" dirty="0"/>
                        <a:t>EMI</a:t>
                      </a:r>
                      <a:r>
                        <a:rPr lang="en-US" baseline="0" dirty="0"/>
                        <a:t> Amount of the Loan</a:t>
                      </a:r>
                      <a:endParaRPr lang="en-US" dirty="0"/>
                    </a:p>
                  </a:txBody>
                  <a:tcPr/>
                </a:tc>
                <a:extLst>
                  <a:ext uri="{0D108BD9-81ED-4DB2-BD59-A6C34878D82A}">
                    <a16:rowId xmlns:a16="http://schemas.microsoft.com/office/drawing/2014/main" val="10005"/>
                  </a:ext>
                </a:extLst>
              </a:tr>
              <a:tr h="370840">
                <a:tc>
                  <a:txBody>
                    <a:bodyPr/>
                    <a:lstStyle/>
                    <a:p>
                      <a:pPr algn="ctr"/>
                      <a:r>
                        <a:rPr lang="en-US" baseline="0" dirty="0"/>
                        <a:t>Age at disbursal</a:t>
                      </a:r>
                    </a:p>
                  </a:txBody>
                  <a:tcPr/>
                </a:tc>
                <a:tc>
                  <a:txBody>
                    <a:bodyPr/>
                    <a:lstStyle/>
                    <a:p>
                      <a:pPr algn="ctr"/>
                      <a:r>
                        <a:rPr lang="en-US" dirty="0"/>
                        <a:t>Age of</a:t>
                      </a:r>
                      <a:r>
                        <a:rPr lang="en-US" baseline="0" dirty="0"/>
                        <a:t> the customer when loan was disbursed</a:t>
                      </a:r>
                      <a:endParaRPr lang="en-US" dirty="0"/>
                    </a:p>
                  </a:txBody>
                  <a:tcPr/>
                </a:tc>
                <a:extLst>
                  <a:ext uri="{0D108BD9-81ED-4DB2-BD59-A6C34878D82A}">
                    <a16:rowId xmlns:a16="http://schemas.microsoft.com/office/drawing/2014/main" val="10006"/>
                  </a:ext>
                </a:extLst>
              </a:tr>
              <a:tr h="370840">
                <a:tc>
                  <a:txBody>
                    <a:bodyPr/>
                    <a:lstStyle/>
                    <a:p>
                      <a:pPr algn="ctr"/>
                      <a:r>
                        <a:rPr lang="en-US" dirty="0"/>
                        <a:t>Delinquent</a:t>
                      </a:r>
                      <a:r>
                        <a:rPr lang="en-US" baseline="0" dirty="0"/>
                        <a:t> Accounts in last six months</a:t>
                      </a:r>
                      <a:endParaRPr lang="en-US" dirty="0"/>
                    </a:p>
                  </a:txBody>
                  <a:tcPr/>
                </a:tc>
                <a:tc>
                  <a:txBody>
                    <a:bodyPr/>
                    <a:lstStyle/>
                    <a:p>
                      <a:pPr algn="ctr"/>
                      <a:r>
                        <a:rPr lang="en-US" dirty="0"/>
                        <a:t>Loan Defaulted in last</a:t>
                      </a:r>
                      <a:r>
                        <a:rPr lang="en-US" baseline="0" dirty="0"/>
                        <a:t> six months</a:t>
                      </a:r>
                      <a:endParaRPr lang="en-US"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3962400" y="1141086"/>
            <a:ext cx="1147750" cy="369332"/>
          </a:xfrm>
          <a:prstGeom prst="rect">
            <a:avLst/>
          </a:prstGeom>
          <a:noFill/>
        </p:spPr>
        <p:txBody>
          <a:bodyPr wrap="none" rtlCol="0">
            <a:spAutoFit/>
          </a:bodyPr>
          <a:lstStyle/>
          <a:p>
            <a:r>
              <a:rPr lang="en-US" dirty="0"/>
              <a:t>Numerical</a:t>
            </a:r>
          </a:p>
        </p:txBody>
      </p:sp>
      <p:sp>
        <p:nvSpPr>
          <p:cNvPr id="6" name="TextBox 5"/>
          <p:cNvSpPr txBox="1"/>
          <p:nvPr/>
        </p:nvSpPr>
        <p:spPr>
          <a:xfrm>
            <a:off x="838200" y="457200"/>
            <a:ext cx="3240374" cy="461665"/>
          </a:xfrm>
          <a:prstGeom prst="rect">
            <a:avLst/>
          </a:prstGeom>
          <a:noFill/>
        </p:spPr>
        <p:txBody>
          <a:bodyPr wrap="none" rtlCol="0">
            <a:spAutoFit/>
          </a:bodyPr>
          <a:lstStyle/>
          <a:p>
            <a:r>
              <a:rPr lang="en-US" sz="2400" b="1" dirty="0"/>
              <a:t>Description of Columns:</a:t>
            </a:r>
          </a:p>
        </p:txBody>
      </p:sp>
    </p:spTree>
    <p:extLst>
      <p:ext uri="{BB962C8B-B14F-4D97-AF65-F5344CB8AC3E}">
        <p14:creationId xmlns:p14="http://schemas.microsoft.com/office/powerpoint/2010/main" val="365170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6133" y="211203"/>
            <a:ext cx="1228093" cy="369332"/>
          </a:xfrm>
          <a:prstGeom prst="rect">
            <a:avLst/>
          </a:prstGeom>
          <a:noFill/>
        </p:spPr>
        <p:txBody>
          <a:bodyPr wrap="none" rtlCol="0">
            <a:spAutoFit/>
          </a:bodyPr>
          <a:lstStyle/>
          <a:p>
            <a:r>
              <a:rPr lang="en-US" dirty="0"/>
              <a:t>Categorical</a:t>
            </a:r>
          </a:p>
        </p:txBody>
      </p:sp>
      <p:graphicFrame>
        <p:nvGraphicFramePr>
          <p:cNvPr id="5" name="Table 4"/>
          <p:cNvGraphicFramePr>
            <a:graphicFrameLocks noGrp="1"/>
          </p:cNvGraphicFramePr>
          <p:nvPr/>
        </p:nvGraphicFramePr>
        <p:xfrm>
          <a:off x="1342179" y="762000"/>
          <a:ext cx="6096000" cy="56108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Column 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algn="ctr"/>
                      <a:r>
                        <a:rPr lang="en-US" dirty="0"/>
                        <a:t>Number</a:t>
                      </a:r>
                      <a:r>
                        <a:rPr lang="en-US" baseline="0" dirty="0"/>
                        <a:t> of accounts</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Total number of accounts</a:t>
                      </a:r>
                      <a:r>
                        <a:rPr lang="en-US" sz="1800" kern="1200" baseline="0" dirty="0">
                          <a:solidFill>
                            <a:schemeClr val="dk1"/>
                          </a:solidFill>
                          <a:latin typeface="+mn-lt"/>
                          <a:ea typeface="+mn-ea"/>
                          <a:cs typeface="+mn-cs"/>
                        </a:rPr>
                        <a:t> of the customer</a:t>
                      </a:r>
                      <a:endParaRPr lang="en-US" sz="1800" kern="1200" dirty="0">
                        <a:solidFill>
                          <a:schemeClr val="dk1"/>
                        </a:solidFill>
                        <a:latin typeface="+mn-lt"/>
                        <a:ea typeface="+mn-ea"/>
                        <a:cs typeface="+mn-cs"/>
                      </a:endParaRPr>
                    </a:p>
                  </a:txBody>
                  <a:tcPr marL="7620" marR="7620" marT="7620" marB="0" anchor="ctr"/>
                </a:tc>
                <a:extLst>
                  <a:ext uri="{0D108BD9-81ED-4DB2-BD59-A6C34878D82A}">
                    <a16:rowId xmlns:a16="http://schemas.microsoft.com/office/drawing/2014/main" val="10001"/>
                  </a:ext>
                </a:extLst>
              </a:tr>
              <a:tr h="370840">
                <a:tc>
                  <a:txBody>
                    <a:bodyPr/>
                    <a:lstStyle/>
                    <a:p>
                      <a:pPr algn="ctr"/>
                      <a:r>
                        <a:rPr lang="en-US" dirty="0"/>
                        <a:t>Active Accounts</a:t>
                      </a:r>
                    </a:p>
                  </a:txBody>
                  <a:tcPr/>
                </a:tc>
                <a:tc>
                  <a:txBody>
                    <a:bodyPr/>
                    <a:lstStyle/>
                    <a:p>
                      <a:pPr algn="ctr"/>
                      <a:r>
                        <a:rPr lang="en-US" dirty="0"/>
                        <a:t>Loan accounts at time of disbursements</a:t>
                      </a:r>
                    </a:p>
                  </a:txBody>
                  <a:tcPr/>
                </a:tc>
                <a:extLst>
                  <a:ext uri="{0D108BD9-81ED-4DB2-BD59-A6C34878D82A}">
                    <a16:rowId xmlns:a16="http://schemas.microsoft.com/office/drawing/2014/main" val="10002"/>
                  </a:ext>
                </a:extLst>
              </a:tr>
              <a:tr h="370840">
                <a:tc>
                  <a:txBody>
                    <a:bodyPr/>
                    <a:lstStyle/>
                    <a:p>
                      <a:pPr algn="ctr"/>
                      <a:r>
                        <a:rPr lang="en-US" dirty="0"/>
                        <a:t>Overdue</a:t>
                      </a:r>
                      <a:r>
                        <a:rPr lang="en-US" baseline="0" dirty="0"/>
                        <a:t> Accounts</a:t>
                      </a:r>
                      <a:endParaRPr lang="en-US" dirty="0"/>
                    </a:p>
                  </a:txBody>
                  <a:tcPr/>
                </a:tc>
                <a:tc>
                  <a:txBody>
                    <a:bodyPr/>
                    <a:lstStyle/>
                    <a:p>
                      <a:pPr algn="ctr"/>
                      <a:r>
                        <a:rPr lang="en-US" dirty="0"/>
                        <a:t>Count</a:t>
                      </a:r>
                      <a:r>
                        <a:rPr lang="en-US" baseline="0" dirty="0"/>
                        <a:t> of overdue accounts at time of disbursement</a:t>
                      </a:r>
                      <a:endParaRPr lang="en-US" dirty="0"/>
                    </a:p>
                  </a:txBody>
                  <a:tcPr/>
                </a:tc>
                <a:extLst>
                  <a:ext uri="{0D108BD9-81ED-4DB2-BD59-A6C34878D82A}">
                    <a16:rowId xmlns:a16="http://schemas.microsoft.com/office/drawing/2014/main" val="10003"/>
                  </a:ext>
                </a:extLst>
              </a:tr>
              <a:tr h="370840">
                <a:tc>
                  <a:txBody>
                    <a:bodyPr/>
                    <a:lstStyle/>
                    <a:p>
                      <a:pPr algn="ctr"/>
                      <a:r>
                        <a:rPr lang="en-US" sz="1800" b="0" i="0" kern="1200" dirty="0">
                          <a:solidFill>
                            <a:schemeClr val="dk1"/>
                          </a:solidFill>
                          <a:effectLst/>
                          <a:latin typeface="+mn-lt"/>
                          <a:ea typeface="+mn-ea"/>
                          <a:cs typeface="+mn-cs"/>
                        </a:rPr>
                        <a:t>New accounts in last 6 months</a:t>
                      </a:r>
                      <a:endParaRPr lang="en-US" dirty="0"/>
                    </a:p>
                  </a:txBody>
                  <a:tcPr/>
                </a:tc>
                <a:tc>
                  <a:txBody>
                    <a:bodyPr/>
                    <a:lstStyle/>
                    <a:p>
                      <a:pPr algn="ctr"/>
                      <a:r>
                        <a:rPr lang="en-US" dirty="0"/>
                        <a:t>New loan taken by customer</a:t>
                      </a:r>
                      <a:r>
                        <a:rPr lang="en-US" baseline="0" dirty="0"/>
                        <a:t> in last 6 months</a:t>
                      </a:r>
                      <a:endParaRPr lang="en-US" dirty="0"/>
                    </a:p>
                  </a:txBody>
                  <a:tcPr/>
                </a:tc>
                <a:extLst>
                  <a:ext uri="{0D108BD9-81ED-4DB2-BD59-A6C34878D82A}">
                    <a16:rowId xmlns:a16="http://schemas.microsoft.com/office/drawing/2014/main" val="10004"/>
                  </a:ext>
                </a:extLst>
              </a:tr>
              <a:tr h="370840">
                <a:tc>
                  <a:txBody>
                    <a:bodyPr/>
                    <a:lstStyle/>
                    <a:p>
                      <a:pPr algn="ctr"/>
                      <a:r>
                        <a:rPr lang="en-US" sz="1800" b="0" i="0" kern="1200" dirty="0">
                          <a:solidFill>
                            <a:schemeClr val="dk1"/>
                          </a:solidFill>
                          <a:effectLst/>
                          <a:latin typeface="+mn-lt"/>
                          <a:ea typeface="+mn-ea"/>
                          <a:cs typeface="+mn-cs"/>
                        </a:rPr>
                        <a:t>No of inquiries</a:t>
                      </a:r>
                      <a:endParaRPr lang="en-US" dirty="0"/>
                    </a:p>
                  </a:txBody>
                  <a:tcPr/>
                </a:tc>
                <a:tc>
                  <a:txBody>
                    <a:bodyPr/>
                    <a:lstStyle/>
                    <a:p>
                      <a:pPr algn="ctr"/>
                      <a:r>
                        <a:rPr lang="en-US" dirty="0"/>
                        <a:t>Enquiries</a:t>
                      </a:r>
                      <a:r>
                        <a:rPr lang="en-US" baseline="0" dirty="0"/>
                        <a:t> done by customer for the loan</a:t>
                      </a:r>
                      <a:endParaRPr lang="en-US" dirty="0"/>
                    </a:p>
                  </a:txBody>
                  <a:tcPr/>
                </a:tc>
                <a:extLst>
                  <a:ext uri="{0D108BD9-81ED-4DB2-BD59-A6C34878D82A}">
                    <a16:rowId xmlns:a16="http://schemas.microsoft.com/office/drawing/2014/main" val="10005"/>
                  </a:ext>
                </a:extLst>
              </a:tr>
              <a:tr h="370840">
                <a:tc>
                  <a:txBody>
                    <a:bodyPr/>
                    <a:lstStyle/>
                    <a:p>
                      <a:pPr algn="ctr"/>
                      <a:r>
                        <a:rPr lang="en-US" sz="1800" b="0" i="0" kern="1200" dirty="0">
                          <a:solidFill>
                            <a:schemeClr val="dk1"/>
                          </a:solidFill>
                          <a:effectLst/>
                          <a:latin typeface="+mn-lt"/>
                          <a:ea typeface="+mn-ea"/>
                          <a:cs typeface="+mn-cs"/>
                        </a:rPr>
                        <a:t>Average Loan tenure</a:t>
                      </a:r>
                      <a:endParaRPr lang="en-US" dirty="0"/>
                    </a:p>
                  </a:txBody>
                  <a:tcPr/>
                </a:tc>
                <a:tc>
                  <a:txBody>
                    <a:bodyPr/>
                    <a:lstStyle/>
                    <a:p>
                      <a:pPr algn="ctr"/>
                      <a:r>
                        <a:rPr lang="en-US" dirty="0"/>
                        <a:t>Average</a:t>
                      </a:r>
                      <a:r>
                        <a:rPr lang="en-US" baseline="0" dirty="0"/>
                        <a:t> period of loan in months</a:t>
                      </a:r>
                    </a:p>
                  </a:txBody>
                  <a:tcPr/>
                </a:tc>
                <a:extLst>
                  <a:ext uri="{0D108BD9-81ED-4DB2-BD59-A6C34878D82A}">
                    <a16:rowId xmlns:a16="http://schemas.microsoft.com/office/drawing/2014/main" val="10006"/>
                  </a:ext>
                </a:extLst>
              </a:tr>
              <a:tr h="370840">
                <a:tc>
                  <a:txBody>
                    <a:bodyPr/>
                    <a:lstStyle/>
                    <a:p>
                      <a:pPr algn="ctr"/>
                      <a:r>
                        <a:rPr lang="en-US" sz="1800" b="0" i="0" kern="1200" dirty="0">
                          <a:solidFill>
                            <a:schemeClr val="dk1"/>
                          </a:solidFill>
                          <a:effectLst/>
                          <a:latin typeface="+mn-lt"/>
                          <a:ea typeface="+mn-ea"/>
                          <a:cs typeface="+mn-cs"/>
                        </a:rPr>
                        <a:t>Time_since_1st_loan</a:t>
                      </a:r>
                      <a:endParaRPr lang="en-US" dirty="0"/>
                    </a:p>
                  </a:txBody>
                  <a:tcPr/>
                </a:tc>
                <a:tc>
                  <a:txBody>
                    <a:bodyPr/>
                    <a:lstStyle/>
                    <a:p>
                      <a:pPr algn="ctr"/>
                      <a:r>
                        <a:rPr lang="en-US" dirty="0"/>
                        <a:t>Time since first</a:t>
                      </a:r>
                      <a:r>
                        <a:rPr lang="en-US" baseline="0" dirty="0"/>
                        <a:t> loan in months</a:t>
                      </a:r>
                      <a:endParaRPr lang="en-US" dirty="0"/>
                    </a:p>
                  </a:txBody>
                  <a:tcPr/>
                </a:tc>
                <a:extLst>
                  <a:ext uri="{0D108BD9-81ED-4DB2-BD59-A6C34878D82A}">
                    <a16:rowId xmlns:a16="http://schemas.microsoft.com/office/drawing/2014/main" val="10007"/>
                  </a:ext>
                </a:extLst>
              </a:tr>
              <a:tr h="370840">
                <a:tc>
                  <a:txBody>
                    <a:bodyPr/>
                    <a:lstStyle/>
                    <a:p>
                      <a:pPr algn="ctr"/>
                      <a:r>
                        <a:rPr lang="en-US" sz="1800" b="0" i="0" kern="1200" dirty="0" err="1">
                          <a:solidFill>
                            <a:schemeClr val="dk1"/>
                          </a:solidFill>
                          <a:effectLst/>
                          <a:latin typeface="+mn-lt"/>
                          <a:ea typeface="+mn-ea"/>
                          <a:cs typeface="+mn-cs"/>
                        </a:rPr>
                        <a:t>Aadhar</a:t>
                      </a:r>
                      <a:r>
                        <a:rPr lang="en-US" sz="1800" b="0" i="0" kern="1200" dirty="0">
                          <a:solidFill>
                            <a:schemeClr val="dk1"/>
                          </a:solidFill>
                          <a:effectLst/>
                          <a:latin typeface="+mn-lt"/>
                          <a:ea typeface="+mn-ea"/>
                          <a:cs typeface="+mn-cs"/>
                        </a:rPr>
                        <a:t> Flag</a:t>
                      </a:r>
                      <a:endParaRPr lang="en-US" dirty="0"/>
                    </a:p>
                  </a:txBody>
                  <a:tcPr/>
                </a:tc>
                <a:tc>
                  <a:txBody>
                    <a:bodyPr/>
                    <a:lstStyle/>
                    <a:p>
                      <a:pPr algn="ctr"/>
                      <a:r>
                        <a:rPr lang="en-US" dirty="0"/>
                        <a:t>If </a:t>
                      </a:r>
                      <a:r>
                        <a:rPr lang="en-US" dirty="0" err="1"/>
                        <a:t>Aadhar</a:t>
                      </a:r>
                      <a:r>
                        <a:rPr lang="en-US" baseline="0" dirty="0"/>
                        <a:t> was shared-Flag 1</a:t>
                      </a:r>
                      <a:endParaRPr lang="en-US" dirty="0"/>
                    </a:p>
                  </a:txBody>
                  <a:tcPr/>
                </a:tc>
                <a:extLst>
                  <a:ext uri="{0D108BD9-81ED-4DB2-BD59-A6C34878D82A}">
                    <a16:rowId xmlns:a16="http://schemas.microsoft.com/office/drawing/2014/main" val="10008"/>
                  </a:ext>
                </a:extLst>
              </a:tr>
              <a:tr h="370840">
                <a:tc>
                  <a:txBody>
                    <a:bodyPr/>
                    <a:lstStyle/>
                    <a:p>
                      <a:pPr algn="ctr"/>
                      <a:r>
                        <a:rPr lang="en-US" dirty="0"/>
                        <a:t>Passport</a:t>
                      </a:r>
                      <a:r>
                        <a:rPr lang="en-US" baseline="0" dirty="0"/>
                        <a:t> Flag</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If passport </a:t>
                      </a:r>
                      <a:r>
                        <a:rPr lang="en-US" baseline="0" dirty="0"/>
                        <a:t>was shared-Flag 1</a:t>
                      </a:r>
                      <a:endParaRPr lang="en-US" dirty="0"/>
                    </a:p>
                  </a:txBody>
                  <a:tcPr/>
                </a:tc>
                <a:extLst>
                  <a:ext uri="{0D108BD9-81ED-4DB2-BD59-A6C34878D82A}">
                    <a16:rowId xmlns:a16="http://schemas.microsoft.com/office/drawing/2014/main" val="10009"/>
                  </a:ext>
                </a:extLst>
              </a:tr>
              <a:tr h="370840">
                <a:tc>
                  <a:txBody>
                    <a:bodyPr/>
                    <a:lstStyle/>
                    <a:p>
                      <a:pPr algn="ctr"/>
                      <a:r>
                        <a:rPr lang="en-US" dirty="0"/>
                        <a:t>PAN Flag</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If PAN </a:t>
                      </a:r>
                      <a:r>
                        <a:rPr lang="en-US" baseline="0" dirty="0"/>
                        <a:t>was shared-Flag 1</a:t>
                      </a:r>
                      <a:endParaRPr 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40162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28919"/>
            <a:ext cx="7886700" cy="1724269"/>
          </a:xfrm>
        </p:spPr>
        <p:txBody>
          <a:bodyPr>
            <a:normAutofit fontScale="90000"/>
          </a:bodyPr>
          <a:lstStyle/>
          <a:p>
            <a:pPr algn="l"/>
            <a:r>
              <a:rPr lang="en-IN" sz="2700" dirty="0"/>
              <a:t>Distribution plot on numerical features:</a:t>
            </a:r>
            <a:br>
              <a:rPr lang="en-IN" sz="1800" b="1" dirty="0"/>
            </a:br>
            <a:r>
              <a:rPr lang="en-IN" sz="1600" dirty="0">
                <a:latin typeface="+mn-lt"/>
              </a:rPr>
              <a:t>Here numerical features are used for distribution plot. Most of the numerical variable like Asset cost distribution, primary CB, disbursed amount follows right skewed distribution whereas LTV follows left skewed distribution. Because in case if the borrower defaults on the loan</a:t>
            </a:r>
            <a:br>
              <a:rPr lang="en-IN" sz="1600" dirty="0">
                <a:latin typeface="+mn-lt"/>
              </a:rPr>
            </a:br>
            <a:r>
              <a:rPr lang="en-IN" sz="1600" dirty="0">
                <a:latin typeface="+mn-lt"/>
              </a:rPr>
              <a:t>the lender can reposes the collateral and collect the money by selling it off. They can recover the losses for defaulted loan.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3" y="2196919"/>
            <a:ext cx="3729706" cy="236661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378" y="2332173"/>
            <a:ext cx="3686573" cy="2155782"/>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04532" y="4563534"/>
            <a:ext cx="3752959" cy="2155782"/>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864" y="4648200"/>
            <a:ext cx="3762899" cy="2086827"/>
          </a:xfrm>
          <a:prstGeom prst="rect">
            <a:avLst/>
          </a:prstGeom>
        </p:spPr>
      </p:pic>
    </p:spTree>
    <p:extLst>
      <p:ext uri="{BB962C8B-B14F-4D97-AF65-F5344CB8AC3E}">
        <p14:creationId xmlns:p14="http://schemas.microsoft.com/office/powerpoint/2010/main" val="338338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47" y="533400"/>
            <a:ext cx="8119613" cy="1600200"/>
          </a:xfrm>
        </p:spPr>
        <p:txBody>
          <a:bodyPr>
            <a:normAutofit fontScale="90000"/>
          </a:bodyPr>
          <a:lstStyle/>
          <a:p>
            <a:pPr algn="l"/>
            <a:r>
              <a:rPr lang="en-IN" sz="2700" dirty="0"/>
              <a:t>Plots on various features:</a:t>
            </a:r>
            <a:br>
              <a:rPr lang="en-IN" sz="2800" dirty="0">
                <a:latin typeface="Arial Rounded MT Bold" panose="020F0704030504030204" pitchFamily="34" charset="0"/>
              </a:rPr>
            </a:br>
            <a:r>
              <a:rPr lang="en-IN" sz="1800" dirty="0">
                <a:latin typeface="+mn-lt"/>
              </a:rPr>
              <a:t> Count plot for employment type is compared with the loan defaulters here where most of the self employed are a non-loan defaulters. </a:t>
            </a:r>
            <a:r>
              <a:rPr lang="en-IN" sz="1800" dirty="0" err="1">
                <a:latin typeface="+mn-lt"/>
              </a:rPr>
              <a:t>Aadhar</a:t>
            </a:r>
            <a:r>
              <a:rPr lang="en-IN" sz="1800" dirty="0">
                <a:latin typeface="+mn-lt"/>
              </a:rPr>
              <a:t> and pan details compared with loan defaulters. Person with </a:t>
            </a:r>
            <a:r>
              <a:rPr lang="en-IN" sz="1800" dirty="0" err="1">
                <a:latin typeface="+mn-lt"/>
              </a:rPr>
              <a:t>aadhar</a:t>
            </a:r>
            <a:r>
              <a:rPr lang="en-IN" sz="1800" dirty="0">
                <a:latin typeface="+mn-lt"/>
              </a:rPr>
              <a:t> are a loan defaulter whereas its just opposite to Pan details. </a:t>
            </a:r>
            <a:br>
              <a:rPr lang="en-IN" sz="2800" dirty="0">
                <a:latin typeface="Arial Rounded MT Bold" panose="020F0704030504030204" pitchFamily="34" charset="0"/>
              </a:rPr>
            </a:br>
            <a:endParaRPr lang="en-IN" sz="1600" dirty="0">
              <a:latin typeface="Arial Rounded MT Bold" panose="020F07040305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036" y="1802130"/>
            <a:ext cx="3715993" cy="217737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364" y="3933890"/>
            <a:ext cx="3595196" cy="21773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187" y="1779326"/>
            <a:ext cx="4015058" cy="217737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994" y="3933890"/>
            <a:ext cx="3518124" cy="1989188"/>
          </a:xfrm>
          <a:prstGeom prst="rect">
            <a:avLst/>
          </a:prstGeom>
        </p:spPr>
      </p:pic>
    </p:spTree>
    <p:extLst>
      <p:ext uri="{BB962C8B-B14F-4D97-AF65-F5344CB8AC3E}">
        <p14:creationId xmlns:p14="http://schemas.microsoft.com/office/powerpoint/2010/main" val="223208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8134350" cy="1459298"/>
          </a:xfrm>
        </p:spPr>
        <p:txBody>
          <a:bodyPr>
            <a:normAutofit fontScale="90000"/>
          </a:bodyPr>
          <a:lstStyle/>
          <a:p>
            <a:pPr algn="l"/>
            <a:br>
              <a:rPr lang="en-IN" sz="2700" dirty="0"/>
            </a:br>
            <a:r>
              <a:rPr lang="en-IN" sz="2700" dirty="0"/>
              <a:t>Box plot on significant feature:</a:t>
            </a:r>
            <a:br>
              <a:rPr lang="en-IN" sz="1650" dirty="0">
                <a:latin typeface="Arial Rounded MT Bold" panose="020F0704030504030204" pitchFamily="34" charset="0"/>
              </a:rPr>
            </a:br>
            <a:br>
              <a:rPr lang="en-IN" sz="1650" dirty="0">
                <a:latin typeface="Arial Rounded MT Bold" panose="020F0704030504030204" pitchFamily="34" charset="0"/>
              </a:rPr>
            </a:br>
            <a:r>
              <a:rPr lang="en-IN" sz="2000" dirty="0">
                <a:latin typeface="+mn-lt"/>
              </a:rPr>
              <a:t>Significant features like disbursed amount and asset amount plotted with loan defaulters, here the distribution is almost same shows no correlation with the target variable.</a:t>
            </a:r>
            <a:br>
              <a:rPr lang="en-IN" sz="2000" dirty="0">
                <a:latin typeface="+mn-lt"/>
              </a:rPr>
            </a:br>
            <a:endParaRPr lang="en-IN" sz="20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16498"/>
            <a:ext cx="3434392" cy="205093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660" y="1834192"/>
            <a:ext cx="3202557" cy="2093297"/>
          </a:xfrm>
          <a:prstGeom prst="rect">
            <a:avLst/>
          </a:prstGeom>
        </p:spPr>
      </p:pic>
      <p:sp>
        <p:nvSpPr>
          <p:cNvPr id="6" name="Rectangle 5"/>
          <p:cNvSpPr/>
          <p:nvPr/>
        </p:nvSpPr>
        <p:spPr>
          <a:xfrm>
            <a:off x="517585" y="4273541"/>
            <a:ext cx="7142672" cy="2123658"/>
          </a:xfrm>
          <a:prstGeom prst="rect">
            <a:avLst/>
          </a:prstGeom>
        </p:spPr>
        <p:txBody>
          <a:bodyPr wrap="square">
            <a:spAutoFit/>
          </a:bodyPr>
          <a:lstStyle/>
          <a:p>
            <a:r>
              <a:rPr lang="en-IN" sz="2400" dirty="0"/>
              <a:t>Multi collinearity check:</a:t>
            </a:r>
          </a:p>
          <a:p>
            <a:endParaRPr lang="en-IN" dirty="0"/>
          </a:p>
          <a:p>
            <a:pPr marL="214313" indent="-214313">
              <a:buFont typeface="Arial" panose="020B0604020202020204" pitchFamily="34" charset="0"/>
              <a:buChar char="•"/>
            </a:pPr>
            <a:r>
              <a:rPr lang="en-IN" dirty="0"/>
              <a:t>Multi collinearity check is performed.</a:t>
            </a:r>
          </a:p>
          <a:p>
            <a:endParaRPr lang="en-IN" dirty="0"/>
          </a:p>
          <a:p>
            <a:pPr marL="214313" indent="-214313">
              <a:buFont typeface="Arial" panose="020B0604020202020204" pitchFamily="34" charset="0"/>
              <a:buChar char="•"/>
            </a:pPr>
            <a:r>
              <a:rPr lang="en-IN" dirty="0"/>
              <a:t> Features like primary disbursed amount, secondary sanctioned amount and secondary disbursed amount is highly correlated with target variable.</a:t>
            </a:r>
          </a:p>
        </p:txBody>
      </p:sp>
    </p:spTree>
    <p:extLst>
      <p:ext uri="{BB962C8B-B14F-4D97-AF65-F5344CB8AC3E}">
        <p14:creationId xmlns:p14="http://schemas.microsoft.com/office/powerpoint/2010/main" val="4214860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7979</TotalTime>
  <Words>882</Words>
  <Application>Microsoft Office PowerPoint</Application>
  <PresentationFormat>On-screen Show (4:3)</PresentationFormat>
  <Paragraphs>117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Calibri</vt:lpstr>
      <vt:lpstr>Wingdings</vt:lpstr>
      <vt:lpstr>Office Theme</vt:lpstr>
      <vt:lpstr>PowerPoint Presentation</vt:lpstr>
      <vt:lpstr>Introduction</vt:lpstr>
      <vt:lpstr>PowerPoint Presentation</vt:lpstr>
      <vt:lpstr>PowerPoint Presentation</vt:lpstr>
      <vt:lpstr>PowerPoint Presentation</vt:lpstr>
      <vt:lpstr>PowerPoint Presentation</vt:lpstr>
      <vt:lpstr>Distribution plot on numerical features: Here numerical features are used for distribution plot. Most of the numerical variable like Asset cost distribution, primary CB, disbursed amount follows right skewed distribution whereas LTV follows left skewed distribution. Because in case if the borrower defaults on the loan the lender can reposes the collateral and collect the money by selling it off. They can recover the losses for defaulted loan.</vt:lpstr>
      <vt:lpstr>Plots on various features:  Count plot for employment type is compared with the loan defaulters here where most of the self employed are a non-loan defaulters. Aadhar and pan details compared with loan defaulters. Person with aadhar are a loan defaulter whereas its just opposite to Pan details.  </vt:lpstr>
      <vt:lpstr> Box plot on significant feature:  Significant features like disbursed amount and asset amount plotted with loan defaulters, here the distribution is almost same shows no correlation with the target variable. </vt:lpstr>
      <vt:lpstr>Loan Default from Employment Type</vt:lpstr>
      <vt:lpstr>Statistical significance of variables</vt:lpstr>
      <vt:lpstr>Feature Engineering</vt:lpstr>
      <vt:lpstr>Assumptions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Pravin Kumar</cp:lastModifiedBy>
  <cp:revision>341</cp:revision>
  <dcterms:created xsi:type="dcterms:W3CDTF">2017-03-30T12:09:41Z</dcterms:created>
  <dcterms:modified xsi:type="dcterms:W3CDTF">2020-01-18T18:13:24Z</dcterms:modified>
</cp:coreProperties>
</file>