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427A90-03E5-4E7A-B0AC-FC1C760E6038}"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256634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27A90-03E5-4E7A-B0AC-FC1C760E6038}"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81060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27A90-03E5-4E7A-B0AC-FC1C760E6038}"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289791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27A90-03E5-4E7A-B0AC-FC1C760E6038}"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190096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427A90-03E5-4E7A-B0AC-FC1C760E6038}"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180348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427A90-03E5-4E7A-B0AC-FC1C760E6038}"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240506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427A90-03E5-4E7A-B0AC-FC1C760E6038}" type="datetimeFigureOut">
              <a:rPr lang="en-IN" smtClean="0"/>
              <a:t>08-01-2020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29898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427A90-03E5-4E7A-B0AC-FC1C760E6038}" type="datetimeFigureOut">
              <a:rPr lang="en-IN" smtClean="0"/>
              <a:t>08-01-2020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39672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27A90-03E5-4E7A-B0AC-FC1C760E6038}" type="datetimeFigureOut">
              <a:rPr lang="en-IN" smtClean="0"/>
              <a:t>08-01-2020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56072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27A90-03E5-4E7A-B0AC-FC1C760E6038}"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170185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27A90-03E5-4E7A-B0AC-FC1C760E6038}"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7BDDF-D12B-4E27-A629-D7A23BE44CE8}" type="slidenum">
              <a:rPr lang="en-IN" smtClean="0"/>
              <a:t>‹#›</a:t>
            </a:fld>
            <a:endParaRPr lang="en-IN"/>
          </a:p>
        </p:txBody>
      </p:sp>
    </p:spTree>
    <p:extLst>
      <p:ext uri="{BB962C8B-B14F-4D97-AF65-F5344CB8AC3E}">
        <p14:creationId xmlns:p14="http://schemas.microsoft.com/office/powerpoint/2010/main" val="295606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27A90-03E5-4E7A-B0AC-FC1C760E6038}" type="datetimeFigureOut">
              <a:rPr lang="en-IN" smtClean="0"/>
              <a:t>08-01-2020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7BDDF-D12B-4E27-A629-D7A23BE44CE8}" type="slidenum">
              <a:rPr lang="en-IN" smtClean="0"/>
              <a:t>‹#›</a:t>
            </a:fld>
            <a:endParaRPr lang="en-IN"/>
          </a:p>
        </p:txBody>
      </p:sp>
    </p:spTree>
    <p:extLst>
      <p:ext uri="{BB962C8B-B14F-4D97-AF65-F5344CB8AC3E}">
        <p14:creationId xmlns:p14="http://schemas.microsoft.com/office/powerpoint/2010/main" val="403213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85"/>
            <a:ext cx="10515600" cy="940279"/>
          </a:xfrm>
        </p:spPr>
        <p:txBody>
          <a:bodyPr>
            <a:normAutofit fontScale="90000"/>
          </a:bodyPr>
          <a:lstStyle/>
          <a:p>
            <a:r>
              <a:rPr lang="en-IN" sz="2200" b="1" dirty="0" smtClean="0">
                <a:latin typeface="Arial Rounded MT Bold" panose="020F0704030504030204" pitchFamily="34" charset="0"/>
              </a:rPr>
              <a:t>Distribution plot on numerical features:</a:t>
            </a:r>
            <a:br>
              <a:rPr lang="en-IN" sz="2200" b="1" dirty="0" smtClean="0">
                <a:latin typeface="Arial Rounded MT Bold" panose="020F0704030504030204" pitchFamily="34" charset="0"/>
              </a:rPr>
            </a:br>
            <a:r>
              <a:rPr lang="en-IN" sz="1500" dirty="0" smtClean="0">
                <a:latin typeface="+mn-lt"/>
              </a:rPr>
              <a:t>Here numerical features are used for distribution plot. Most of the numerical variable like Asset cost distribution, primary CB, </a:t>
            </a:r>
            <a:r>
              <a:rPr lang="en-IN" sz="1500" dirty="0" err="1" smtClean="0">
                <a:latin typeface="+mn-lt"/>
              </a:rPr>
              <a:t>distbursed</a:t>
            </a:r>
            <a:r>
              <a:rPr lang="en-IN" sz="1500" dirty="0" smtClean="0">
                <a:latin typeface="+mn-lt"/>
              </a:rPr>
              <a:t> amount follows right skewed distribution whereas LTV follows left skewed distribution. </a:t>
            </a:r>
            <a:r>
              <a:rPr lang="en-IN" sz="1500" dirty="0" err="1" smtClean="0">
                <a:latin typeface="+mn-lt"/>
              </a:rPr>
              <a:t>Becos</a:t>
            </a:r>
            <a:r>
              <a:rPr lang="en-IN" sz="1500" dirty="0" smtClean="0">
                <a:latin typeface="+mn-lt"/>
              </a:rPr>
              <a:t> in case if the borrower defaults on the loan</a:t>
            </a:r>
            <a:br>
              <a:rPr lang="en-IN" sz="1500" dirty="0" smtClean="0">
                <a:latin typeface="+mn-lt"/>
              </a:rPr>
            </a:br>
            <a:r>
              <a:rPr lang="en-IN" sz="1500" dirty="0" smtClean="0">
                <a:latin typeface="+mn-lt"/>
              </a:rPr>
              <a:t>the lender can </a:t>
            </a:r>
            <a:r>
              <a:rPr lang="en-IN" sz="1500" dirty="0" err="1" smtClean="0">
                <a:latin typeface="+mn-lt"/>
              </a:rPr>
              <a:t>reposses</a:t>
            </a:r>
            <a:r>
              <a:rPr lang="en-IN" sz="1500" dirty="0" smtClean="0">
                <a:latin typeface="+mn-lt"/>
              </a:rPr>
              <a:t> the collateral and collect the money by selling it off. They can recover the losses for defaulted loan.</a:t>
            </a:r>
            <a:endParaRPr lang="en-IN" sz="22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62" y="1085150"/>
            <a:ext cx="4972941" cy="31554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569" y="1085150"/>
            <a:ext cx="4915431" cy="2874376"/>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21569" y="3905986"/>
            <a:ext cx="5003945" cy="2874376"/>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976" y="3905986"/>
            <a:ext cx="5017198" cy="2782436"/>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5" y="767750"/>
            <a:ext cx="10826151" cy="492090"/>
          </a:xfrm>
        </p:spPr>
        <p:txBody>
          <a:bodyPr>
            <a:normAutofit fontScale="90000"/>
          </a:bodyPr>
          <a:lstStyle/>
          <a:p>
            <a:r>
              <a:rPr lang="en-IN" sz="2200" dirty="0" smtClean="0">
                <a:latin typeface="Arial Rounded MT Bold" panose="020F0704030504030204" pitchFamily="34" charset="0"/>
              </a:rPr>
              <a:t>Plots on various features:</a:t>
            </a:r>
            <a:br>
              <a:rPr lang="en-IN" sz="2200" dirty="0" smtClean="0">
                <a:latin typeface="Arial Rounded MT Bold" panose="020F0704030504030204" pitchFamily="34" charset="0"/>
              </a:rPr>
            </a:br>
            <a:r>
              <a:rPr lang="en-IN" sz="1500" dirty="0" smtClean="0">
                <a:latin typeface="+mn-lt"/>
              </a:rPr>
              <a:t> Count plot for employment type is compared with the loan defaulters here where most of the self employed are a non-loan defaulters. </a:t>
            </a:r>
            <a:r>
              <a:rPr lang="en-IN" sz="1500" dirty="0" err="1" smtClean="0">
                <a:latin typeface="+mn-lt"/>
              </a:rPr>
              <a:t>Aadhar</a:t>
            </a:r>
            <a:r>
              <a:rPr lang="en-IN" sz="1500" dirty="0" smtClean="0">
                <a:latin typeface="+mn-lt"/>
              </a:rPr>
              <a:t> and pan details compared with loan defaulters. Person with </a:t>
            </a:r>
            <a:r>
              <a:rPr lang="en-IN" sz="1500" dirty="0" err="1" smtClean="0">
                <a:latin typeface="+mn-lt"/>
              </a:rPr>
              <a:t>aadhar</a:t>
            </a:r>
            <a:r>
              <a:rPr lang="en-IN" sz="1500" dirty="0" smtClean="0">
                <a:latin typeface="+mn-lt"/>
              </a:rPr>
              <a:t> are a loan defaulter whereas its just opposite to Pan details. Significant features like disbursed amount and asset amount plotted with loan defaulters, here the distribution is almost same shows no correlation with the target variable.</a:t>
            </a:r>
            <a:r>
              <a:rPr lang="en-IN" sz="2200" dirty="0" smtClean="0">
                <a:latin typeface="Arial Rounded MT Bold" panose="020F0704030504030204" pitchFamily="34" charset="0"/>
              </a:rPr>
              <a:t/>
            </a:r>
            <a:br>
              <a:rPr lang="en-IN" sz="2200" dirty="0" smtClean="0">
                <a:latin typeface="Arial Rounded MT Bold" panose="020F0704030504030204" pitchFamily="34" charset="0"/>
              </a:rPr>
            </a:br>
            <a:r>
              <a:rPr lang="en-IN" sz="2200" dirty="0">
                <a:latin typeface="Arial Rounded MT Bold" panose="020F0704030504030204" pitchFamily="34" charset="0"/>
              </a:rPr>
              <a:t/>
            </a:r>
            <a:br>
              <a:rPr lang="en-IN" sz="2200" dirty="0">
                <a:latin typeface="Arial Rounded MT Bold" panose="020F0704030504030204" pitchFamily="34" charset="0"/>
              </a:rPr>
            </a:br>
            <a:endParaRPr lang="en-IN" sz="22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575" y="1259840"/>
            <a:ext cx="4069417" cy="29031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491" y="1381781"/>
            <a:ext cx="4045790" cy="2903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534" y="1381781"/>
            <a:ext cx="3781246" cy="290316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942" y="4102187"/>
            <a:ext cx="3714296" cy="265225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1238" y="4122595"/>
            <a:ext cx="3823253" cy="271342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4491" y="4102187"/>
            <a:ext cx="3671666" cy="2842032"/>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Calibri</vt:lpstr>
      <vt:lpstr>Calibri Light</vt:lpstr>
      <vt:lpstr>Office Theme</vt:lpstr>
      <vt:lpstr>Distribution plot on numerical features: Here numerical features are used for distribution plot. Most of the numerical variable like Asset cost distribution, primary CB, distbursed amount follows right skewed distribution whereas LTV follows left skewed distribution. Becos in case if the borrower defaults on the loan the lender can reposses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Krishna</dc:creator>
  <cp:lastModifiedBy>Krishna</cp:lastModifiedBy>
  <cp:revision>9</cp:revision>
  <dcterms:created xsi:type="dcterms:W3CDTF">2020-01-08T13:39:06Z</dcterms:created>
  <dcterms:modified xsi:type="dcterms:W3CDTF">2020-01-08T15:00:41Z</dcterms:modified>
</cp:coreProperties>
</file>